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docProps/custom.xml" ContentType="application/vnd.openxmlformats-officedocument.custom-propertie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tags/tag7.xml" ContentType="application/vnd.openxmlformats-officedocument.presentationml.tag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handoutMasterIdLst>
    <p:handoutMasterId r:id="rId6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23" r:id="rId66"/>
    <p:sldId id="325" r:id="rId67"/>
    <p:sldId id="326" r:id="rId6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2082" y="7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B1D68-2BB1-4785-8F29-5DE5F29F9000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EC1A4-1BE4-4242-AFB6-BE34F2BFC2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2142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1" y="0"/>
          <a:ext cx="146538" cy="158750"/>
        </p:xfrm>
        <a:graphic>
          <a:graphicData uri="http://schemas.openxmlformats.org/presentationml/2006/ole">
            <p:oleObj spid="_x0000_s2051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0" y="2959926"/>
            <a:ext cx="5035137" cy="1098157"/>
          </a:xfrm>
        </p:spPr>
        <p:txBody>
          <a:bodyPr lIns="720000" tIns="33059" rIns="33059" bIns="33059" anchor="t"/>
          <a:lstStyle>
            <a:lvl1pPr marL="0" indent="0" algn="l">
              <a:defRPr sz="3700" b="1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4491614" y="4949633"/>
            <a:ext cx="4652387" cy="874227"/>
          </a:xfrm>
        </p:spPr>
        <p:txBody>
          <a:bodyPr lIns="720000" tIns="33059" rIns="33059" bIns="33059"/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181319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1"/>
          <a:ext cx="135749" cy="143985"/>
        </p:xfrm>
        <a:graphic>
          <a:graphicData uri="http://schemas.openxmlformats.org/presentationml/2006/ole">
            <p:oleObj spid="_x0000_s4099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298516" y="2111956"/>
            <a:ext cx="8845484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298604" y="1495447"/>
            <a:ext cx="8860286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586326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46538" cy="158750"/>
        </p:xfrm>
        <a:graphic>
          <a:graphicData uri="http://schemas.openxmlformats.org/presentationml/2006/ole">
            <p:oleObj spid="_x0000_s5123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290500" y="1533439"/>
            <a:ext cx="4155820" cy="471550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4636466" y="1533440"/>
            <a:ext cx="4155820" cy="472558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xmlns="" val="121157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46538" cy="158750"/>
        </p:xfrm>
        <a:graphic>
          <a:graphicData uri="http://schemas.openxmlformats.org/presentationml/2006/ole">
            <p:oleObj spid="_x0000_s6147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290500" y="2206953"/>
            <a:ext cx="4155820" cy="404199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4636466" y="2208394"/>
            <a:ext cx="4155820" cy="405063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290501" y="1542648"/>
            <a:ext cx="4155820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636749" y="1533439"/>
            <a:ext cx="4155820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846235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8791" y="1459814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8791" y="1984895"/>
            <a:ext cx="3990466" cy="1685312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66260" y="1459814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66260" y="1984895"/>
            <a:ext cx="3990466" cy="1685312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08791" y="3843789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08791" y="4375488"/>
            <a:ext cx="3990466" cy="1820917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66260" y="3843789"/>
            <a:ext cx="399046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766260" y="4375488"/>
            <a:ext cx="3990466" cy="1820917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xmlns="" val="3117903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828799"/>
            <a:ext cx="1693941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700978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xmlns="" val="208482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/>
        </p:nvGraphicFramePr>
        <p:xfrm>
          <a:off x="0" y="0"/>
          <a:ext cx="146538" cy="158750"/>
        </p:xfrm>
        <a:graphic>
          <a:graphicData uri="http://schemas.openxmlformats.org/presentationml/2006/ole">
            <p:oleObj spid="_x0000_s7171" name="think-cell Slide" r:id="rId4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407125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Ø"/>
              <a:defRPr/>
            </a:lvl1pPr>
            <a:lvl4pPr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12700">
              <a:lnSpc>
                <a:spcPts val="1325"/>
              </a:lnSpc>
            </a:pPr>
            <a:r>
              <a:rPr lang="en-US" sz="1200" spc="-5" smtClean="0">
                <a:latin typeface="Symbol"/>
                <a:cs typeface="Symbol"/>
              </a:rPr>
              <a:t></a:t>
            </a:r>
            <a:r>
              <a:rPr lang="en-US" spc="-5" smtClean="0"/>
              <a:t>India </a:t>
            </a:r>
            <a:r>
              <a:rPr lang="en-US" spc="-10" smtClean="0"/>
              <a:t>SAP </a:t>
            </a:r>
            <a:r>
              <a:rPr lang="en-US" spc="-5" smtClean="0"/>
              <a:t>CoE, </a:t>
            </a:r>
            <a:r>
              <a:rPr lang="en-US" spc="-10" smtClean="0"/>
              <a:t>Slide</a:t>
            </a:r>
            <a:r>
              <a:rPr lang="en-US" spc="-45" smtClean="0"/>
              <a:t> </a:t>
            </a:r>
            <a:fld id="{81D60167-4931-47E6-BA6A-407CBD079E47}" type="slidenum">
              <a:rPr spc="-5" smtClean="0"/>
              <a:pPr marL="12700">
                <a:lnSpc>
                  <a:spcPts val="1325"/>
                </a:lnSpc>
              </a:pPr>
              <a:t>‹#›</a:t>
            </a:fld>
            <a:endParaRPr sz="120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399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/>
        </p:nvGraphicFramePr>
        <p:xfrm>
          <a:off x="0" y="1"/>
          <a:ext cx="135749" cy="143985"/>
        </p:xfrm>
        <a:graphic>
          <a:graphicData uri="http://schemas.openxmlformats.org/presentationml/2006/ole">
            <p:oleObj spid="_x0000_s8195" name="think-cell Slide" r:id="rId3" imgW="360" imgH="36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276395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8/25/2017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17626" y="6680304"/>
            <a:ext cx="1524635" cy="177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25"/>
              </a:lnSpc>
            </a:pPr>
            <a:r>
              <a:rPr sz="1200" spc="-5" dirty="0">
                <a:latin typeface="Symbol"/>
                <a:cs typeface="Symbol"/>
              </a:rPr>
              <a:t></a:t>
            </a:r>
            <a:r>
              <a:rPr spc="-5" dirty="0"/>
              <a:t>India </a:t>
            </a:r>
            <a:r>
              <a:rPr spc="-10" dirty="0"/>
              <a:t>SAP </a:t>
            </a:r>
            <a:r>
              <a:rPr spc="-5" dirty="0"/>
              <a:t>CoE, </a:t>
            </a:r>
            <a:r>
              <a:rPr spc="-10" dirty="0"/>
              <a:t>Slide</a:t>
            </a:r>
            <a:r>
              <a:rPr spc="-45" dirty="0"/>
              <a:t> </a:t>
            </a:r>
            <a:fld id="{81D60167-4931-47E6-BA6A-407CBD079E47}" type="slidenum">
              <a:rPr spc="-5" dirty="0"/>
              <a:pPr marL="12700">
                <a:lnSpc>
                  <a:spcPts val="1325"/>
                </a:lnSpc>
              </a:pPr>
              <a:t>‹#›</a:t>
            </a:fld>
            <a:endParaRPr sz="120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296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1"/>
          <a:ext cx="135749" cy="143985"/>
        </p:xfrm>
        <a:graphic>
          <a:graphicData uri="http://schemas.openxmlformats.org/presentationml/2006/ole">
            <p:oleObj spid="_x0000_s3075" name="think-cell Slide" r:id="rId5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298516" y="1494766"/>
            <a:ext cx="8845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xmlns="" val="1722641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79376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2280" y="1828800"/>
            <a:ext cx="2003192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0487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7" y="1494766"/>
            <a:ext cx="664974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828800"/>
            <a:ext cx="2103120" cy="155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26807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7" y="1494766"/>
            <a:ext cx="6559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828800"/>
            <a:ext cx="2286000" cy="160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6838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19458" name="Picture 2" descr="http://www.strategic-resume.com/wp-content/uploads/2015/08/Summary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82885" y="1494990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241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se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0117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sessm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0375" y="1828800"/>
            <a:ext cx="18288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2195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98516" y="1494766"/>
            <a:ext cx="6887389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xmlns="" val="62511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28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46538" cy="158750"/>
        </p:xfrm>
        <a:graphic>
          <a:graphicData uri="http://schemas.openxmlformats.org/presentationml/2006/ole">
            <p:oleObj spid="_x0000_s1027" name="think-cell Slide" r:id="rId27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1" y="0"/>
            <a:ext cx="9143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fr-FR" noProof="0" dirty="0" smtClean="0"/>
              <a:t>Cliquez pour modifier le style du titre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298516" y="1501977"/>
            <a:ext cx="8712115" cy="4636540"/>
          </a:xfrm>
          <a:prstGeom prst="rect">
            <a:avLst/>
          </a:prstGeom>
        </p:spPr>
        <p:txBody>
          <a:bodyPr vert="horz" lIns="108000" tIns="72000" rIns="72000" bIns="72000" rtlCol="0">
            <a:noAutofit/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23"/>
            </p:custDataLst>
          </p:nvPr>
        </p:nvSpPr>
        <p:spPr>
          <a:xfrm>
            <a:off x="8827276" y="6661691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chemeClr val="tx2"/>
                </a:solidFill>
              </a:rPr>
              <a:pPr algn="ctr"/>
              <a:t>‹#›</a:t>
            </a:fld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2" y="676402"/>
            <a:ext cx="9143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223228" y="6623404"/>
            <a:ext cx="2455979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marL="0" marR="0" lvl="0" indent="0" algn="r" defTabSz="995445" rtl="0" eaLnBrk="0" fontAlgn="auto" latinLnBrk="0" hangingPunct="0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600" b="0" i="0" noProof="0" dirty="0" smtClean="0">
                <a:solidFill>
                  <a:schemeClr val="tx2"/>
                </a:solidFill>
                <a:latin typeface="+mj-lt"/>
                <a:cs typeface="Helvetica Light"/>
              </a:rPr>
              <a:t>Copyright © Capgemini 2015. All Rights Reserved</a:t>
            </a:r>
          </a:p>
        </p:txBody>
      </p:sp>
      <p:cxnSp>
        <p:nvCxnSpPr>
          <p:cNvPr id="15" name="Straight Connector 5"/>
          <p:cNvCxnSpPr/>
          <p:nvPr>
            <p:custDataLst>
              <p:tags r:id="rId26"/>
            </p:custDataLst>
          </p:nvPr>
        </p:nvCxnSpPr>
        <p:spPr>
          <a:xfrm flipH="1">
            <a:off x="2" y="6362700"/>
            <a:ext cx="9143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Capgemini_logo.jpg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0463" y="6439028"/>
            <a:ext cx="1438102" cy="344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70280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42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6189" indent="-166189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2200" b="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35560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536575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tabLst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711200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tabLst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9" Type="http://schemas.openxmlformats.org/officeDocument/2006/relationships/image" Target="../media/image90.png"/><Relationship Id="rId21" Type="http://schemas.openxmlformats.org/officeDocument/2006/relationships/image" Target="../media/image72.png"/><Relationship Id="rId34" Type="http://schemas.openxmlformats.org/officeDocument/2006/relationships/image" Target="../media/image85.png"/><Relationship Id="rId42" Type="http://schemas.openxmlformats.org/officeDocument/2006/relationships/image" Target="../media/image93.png"/><Relationship Id="rId47" Type="http://schemas.openxmlformats.org/officeDocument/2006/relationships/image" Target="../media/image98.png"/><Relationship Id="rId50" Type="http://schemas.openxmlformats.org/officeDocument/2006/relationships/image" Target="../media/image101.png"/><Relationship Id="rId55" Type="http://schemas.openxmlformats.org/officeDocument/2006/relationships/image" Target="../media/image106.png"/><Relationship Id="rId63" Type="http://schemas.openxmlformats.org/officeDocument/2006/relationships/image" Target="../media/image114.png"/><Relationship Id="rId68" Type="http://schemas.openxmlformats.org/officeDocument/2006/relationships/image" Target="../media/image119.png"/><Relationship Id="rId7" Type="http://schemas.openxmlformats.org/officeDocument/2006/relationships/image" Target="../media/image58.png"/><Relationship Id="rId71" Type="http://schemas.openxmlformats.org/officeDocument/2006/relationships/image" Target="../media/image122.png"/><Relationship Id="rId2" Type="http://schemas.openxmlformats.org/officeDocument/2006/relationships/image" Target="../media/image9.png"/><Relationship Id="rId16" Type="http://schemas.openxmlformats.org/officeDocument/2006/relationships/image" Target="../media/image67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1.png"/><Relationship Id="rId45" Type="http://schemas.openxmlformats.org/officeDocument/2006/relationships/image" Target="../media/image96.png"/><Relationship Id="rId53" Type="http://schemas.openxmlformats.org/officeDocument/2006/relationships/image" Target="../media/image104.png"/><Relationship Id="rId58" Type="http://schemas.openxmlformats.org/officeDocument/2006/relationships/image" Target="../media/image109.png"/><Relationship Id="rId66" Type="http://schemas.openxmlformats.org/officeDocument/2006/relationships/image" Target="../media/image117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49" Type="http://schemas.openxmlformats.org/officeDocument/2006/relationships/image" Target="../media/image100.png"/><Relationship Id="rId57" Type="http://schemas.openxmlformats.org/officeDocument/2006/relationships/image" Target="../media/image108.png"/><Relationship Id="rId61" Type="http://schemas.openxmlformats.org/officeDocument/2006/relationships/image" Target="../media/image112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4" Type="http://schemas.openxmlformats.org/officeDocument/2006/relationships/image" Target="../media/image95.png"/><Relationship Id="rId52" Type="http://schemas.openxmlformats.org/officeDocument/2006/relationships/image" Target="../media/image103.png"/><Relationship Id="rId60" Type="http://schemas.openxmlformats.org/officeDocument/2006/relationships/image" Target="../media/image111.png"/><Relationship Id="rId65" Type="http://schemas.openxmlformats.org/officeDocument/2006/relationships/image" Target="../media/image11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48" Type="http://schemas.openxmlformats.org/officeDocument/2006/relationships/image" Target="../media/image99.png"/><Relationship Id="rId56" Type="http://schemas.openxmlformats.org/officeDocument/2006/relationships/image" Target="../media/image107.png"/><Relationship Id="rId64" Type="http://schemas.openxmlformats.org/officeDocument/2006/relationships/image" Target="../media/image115.png"/><Relationship Id="rId69" Type="http://schemas.openxmlformats.org/officeDocument/2006/relationships/image" Target="../media/image120.png"/><Relationship Id="rId8" Type="http://schemas.openxmlformats.org/officeDocument/2006/relationships/image" Target="../media/image59.png"/><Relationship Id="rId51" Type="http://schemas.openxmlformats.org/officeDocument/2006/relationships/image" Target="../media/image102.png"/><Relationship Id="rId3" Type="http://schemas.openxmlformats.org/officeDocument/2006/relationships/image" Target="../media/image54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46" Type="http://schemas.openxmlformats.org/officeDocument/2006/relationships/image" Target="../media/image97.png"/><Relationship Id="rId59" Type="http://schemas.openxmlformats.org/officeDocument/2006/relationships/image" Target="../media/image110.png"/><Relationship Id="rId67" Type="http://schemas.openxmlformats.org/officeDocument/2006/relationships/image" Target="../media/image118.png"/><Relationship Id="rId20" Type="http://schemas.openxmlformats.org/officeDocument/2006/relationships/image" Target="../media/image71.png"/><Relationship Id="rId41" Type="http://schemas.openxmlformats.org/officeDocument/2006/relationships/image" Target="../media/image92.png"/><Relationship Id="rId54" Type="http://schemas.openxmlformats.org/officeDocument/2006/relationships/image" Target="../media/image105.png"/><Relationship Id="rId62" Type="http://schemas.openxmlformats.org/officeDocument/2006/relationships/image" Target="../media/image113.png"/><Relationship Id="rId70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.png"/><Relationship Id="rId7" Type="http://schemas.openxmlformats.org/officeDocument/2006/relationships/image" Target="../media/image1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2.png"/><Relationship Id="rId5" Type="http://schemas.openxmlformats.org/officeDocument/2006/relationships/image" Target="../media/image141.jpe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2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9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21" Type="http://schemas.openxmlformats.org/officeDocument/2006/relationships/image" Target="../media/image240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217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2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3.pn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7.jpeg"/><Relationship Id="rId4" Type="http://schemas.openxmlformats.org/officeDocument/2006/relationships/image" Target="../media/image26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66.jpe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7.jpe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1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3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2.jpeg"/><Relationship Id="rId4" Type="http://schemas.openxmlformats.org/officeDocument/2006/relationships/image" Target="../media/image14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1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4264025" y="1098550"/>
            <a:ext cx="570230" cy="1249680"/>
          </a:xfrm>
          <a:custGeom>
            <a:avLst/>
            <a:gdLst/>
            <a:ahLst/>
            <a:cxnLst/>
            <a:rect l="l" t="t" r="r" b="b"/>
            <a:pathLst>
              <a:path w="570229" h="1249680">
                <a:moveTo>
                  <a:pt x="296925" y="0"/>
                </a:moveTo>
                <a:lnTo>
                  <a:pt x="255524" y="0"/>
                </a:lnTo>
                <a:lnTo>
                  <a:pt x="245999" y="1524"/>
                </a:lnTo>
                <a:lnTo>
                  <a:pt x="236474" y="3175"/>
                </a:lnTo>
                <a:lnTo>
                  <a:pt x="226949" y="6350"/>
                </a:lnTo>
                <a:lnTo>
                  <a:pt x="215900" y="6350"/>
                </a:lnTo>
                <a:lnTo>
                  <a:pt x="206375" y="9525"/>
                </a:lnTo>
                <a:lnTo>
                  <a:pt x="195199" y="11049"/>
                </a:lnTo>
                <a:lnTo>
                  <a:pt x="184150" y="15875"/>
                </a:lnTo>
                <a:lnTo>
                  <a:pt x="174625" y="19050"/>
                </a:lnTo>
                <a:lnTo>
                  <a:pt x="165100" y="23749"/>
                </a:lnTo>
                <a:lnTo>
                  <a:pt x="155575" y="28575"/>
                </a:lnTo>
                <a:lnTo>
                  <a:pt x="146050" y="34925"/>
                </a:lnTo>
                <a:lnTo>
                  <a:pt x="136525" y="39624"/>
                </a:lnTo>
                <a:lnTo>
                  <a:pt x="127000" y="47625"/>
                </a:lnTo>
                <a:lnTo>
                  <a:pt x="117475" y="53975"/>
                </a:lnTo>
                <a:lnTo>
                  <a:pt x="109474" y="63500"/>
                </a:lnTo>
                <a:lnTo>
                  <a:pt x="99949" y="71374"/>
                </a:lnTo>
                <a:lnTo>
                  <a:pt x="93599" y="80899"/>
                </a:lnTo>
                <a:lnTo>
                  <a:pt x="85725" y="90424"/>
                </a:lnTo>
                <a:lnTo>
                  <a:pt x="79375" y="101600"/>
                </a:lnTo>
                <a:lnTo>
                  <a:pt x="69850" y="111125"/>
                </a:lnTo>
                <a:lnTo>
                  <a:pt x="57150" y="136525"/>
                </a:lnTo>
                <a:lnTo>
                  <a:pt x="52324" y="150749"/>
                </a:lnTo>
                <a:lnTo>
                  <a:pt x="45974" y="166624"/>
                </a:lnTo>
                <a:lnTo>
                  <a:pt x="41275" y="180975"/>
                </a:lnTo>
                <a:lnTo>
                  <a:pt x="38100" y="188849"/>
                </a:lnTo>
                <a:lnTo>
                  <a:pt x="36449" y="196850"/>
                </a:lnTo>
                <a:lnTo>
                  <a:pt x="33274" y="206375"/>
                </a:lnTo>
                <a:lnTo>
                  <a:pt x="33274" y="215900"/>
                </a:lnTo>
                <a:lnTo>
                  <a:pt x="30099" y="223774"/>
                </a:lnTo>
                <a:lnTo>
                  <a:pt x="28575" y="231775"/>
                </a:lnTo>
                <a:lnTo>
                  <a:pt x="25400" y="241300"/>
                </a:lnTo>
                <a:lnTo>
                  <a:pt x="23749" y="250825"/>
                </a:lnTo>
                <a:lnTo>
                  <a:pt x="22225" y="260350"/>
                </a:lnTo>
                <a:lnTo>
                  <a:pt x="20574" y="269875"/>
                </a:lnTo>
                <a:lnTo>
                  <a:pt x="19050" y="280924"/>
                </a:lnTo>
                <a:lnTo>
                  <a:pt x="19050" y="292100"/>
                </a:lnTo>
                <a:lnTo>
                  <a:pt x="17399" y="301625"/>
                </a:lnTo>
                <a:lnTo>
                  <a:pt x="15875" y="311150"/>
                </a:lnTo>
                <a:lnTo>
                  <a:pt x="14224" y="322199"/>
                </a:lnTo>
                <a:lnTo>
                  <a:pt x="14224" y="336550"/>
                </a:lnTo>
                <a:lnTo>
                  <a:pt x="12700" y="346075"/>
                </a:lnTo>
                <a:lnTo>
                  <a:pt x="9525" y="358775"/>
                </a:lnTo>
                <a:lnTo>
                  <a:pt x="7874" y="369824"/>
                </a:lnTo>
                <a:lnTo>
                  <a:pt x="7786" y="393700"/>
                </a:lnTo>
                <a:lnTo>
                  <a:pt x="0" y="1239901"/>
                </a:lnTo>
                <a:lnTo>
                  <a:pt x="44450" y="1249426"/>
                </a:lnTo>
                <a:lnTo>
                  <a:pt x="42799" y="1244600"/>
                </a:lnTo>
                <a:lnTo>
                  <a:pt x="42799" y="1206500"/>
                </a:lnTo>
                <a:lnTo>
                  <a:pt x="41275" y="1195451"/>
                </a:lnTo>
                <a:lnTo>
                  <a:pt x="41275" y="984250"/>
                </a:lnTo>
                <a:lnTo>
                  <a:pt x="42799" y="973074"/>
                </a:lnTo>
                <a:lnTo>
                  <a:pt x="44450" y="968375"/>
                </a:lnTo>
                <a:lnTo>
                  <a:pt x="45974" y="393700"/>
                </a:lnTo>
                <a:lnTo>
                  <a:pt x="47625" y="379349"/>
                </a:lnTo>
                <a:lnTo>
                  <a:pt x="49149" y="366649"/>
                </a:lnTo>
                <a:lnTo>
                  <a:pt x="50800" y="352425"/>
                </a:lnTo>
                <a:lnTo>
                  <a:pt x="53975" y="339725"/>
                </a:lnTo>
                <a:lnTo>
                  <a:pt x="55499" y="323850"/>
                </a:lnTo>
                <a:lnTo>
                  <a:pt x="58674" y="309499"/>
                </a:lnTo>
                <a:lnTo>
                  <a:pt x="60325" y="295275"/>
                </a:lnTo>
                <a:lnTo>
                  <a:pt x="63500" y="282575"/>
                </a:lnTo>
                <a:lnTo>
                  <a:pt x="65024" y="268224"/>
                </a:lnTo>
                <a:lnTo>
                  <a:pt x="68199" y="254000"/>
                </a:lnTo>
                <a:lnTo>
                  <a:pt x="71374" y="239649"/>
                </a:lnTo>
                <a:lnTo>
                  <a:pt x="76200" y="225425"/>
                </a:lnTo>
                <a:lnTo>
                  <a:pt x="80899" y="211074"/>
                </a:lnTo>
                <a:lnTo>
                  <a:pt x="85725" y="196850"/>
                </a:lnTo>
                <a:lnTo>
                  <a:pt x="90424" y="184150"/>
                </a:lnTo>
                <a:lnTo>
                  <a:pt x="96774" y="172974"/>
                </a:lnTo>
                <a:lnTo>
                  <a:pt x="101600" y="157099"/>
                </a:lnTo>
                <a:lnTo>
                  <a:pt x="106299" y="146050"/>
                </a:lnTo>
                <a:lnTo>
                  <a:pt x="112649" y="133350"/>
                </a:lnTo>
                <a:lnTo>
                  <a:pt x="122174" y="123825"/>
                </a:lnTo>
                <a:lnTo>
                  <a:pt x="128524" y="112649"/>
                </a:lnTo>
                <a:lnTo>
                  <a:pt x="147574" y="93599"/>
                </a:lnTo>
                <a:lnTo>
                  <a:pt x="158750" y="85725"/>
                </a:lnTo>
                <a:lnTo>
                  <a:pt x="168275" y="76200"/>
                </a:lnTo>
                <a:lnTo>
                  <a:pt x="179324" y="69850"/>
                </a:lnTo>
                <a:lnTo>
                  <a:pt x="193675" y="63500"/>
                </a:lnTo>
                <a:lnTo>
                  <a:pt x="207899" y="58674"/>
                </a:lnTo>
                <a:lnTo>
                  <a:pt x="220599" y="53975"/>
                </a:lnTo>
                <a:lnTo>
                  <a:pt x="244475" y="49149"/>
                </a:lnTo>
                <a:lnTo>
                  <a:pt x="271399" y="49149"/>
                </a:lnTo>
                <a:lnTo>
                  <a:pt x="287400" y="47625"/>
                </a:lnTo>
                <a:lnTo>
                  <a:pt x="450337" y="47625"/>
                </a:lnTo>
                <a:lnTo>
                  <a:pt x="441325" y="41275"/>
                </a:lnTo>
                <a:lnTo>
                  <a:pt x="419100" y="30099"/>
                </a:lnTo>
                <a:lnTo>
                  <a:pt x="396875" y="20574"/>
                </a:lnTo>
                <a:lnTo>
                  <a:pt x="385825" y="17399"/>
                </a:lnTo>
                <a:lnTo>
                  <a:pt x="376300" y="12700"/>
                </a:lnTo>
                <a:lnTo>
                  <a:pt x="366775" y="11049"/>
                </a:lnTo>
                <a:lnTo>
                  <a:pt x="355600" y="7874"/>
                </a:lnTo>
                <a:lnTo>
                  <a:pt x="346075" y="6350"/>
                </a:lnTo>
                <a:lnTo>
                  <a:pt x="336550" y="4699"/>
                </a:lnTo>
                <a:lnTo>
                  <a:pt x="327025" y="3175"/>
                </a:lnTo>
                <a:lnTo>
                  <a:pt x="317500" y="1524"/>
                </a:lnTo>
                <a:lnTo>
                  <a:pt x="307975" y="1524"/>
                </a:lnTo>
                <a:lnTo>
                  <a:pt x="296925" y="0"/>
                </a:lnTo>
                <a:close/>
              </a:path>
              <a:path w="570229" h="1249680">
                <a:moveTo>
                  <a:pt x="450337" y="47625"/>
                </a:moveTo>
                <a:lnTo>
                  <a:pt x="303275" y="47625"/>
                </a:lnTo>
                <a:lnTo>
                  <a:pt x="317500" y="49149"/>
                </a:lnTo>
                <a:lnTo>
                  <a:pt x="333375" y="52324"/>
                </a:lnTo>
                <a:lnTo>
                  <a:pt x="346075" y="53975"/>
                </a:lnTo>
                <a:lnTo>
                  <a:pt x="361950" y="57150"/>
                </a:lnTo>
                <a:lnTo>
                  <a:pt x="387350" y="66675"/>
                </a:lnTo>
                <a:lnTo>
                  <a:pt x="396875" y="69850"/>
                </a:lnTo>
                <a:lnTo>
                  <a:pt x="408050" y="74549"/>
                </a:lnTo>
                <a:lnTo>
                  <a:pt x="427100" y="87249"/>
                </a:lnTo>
                <a:lnTo>
                  <a:pt x="434975" y="93599"/>
                </a:lnTo>
                <a:lnTo>
                  <a:pt x="444500" y="101600"/>
                </a:lnTo>
                <a:lnTo>
                  <a:pt x="452500" y="107950"/>
                </a:lnTo>
                <a:lnTo>
                  <a:pt x="460375" y="117475"/>
                </a:lnTo>
                <a:lnTo>
                  <a:pt x="465200" y="123825"/>
                </a:lnTo>
                <a:lnTo>
                  <a:pt x="471550" y="131699"/>
                </a:lnTo>
                <a:lnTo>
                  <a:pt x="476250" y="138049"/>
                </a:lnTo>
                <a:lnTo>
                  <a:pt x="482600" y="147574"/>
                </a:lnTo>
                <a:lnTo>
                  <a:pt x="485775" y="155575"/>
                </a:lnTo>
                <a:lnTo>
                  <a:pt x="490600" y="165100"/>
                </a:lnTo>
                <a:lnTo>
                  <a:pt x="495300" y="172974"/>
                </a:lnTo>
                <a:lnTo>
                  <a:pt x="500125" y="182499"/>
                </a:lnTo>
                <a:lnTo>
                  <a:pt x="504825" y="198374"/>
                </a:lnTo>
                <a:lnTo>
                  <a:pt x="511175" y="214249"/>
                </a:lnTo>
                <a:lnTo>
                  <a:pt x="517525" y="245999"/>
                </a:lnTo>
                <a:lnTo>
                  <a:pt x="517525" y="252349"/>
                </a:lnTo>
                <a:lnTo>
                  <a:pt x="520700" y="265049"/>
                </a:lnTo>
                <a:lnTo>
                  <a:pt x="520700" y="279400"/>
                </a:lnTo>
                <a:lnTo>
                  <a:pt x="522350" y="296799"/>
                </a:lnTo>
                <a:lnTo>
                  <a:pt x="522350" y="311150"/>
                </a:lnTo>
                <a:lnTo>
                  <a:pt x="523875" y="323850"/>
                </a:lnTo>
                <a:lnTo>
                  <a:pt x="523875" y="333375"/>
                </a:lnTo>
                <a:lnTo>
                  <a:pt x="525526" y="339725"/>
                </a:lnTo>
                <a:lnTo>
                  <a:pt x="569976" y="358775"/>
                </a:lnTo>
                <a:lnTo>
                  <a:pt x="566801" y="346075"/>
                </a:lnTo>
                <a:lnTo>
                  <a:pt x="566801" y="311150"/>
                </a:lnTo>
                <a:lnTo>
                  <a:pt x="565150" y="298450"/>
                </a:lnTo>
                <a:lnTo>
                  <a:pt x="563626" y="287274"/>
                </a:lnTo>
                <a:lnTo>
                  <a:pt x="563626" y="263525"/>
                </a:lnTo>
                <a:lnTo>
                  <a:pt x="558800" y="249174"/>
                </a:lnTo>
                <a:lnTo>
                  <a:pt x="557276" y="236474"/>
                </a:lnTo>
                <a:lnTo>
                  <a:pt x="555625" y="223774"/>
                </a:lnTo>
                <a:lnTo>
                  <a:pt x="554101" y="211074"/>
                </a:lnTo>
                <a:lnTo>
                  <a:pt x="549275" y="196850"/>
                </a:lnTo>
                <a:lnTo>
                  <a:pt x="546100" y="184150"/>
                </a:lnTo>
                <a:lnTo>
                  <a:pt x="541401" y="171450"/>
                </a:lnTo>
                <a:lnTo>
                  <a:pt x="538226" y="157099"/>
                </a:lnTo>
                <a:lnTo>
                  <a:pt x="528701" y="142875"/>
                </a:lnTo>
                <a:lnTo>
                  <a:pt x="522350" y="130175"/>
                </a:lnTo>
                <a:lnTo>
                  <a:pt x="514350" y="117475"/>
                </a:lnTo>
                <a:lnTo>
                  <a:pt x="508000" y="106299"/>
                </a:lnTo>
                <a:lnTo>
                  <a:pt x="498475" y="95250"/>
                </a:lnTo>
                <a:lnTo>
                  <a:pt x="490600" y="84074"/>
                </a:lnTo>
                <a:lnTo>
                  <a:pt x="481075" y="74549"/>
                </a:lnTo>
                <a:lnTo>
                  <a:pt x="473075" y="66675"/>
                </a:lnTo>
                <a:lnTo>
                  <a:pt x="462025" y="57150"/>
                </a:lnTo>
                <a:lnTo>
                  <a:pt x="452500" y="49149"/>
                </a:lnTo>
                <a:lnTo>
                  <a:pt x="450337" y="476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Rectangle 73"/>
          <p:cNvSpPr/>
          <p:nvPr/>
        </p:nvSpPr>
        <p:spPr>
          <a:xfrm>
            <a:off x="1371600" y="3048000"/>
            <a:ext cx="6750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b="1" dirty="0" smtClean="0">
                <a:latin typeface="Arial"/>
                <a:ea typeface="+mj-ea"/>
                <a:cs typeface="Arial"/>
              </a:rPr>
              <a:t>Sales &amp; Distribution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90088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Challenges</a:t>
            </a:r>
          </a:p>
        </p:txBody>
      </p:sp>
      <p:sp>
        <p:nvSpPr>
          <p:cNvPr id="5" name="object 5"/>
          <p:cNvSpPr/>
          <p:nvPr/>
        </p:nvSpPr>
        <p:spPr>
          <a:xfrm>
            <a:off x="236220" y="1028700"/>
            <a:ext cx="574548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" y="1548383"/>
            <a:ext cx="377952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" y="1877567"/>
            <a:ext cx="377952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420" y="2206751"/>
            <a:ext cx="377952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2420" y="2535935"/>
            <a:ext cx="377952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2420" y="2865120"/>
            <a:ext cx="377952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2420" y="3194304"/>
            <a:ext cx="377952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46654" y="2015427"/>
            <a:ext cx="142367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Facing</a:t>
            </a:r>
            <a:r>
              <a:rPr spc="-10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team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0739" y="3312795"/>
            <a:ext cx="183133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Billing &amp;  Collection</a:t>
            </a:r>
            <a:r>
              <a:rPr spc="-12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pc="-55" dirty="0">
                <a:solidFill>
                  <a:srgbClr val="3333CC"/>
                </a:solidFill>
                <a:latin typeface="Arial"/>
                <a:cs typeface="Arial"/>
              </a:rPr>
              <a:t>Team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290" y="1456563"/>
            <a:ext cx="2000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Customer</a:t>
            </a:r>
            <a:r>
              <a:rPr spc="-1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details,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290" y="1761363"/>
            <a:ext cx="35839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Inquiries,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Complaints</a:t>
            </a:r>
            <a:r>
              <a:rPr spc="5" dirty="0" smtClean="0">
                <a:latin typeface="Arial"/>
                <a:cs typeface="Arial"/>
              </a:rPr>
              <a:t>,</a:t>
            </a:r>
            <a:r>
              <a:rPr lang="en-US" spc="5" dirty="0" smtClean="0">
                <a:latin typeface="Arial"/>
                <a:cs typeface="Arial"/>
              </a:rPr>
              <a:t> </a:t>
            </a: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Customer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15290" y="2066416"/>
            <a:ext cx="101726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Disputes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4244" y="1085691"/>
            <a:ext cx="2202815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Number &amp; value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  orders received &amp;  processed</a:t>
            </a:r>
          </a:p>
          <a:p>
            <a:pPr marL="12700" marR="956310">
              <a:lnSpc>
                <a:spcPct val="100000"/>
              </a:lnSpc>
              <a:spcBef>
                <a:spcPts val="575"/>
              </a:spcBef>
            </a:pP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Order  </a:t>
            </a:r>
            <a:r>
              <a:rPr spc="-5" dirty="0">
                <a:solidFill>
                  <a:srgbClr val="3333CC"/>
                </a:solidFill>
                <a:latin typeface="Arial"/>
                <a:cs typeface="Arial"/>
              </a:rPr>
              <a:t>Entry</a:t>
            </a:r>
            <a:r>
              <a:rPr spc="-10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team</a:t>
            </a:r>
            <a:endParaRPr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70375" y="4440173"/>
            <a:ext cx="4200525" cy="118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3333CC"/>
                </a:solidFill>
                <a:latin typeface="Arial"/>
                <a:cs typeface="Arial"/>
              </a:rPr>
              <a:t>Warehousing </a:t>
            </a: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&amp;</a:t>
            </a:r>
            <a:r>
              <a:rPr spc="-13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supply</a:t>
            </a:r>
            <a:endParaRPr>
              <a:latin typeface="Arial"/>
              <a:cs typeface="Arial"/>
            </a:endParaRPr>
          </a:p>
          <a:p>
            <a:pPr marL="165100" marR="5080">
              <a:lnSpc>
                <a:spcPct val="100000"/>
              </a:lnSpc>
              <a:spcBef>
                <a:spcPts val="625"/>
              </a:spcBef>
            </a:pPr>
            <a:r>
              <a:rPr spc="-5" dirty="0">
                <a:latin typeface="Arial"/>
                <a:cs typeface="Arial"/>
              </a:rPr>
              <a:t>Availability </a:t>
            </a:r>
            <a:r>
              <a:rPr dirty="0">
                <a:latin typeface="Arial"/>
                <a:cs typeface="Arial"/>
              </a:rPr>
              <a:t>of products  </a:t>
            </a:r>
            <a:r>
              <a:rPr spc="-5" dirty="0">
                <a:latin typeface="Arial"/>
                <a:cs typeface="Arial"/>
              </a:rPr>
              <a:t>Transporters </a:t>
            </a:r>
            <a:r>
              <a:rPr dirty="0">
                <a:latin typeface="Arial"/>
                <a:cs typeface="Arial"/>
              </a:rPr>
              <a:t>&amp; transportation</a:t>
            </a:r>
            <a:r>
              <a:rPr spc="-1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costs,  materials handling &amp;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packing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4800" y="2819400"/>
            <a:ext cx="2971800" cy="0"/>
          </a:xfrm>
          <a:custGeom>
            <a:avLst/>
            <a:gdLst/>
            <a:ahLst/>
            <a:cxnLst/>
            <a:rect l="l" t="t" r="r" b="b"/>
            <a:pathLst>
              <a:path w="2971800">
                <a:moveTo>
                  <a:pt x="0" y="0"/>
                </a:moveTo>
                <a:lnTo>
                  <a:pt x="2971800" y="0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05400" y="2667000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>
                <a:moveTo>
                  <a:pt x="0" y="0"/>
                </a:moveTo>
                <a:lnTo>
                  <a:pt x="3581400" y="0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05400" y="4419600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>
                <a:moveTo>
                  <a:pt x="0" y="0"/>
                </a:moveTo>
                <a:lnTo>
                  <a:pt x="3581400" y="0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86200" y="411480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1600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73881" y="1224182"/>
            <a:ext cx="45719" cy="1290418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16002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99428" y="2702814"/>
            <a:ext cx="2771140" cy="109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Data</a:t>
            </a:r>
            <a:endParaRPr>
              <a:latin typeface="Arial"/>
              <a:cs typeface="Arial"/>
            </a:endParaRPr>
          </a:p>
          <a:p>
            <a:pPr marL="393700" marR="5080" indent="-381000">
              <a:lnSpc>
                <a:spcPct val="98600"/>
              </a:lnSpc>
              <a:spcBef>
                <a:spcPts val="35"/>
              </a:spcBef>
            </a:pPr>
            <a:r>
              <a:rPr dirty="0">
                <a:solidFill>
                  <a:srgbClr val="3333CC"/>
                </a:solidFill>
                <a:latin typeface="Arial"/>
                <a:cs typeface="Arial"/>
              </a:rPr>
              <a:t>Management team  </a:t>
            </a:r>
            <a:r>
              <a:rPr dirty="0">
                <a:latin typeface="Arial"/>
                <a:cs typeface="Arial"/>
              </a:rPr>
              <a:t>Prices, Costs,</a:t>
            </a:r>
            <a:r>
              <a:rPr spc="-185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Taxes,  </a:t>
            </a:r>
            <a:r>
              <a:rPr spc="-5" dirty="0">
                <a:latin typeface="Arial"/>
                <a:cs typeface="Arial"/>
              </a:rPr>
              <a:t>Offers, </a:t>
            </a:r>
            <a:r>
              <a:rPr spc="-20" dirty="0">
                <a:latin typeface="Arial"/>
                <a:cs typeface="Arial"/>
              </a:rPr>
              <a:t>Validity  </a:t>
            </a:r>
            <a:r>
              <a:rPr dirty="0">
                <a:latin typeface="Arial"/>
                <a:cs typeface="Arial"/>
              </a:rPr>
              <a:t>periods</a:t>
            </a:r>
            <a:endParaRPr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1140" y="4367021"/>
            <a:ext cx="239014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Prices, Costs,</a:t>
            </a:r>
            <a:r>
              <a:rPr spc="-185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Taxes,  </a:t>
            </a:r>
            <a:r>
              <a:rPr spc="-5" dirty="0">
                <a:latin typeface="Arial"/>
                <a:cs typeface="Arial"/>
              </a:rPr>
              <a:t>Offers, </a:t>
            </a:r>
            <a:r>
              <a:rPr spc="-20" dirty="0">
                <a:latin typeface="Arial"/>
                <a:cs typeface="Arial"/>
              </a:rPr>
              <a:t>Validity  </a:t>
            </a:r>
            <a:r>
              <a:rPr dirty="0">
                <a:latin typeface="Arial"/>
                <a:cs typeface="Arial"/>
              </a:rPr>
              <a:t>periods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9600" y="5867400"/>
            <a:ext cx="784860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9600" y="5867400"/>
            <a:ext cx="7848600" cy="381000"/>
          </a:xfrm>
          <a:custGeom>
            <a:avLst/>
            <a:gdLst/>
            <a:ahLst/>
            <a:cxnLst/>
            <a:rect l="l" t="t" r="r" b="b"/>
            <a:pathLst>
              <a:path w="7848600" h="381000">
                <a:moveTo>
                  <a:pt x="0" y="63500"/>
                </a:moveTo>
                <a:lnTo>
                  <a:pt x="4990" y="38785"/>
                </a:lnTo>
                <a:lnTo>
                  <a:pt x="18600" y="18600"/>
                </a:lnTo>
                <a:lnTo>
                  <a:pt x="38785" y="4990"/>
                </a:lnTo>
                <a:lnTo>
                  <a:pt x="63500" y="0"/>
                </a:lnTo>
                <a:lnTo>
                  <a:pt x="7785100" y="0"/>
                </a:lnTo>
                <a:lnTo>
                  <a:pt x="7809809" y="4990"/>
                </a:lnTo>
                <a:lnTo>
                  <a:pt x="7829994" y="18600"/>
                </a:lnTo>
                <a:lnTo>
                  <a:pt x="7843607" y="38785"/>
                </a:lnTo>
                <a:lnTo>
                  <a:pt x="7848600" y="63500"/>
                </a:lnTo>
                <a:lnTo>
                  <a:pt x="7848600" y="317500"/>
                </a:lnTo>
                <a:lnTo>
                  <a:pt x="7843607" y="342214"/>
                </a:lnTo>
                <a:lnTo>
                  <a:pt x="7829994" y="362399"/>
                </a:lnTo>
                <a:lnTo>
                  <a:pt x="7809809" y="376009"/>
                </a:lnTo>
                <a:lnTo>
                  <a:pt x="7785100" y="381000"/>
                </a:lnTo>
                <a:lnTo>
                  <a:pt x="63500" y="381000"/>
                </a:lnTo>
                <a:lnTo>
                  <a:pt x="38785" y="376009"/>
                </a:lnTo>
                <a:lnTo>
                  <a:pt x="18600" y="362399"/>
                </a:lnTo>
                <a:lnTo>
                  <a:pt x="4990" y="342214"/>
                </a:lnTo>
                <a:lnTo>
                  <a:pt x="0" y="317500"/>
                </a:lnTo>
                <a:lnTo>
                  <a:pt x="0" y="63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23513" y="5898083"/>
            <a:ext cx="16179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dirty="0">
                <a:latin typeface="Times New Roman"/>
                <a:cs typeface="Times New Roman"/>
              </a:rPr>
              <a:t>Islands of</a:t>
            </a:r>
            <a:r>
              <a:rPr b="1" spc="-1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data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48000" y="2514473"/>
            <a:ext cx="2743200" cy="1814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519159" y="128015"/>
            <a:ext cx="624840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900" y="290321"/>
            <a:ext cx="86639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Overview </a:t>
            </a:r>
            <a:r>
              <a:rPr spc="-5" dirty="0"/>
              <a:t>of </a:t>
            </a:r>
            <a:r>
              <a:rPr dirty="0"/>
              <a:t>Sales &amp;</a:t>
            </a:r>
            <a:r>
              <a:rPr spc="-65" dirty="0"/>
              <a:t> </a:t>
            </a:r>
            <a:r>
              <a:rPr dirty="0"/>
              <a:t>Distribution</a:t>
            </a:r>
          </a:p>
        </p:txBody>
      </p:sp>
      <p:sp>
        <p:nvSpPr>
          <p:cNvPr id="5" name="object 5"/>
          <p:cNvSpPr/>
          <p:nvPr/>
        </p:nvSpPr>
        <p:spPr>
          <a:xfrm>
            <a:off x="521208" y="4864608"/>
            <a:ext cx="4018788" cy="795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9159" y="4864608"/>
            <a:ext cx="4023360" cy="795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9283" y="3570732"/>
            <a:ext cx="3012948" cy="795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1808" y="3570732"/>
            <a:ext cx="3017519" cy="795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8960" y="2263139"/>
            <a:ext cx="3378708" cy="795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1608" y="1123187"/>
            <a:ext cx="2468880" cy="563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7340" y="5186679"/>
            <a:ext cx="4279900" cy="1159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742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Organization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</a:t>
            </a:r>
          </a:p>
          <a:p>
            <a:pPr marL="12700" marR="5080">
              <a:lnSpc>
                <a:spcPct val="100000"/>
              </a:lnSpc>
              <a:spcBef>
                <a:spcPts val="1585"/>
              </a:spcBef>
            </a:pPr>
            <a:r>
              <a:rPr sz="1400" b="1" spc="-5" dirty="0">
                <a:solidFill>
                  <a:srgbClr val="FF3399"/>
                </a:solidFill>
                <a:latin typeface="Arial"/>
                <a:cs typeface="Arial"/>
              </a:rPr>
              <a:t>Organizational structure is </a:t>
            </a:r>
            <a:r>
              <a:rPr sz="1400" b="1" spc="-10" dirty="0">
                <a:solidFill>
                  <a:srgbClr val="FF3399"/>
                </a:solidFill>
                <a:latin typeface="Arial"/>
                <a:cs typeface="Arial"/>
              </a:rPr>
              <a:t>the </a:t>
            </a:r>
            <a:r>
              <a:rPr sz="1400" b="1" spc="10" dirty="0">
                <a:solidFill>
                  <a:srgbClr val="FF3399"/>
                </a:solidFill>
                <a:latin typeface="Arial"/>
                <a:cs typeface="Arial"/>
              </a:rPr>
              <a:t>way </a:t>
            </a:r>
            <a:r>
              <a:rPr sz="1400" b="1" spc="-5" dirty="0">
                <a:solidFill>
                  <a:srgbClr val="FF3399"/>
                </a:solidFill>
                <a:latin typeface="Arial"/>
                <a:cs typeface="Arial"/>
              </a:rPr>
              <a:t>in </a:t>
            </a:r>
            <a:r>
              <a:rPr sz="1400" b="1" spc="5" dirty="0">
                <a:solidFill>
                  <a:srgbClr val="FF3399"/>
                </a:solidFill>
                <a:latin typeface="Arial"/>
                <a:cs typeface="Arial"/>
              </a:rPr>
              <a:t>which  </a:t>
            </a:r>
            <a:r>
              <a:rPr sz="1400" b="1" spc="-10" dirty="0">
                <a:solidFill>
                  <a:srgbClr val="FF3399"/>
                </a:solidFill>
                <a:latin typeface="Arial"/>
                <a:cs typeface="Arial"/>
              </a:rPr>
              <a:t>the </a:t>
            </a:r>
            <a:r>
              <a:rPr sz="1400" b="1" spc="-5" dirty="0">
                <a:solidFill>
                  <a:srgbClr val="FF3399"/>
                </a:solidFill>
                <a:latin typeface="Arial"/>
                <a:cs typeface="Arial"/>
              </a:rPr>
              <a:t>interrelated groups of an organization  are</a:t>
            </a:r>
            <a:r>
              <a:rPr sz="1400" b="1" spc="-95" dirty="0">
                <a:solidFill>
                  <a:srgbClr val="FF339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3399"/>
                </a:solidFill>
                <a:latin typeface="Arial"/>
                <a:cs typeface="Arial"/>
              </a:rPr>
              <a:t>constructed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0125" y="5186679"/>
            <a:ext cx="3857625" cy="1157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0945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Master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</a:p>
          <a:p>
            <a:pPr marL="12700" marR="5080">
              <a:lnSpc>
                <a:spcPct val="100000"/>
              </a:lnSpc>
              <a:spcBef>
                <a:spcPts val="1580"/>
              </a:spcBef>
            </a:pPr>
            <a:r>
              <a:rPr sz="1400" b="1" spc="-5" dirty="0">
                <a:solidFill>
                  <a:srgbClr val="FF3399"/>
                </a:solidFill>
                <a:latin typeface="Arial"/>
                <a:cs typeface="Arial"/>
              </a:rPr>
              <a:t>Data </a:t>
            </a:r>
            <a:r>
              <a:rPr sz="1400" b="1" spc="5" dirty="0">
                <a:solidFill>
                  <a:srgbClr val="FF3399"/>
                </a:solidFill>
                <a:latin typeface="Arial"/>
                <a:cs typeface="Arial"/>
              </a:rPr>
              <a:t>which </a:t>
            </a:r>
            <a:r>
              <a:rPr sz="1400" b="1" dirty="0">
                <a:solidFill>
                  <a:srgbClr val="FF3399"/>
                </a:solidFill>
                <a:latin typeface="Arial"/>
                <a:cs typeface="Arial"/>
              </a:rPr>
              <a:t>is </a:t>
            </a:r>
            <a:r>
              <a:rPr sz="1400" b="1" spc="-5" dirty="0">
                <a:solidFill>
                  <a:srgbClr val="FF3399"/>
                </a:solidFill>
                <a:latin typeface="Arial"/>
                <a:cs typeface="Arial"/>
              </a:rPr>
              <a:t>used long-term </a:t>
            </a:r>
            <a:r>
              <a:rPr sz="1400" b="1" dirty="0">
                <a:solidFill>
                  <a:srgbClr val="FF3399"/>
                </a:solidFill>
                <a:latin typeface="Arial"/>
                <a:cs typeface="Arial"/>
              </a:rPr>
              <a:t>in </a:t>
            </a:r>
            <a:r>
              <a:rPr sz="1400" b="1" spc="-15" dirty="0">
                <a:solidFill>
                  <a:srgbClr val="FF3399"/>
                </a:solidFill>
                <a:latin typeface="Arial"/>
                <a:cs typeface="Arial"/>
              </a:rPr>
              <a:t>SAP </a:t>
            </a:r>
            <a:r>
              <a:rPr sz="1400" b="1" spc="-10" dirty="0">
                <a:solidFill>
                  <a:srgbClr val="FF3399"/>
                </a:solidFill>
                <a:latin typeface="Arial"/>
                <a:cs typeface="Arial"/>
              </a:rPr>
              <a:t>System  </a:t>
            </a:r>
            <a:r>
              <a:rPr sz="1400" b="1" spc="-5" dirty="0">
                <a:solidFill>
                  <a:srgbClr val="FF3399"/>
                </a:solidFill>
                <a:latin typeface="Arial"/>
                <a:cs typeface="Arial"/>
              </a:rPr>
              <a:t>for </a:t>
            </a:r>
            <a:r>
              <a:rPr sz="1400" b="1" dirty="0">
                <a:solidFill>
                  <a:srgbClr val="FF3399"/>
                </a:solidFill>
                <a:latin typeface="Arial"/>
                <a:cs typeface="Arial"/>
              </a:rPr>
              <a:t>several business </a:t>
            </a:r>
            <a:r>
              <a:rPr sz="1400" b="1" spc="-5" dirty="0">
                <a:solidFill>
                  <a:srgbClr val="FF3399"/>
                </a:solidFill>
                <a:latin typeface="Arial"/>
                <a:cs typeface="Arial"/>
              </a:rPr>
              <a:t>processes. For </a:t>
            </a:r>
            <a:r>
              <a:rPr sz="1400" b="1" dirty="0">
                <a:solidFill>
                  <a:srgbClr val="FF3399"/>
                </a:solidFill>
                <a:latin typeface="Arial"/>
                <a:cs typeface="Arial"/>
              </a:rPr>
              <a:t>example  </a:t>
            </a:r>
            <a:r>
              <a:rPr sz="1400" b="1" spc="-5" dirty="0">
                <a:solidFill>
                  <a:srgbClr val="FF3399"/>
                </a:solidFill>
                <a:latin typeface="Arial"/>
                <a:cs typeface="Arial"/>
              </a:rPr>
              <a:t>Customers, </a:t>
            </a:r>
            <a:r>
              <a:rPr sz="1400" b="1" dirty="0">
                <a:solidFill>
                  <a:srgbClr val="FF3399"/>
                </a:solidFill>
                <a:latin typeface="Arial"/>
                <a:cs typeface="Arial"/>
              </a:rPr>
              <a:t>Materials,</a:t>
            </a:r>
            <a:r>
              <a:rPr sz="1400" b="1" spc="-135" dirty="0">
                <a:solidFill>
                  <a:srgbClr val="FF339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3399"/>
                </a:solidFill>
                <a:latin typeface="Arial"/>
                <a:cs typeface="Arial"/>
              </a:rPr>
              <a:t>Prices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2044" y="3891026"/>
            <a:ext cx="2691130" cy="97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620" algn="ctr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Utilities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35"/>
              </a:spcBef>
            </a:pPr>
            <a:r>
              <a:rPr sz="1600" b="1" spc="-10" dirty="0">
                <a:solidFill>
                  <a:srgbClr val="FF3399"/>
                </a:solidFill>
                <a:latin typeface="Arial"/>
                <a:cs typeface="Arial"/>
              </a:rPr>
              <a:t>Availability </a:t>
            </a: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Check,</a:t>
            </a:r>
            <a:r>
              <a:rPr sz="1600" b="1" spc="-15" dirty="0">
                <a:solidFill>
                  <a:srgbClr val="FF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Printing,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25" dirty="0">
                <a:solidFill>
                  <a:srgbClr val="FF3399"/>
                </a:solidFill>
                <a:latin typeface="Arial"/>
                <a:cs typeface="Arial"/>
              </a:rPr>
              <a:t>Taxes,</a:t>
            </a:r>
            <a:r>
              <a:rPr sz="1600" b="1" spc="-80" dirty="0">
                <a:solidFill>
                  <a:srgbClr val="FF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Credit…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84901" y="3891026"/>
            <a:ext cx="2058035" cy="97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Standard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Processes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Opportunities,</a:t>
            </a:r>
            <a:r>
              <a:rPr sz="1600" b="1" spc="-25" dirty="0">
                <a:solidFill>
                  <a:srgbClr val="FF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Sales,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Shipping,</a:t>
            </a:r>
            <a:r>
              <a:rPr sz="1600" b="1" spc="-50" dirty="0">
                <a:solidFill>
                  <a:srgbClr val="FF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Billing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03575" y="1210817"/>
            <a:ext cx="3568065" cy="2376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506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Integration</a:t>
            </a:r>
            <a:endParaRPr sz="2000" dirty="0">
              <a:latin typeface="Times New Roman"/>
              <a:cs typeface="Times New Roman"/>
            </a:endParaRPr>
          </a:p>
          <a:p>
            <a:pPr marL="165100" marR="5080">
              <a:lnSpc>
                <a:spcPct val="100000"/>
              </a:lnSpc>
              <a:spcBef>
                <a:spcPts val="1585"/>
              </a:spcBef>
            </a:pPr>
            <a:r>
              <a:rPr sz="1600" b="1" spc="-10" dirty="0">
                <a:solidFill>
                  <a:srgbClr val="FF3399"/>
                </a:solidFill>
                <a:latin typeface="Arial"/>
                <a:cs typeface="Arial"/>
              </a:rPr>
              <a:t>Revenue </a:t>
            </a: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Recognition, Manufacture  to </a:t>
            </a:r>
            <a:r>
              <a:rPr sz="1600" b="1" spc="-20" dirty="0">
                <a:solidFill>
                  <a:srgbClr val="FF3399"/>
                </a:solidFill>
                <a:latin typeface="Arial"/>
                <a:cs typeface="Arial"/>
              </a:rPr>
              <a:t>Order, </a:t>
            </a: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Inventory</a:t>
            </a:r>
            <a:r>
              <a:rPr sz="1600" b="1" spc="10" dirty="0">
                <a:solidFill>
                  <a:srgbClr val="FF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Management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621030">
              <a:lnSpc>
                <a:spcPct val="100000"/>
              </a:lnSpc>
              <a:spcBef>
                <a:spcPts val="1135"/>
              </a:spcBef>
            </a:pPr>
            <a:r>
              <a:rPr sz="2000" dirty="0">
                <a:latin typeface="Times New Roman"/>
                <a:cs typeface="Times New Roman"/>
              </a:rPr>
              <a:t>Special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Processes</a:t>
            </a:r>
          </a:p>
          <a:p>
            <a:pPr marL="12700" marR="458470">
              <a:lnSpc>
                <a:spcPct val="100000"/>
              </a:lnSpc>
              <a:spcBef>
                <a:spcPts val="1585"/>
              </a:spcBef>
            </a:pP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Sale from stock, Consignments,  Rejections &amp;</a:t>
            </a:r>
            <a:r>
              <a:rPr sz="1600" b="1" spc="-35" dirty="0">
                <a:solidFill>
                  <a:srgbClr val="FF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3399"/>
                </a:solidFill>
                <a:latin typeface="Arial"/>
                <a:cs typeface="Arial"/>
              </a:rPr>
              <a:t>returns…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063996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Organization</a:t>
            </a:r>
            <a:r>
              <a:rPr spc="-60" dirty="0"/>
              <a:t> </a:t>
            </a:r>
            <a:r>
              <a:rPr dirty="0"/>
              <a:t>Structure</a:t>
            </a:r>
          </a:p>
        </p:txBody>
      </p:sp>
      <p:sp>
        <p:nvSpPr>
          <p:cNvPr id="5" name="object 5"/>
          <p:cNvSpPr/>
          <p:nvPr/>
        </p:nvSpPr>
        <p:spPr>
          <a:xfrm>
            <a:off x="3886200" y="1178052"/>
            <a:ext cx="2165604" cy="499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43371" y="1178052"/>
            <a:ext cx="49377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6200" y="1616963"/>
            <a:ext cx="1406652" cy="499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4420" y="1616963"/>
            <a:ext cx="49377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64634" y="1269238"/>
            <a:ext cx="1701164" cy="814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Accounting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Arial"/>
                <a:cs typeface="Arial"/>
              </a:rPr>
              <a:t>&amp;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legal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76600" y="2133600"/>
            <a:ext cx="2514600" cy="2438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0700" y="3863340"/>
            <a:ext cx="1897379" cy="499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0700" y="4229100"/>
            <a:ext cx="2290572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72840" y="4229100"/>
            <a:ext cx="49377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68754" y="3955669"/>
            <a:ext cx="1907539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Factory &amp;  </a:t>
            </a:r>
            <a:r>
              <a:rPr sz="2400" b="1" spc="25" dirty="0">
                <a:latin typeface="Arial"/>
                <a:cs typeface="Arial"/>
              </a:rPr>
              <a:t>w</a:t>
            </a:r>
            <a:r>
              <a:rPr sz="2400" b="1" spc="-5" dirty="0">
                <a:latin typeface="Arial"/>
                <a:cs typeface="Arial"/>
              </a:rPr>
              <a:t>areho</a:t>
            </a:r>
            <a:r>
              <a:rPr sz="2400" b="1" spc="-15" dirty="0">
                <a:latin typeface="Arial"/>
                <a:cs typeface="Arial"/>
              </a:rPr>
              <a:t>u</a:t>
            </a:r>
            <a:r>
              <a:rPr sz="2400" b="1" spc="-5" dirty="0">
                <a:latin typeface="Arial"/>
                <a:cs typeface="Arial"/>
              </a:rPr>
              <a:t>sing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5000" y="3787140"/>
            <a:ext cx="1592579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99147" y="3787140"/>
            <a:ext cx="49377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5000" y="4226052"/>
            <a:ext cx="1677924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84492" y="4226052"/>
            <a:ext cx="493775" cy="499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93689" y="3806316"/>
            <a:ext cx="129540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400" b="1" spc="-5" dirty="0">
                <a:latin typeface="Arial"/>
                <a:cs typeface="Arial"/>
              </a:rPr>
              <a:t>Sales &amp;  </a:t>
            </a:r>
            <a:r>
              <a:rPr sz="2400" b="1" dirty="0">
                <a:latin typeface="Arial"/>
                <a:cs typeface="Arial"/>
              </a:rPr>
              <a:t>shipping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1637" y="4876800"/>
            <a:ext cx="3854450" cy="119062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 marR="149860">
              <a:lnSpc>
                <a:spcPct val="100000"/>
              </a:lnSpc>
              <a:spcBef>
                <a:spcPts val="325"/>
              </a:spcBef>
            </a:pPr>
            <a:r>
              <a:rPr sz="1800" b="1" spc="-65" dirty="0">
                <a:latin typeface="Arial"/>
                <a:cs typeface="Arial"/>
              </a:rPr>
              <a:t>To </a:t>
            </a:r>
            <a:r>
              <a:rPr sz="1800" b="1" dirty="0">
                <a:latin typeface="Arial"/>
                <a:cs typeface="Arial"/>
              </a:rPr>
              <a:t>monitor the </a:t>
            </a:r>
            <a:r>
              <a:rPr sz="1800" b="1" spc="-5" dirty="0">
                <a:latin typeface="Arial"/>
                <a:cs typeface="Arial"/>
              </a:rPr>
              <a:t>stock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material  </a:t>
            </a:r>
            <a:r>
              <a:rPr sz="1800" b="1" dirty="0">
                <a:latin typeface="Arial"/>
                <a:cs typeface="Arial"/>
              </a:rPr>
              <a:t>it is </a:t>
            </a:r>
            <a:r>
              <a:rPr sz="1800" b="1" spc="-5" dirty="0">
                <a:latin typeface="Arial"/>
                <a:cs typeface="Arial"/>
              </a:rPr>
              <a:t>necessary </a:t>
            </a:r>
            <a:r>
              <a:rPr sz="1800" b="1" dirty="0">
                <a:latin typeface="Arial"/>
                <a:cs typeface="Arial"/>
              </a:rPr>
              <a:t>to be </a:t>
            </a:r>
            <a:r>
              <a:rPr sz="1800" b="1" spc="-5" dirty="0">
                <a:latin typeface="Arial"/>
                <a:cs typeface="Arial"/>
              </a:rPr>
              <a:t>able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store  </a:t>
            </a:r>
            <a:r>
              <a:rPr sz="1800" b="1" dirty="0">
                <a:latin typeface="Arial"/>
                <a:cs typeface="Arial"/>
              </a:rPr>
              <a:t>in the </a:t>
            </a:r>
            <a:r>
              <a:rPr sz="1800" b="1" spc="-10" dirty="0">
                <a:latin typeface="Arial"/>
                <a:cs typeface="Arial"/>
              </a:rPr>
              <a:t>system </a:t>
            </a:r>
            <a:r>
              <a:rPr sz="1800" b="1" dirty="0">
                <a:latin typeface="Arial"/>
                <a:cs typeface="Arial"/>
              </a:rPr>
              <a:t>the locations </a:t>
            </a:r>
            <a:r>
              <a:rPr sz="1800" b="1" spc="-5" dirty="0">
                <a:latin typeface="Arial"/>
                <a:cs typeface="Arial"/>
              </a:rPr>
              <a:t>at  </a:t>
            </a:r>
            <a:r>
              <a:rPr sz="1800" b="1" spc="5" dirty="0">
                <a:latin typeface="Arial"/>
                <a:cs typeface="Arial"/>
              </a:rPr>
              <a:t>which </a:t>
            </a:r>
            <a:r>
              <a:rPr sz="1800" b="1" spc="-5" dirty="0">
                <a:latin typeface="Arial"/>
                <a:cs typeface="Arial"/>
              </a:rPr>
              <a:t>materials are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kept.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27750" y="1220850"/>
            <a:ext cx="2863850" cy="119062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 marR="98425">
              <a:lnSpc>
                <a:spcPct val="100000"/>
              </a:lnSpc>
              <a:spcBef>
                <a:spcPts val="320"/>
              </a:spcBef>
            </a:pPr>
            <a:r>
              <a:rPr sz="1800" b="1" dirty="0">
                <a:latin typeface="Arial"/>
                <a:cs typeface="Arial"/>
              </a:rPr>
              <a:t>Independent</a:t>
            </a:r>
            <a:r>
              <a:rPr sz="1800" b="1" spc="-1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Accounting  </a:t>
            </a:r>
            <a:r>
              <a:rPr sz="1800" b="1" dirty="0">
                <a:latin typeface="Arial"/>
                <a:cs typeface="Arial"/>
              </a:rPr>
              <a:t>Units that </a:t>
            </a:r>
            <a:r>
              <a:rPr sz="1800" b="1" spc="-5" dirty="0">
                <a:latin typeface="Arial"/>
                <a:cs typeface="Arial"/>
              </a:rPr>
              <a:t>are legally  </a:t>
            </a:r>
            <a:r>
              <a:rPr sz="1800" b="1" dirty="0">
                <a:latin typeface="Arial"/>
                <a:cs typeface="Arial"/>
              </a:rPr>
              <a:t>Independent </a:t>
            </a:r>
            <a:r>
              <a:rPr sz="1800" b="1" spc="-5" dirty="0">
                <a:latin typeface="Arial"/>
                <a:cs typeface="Arial"/>
              </a:rPr>
              <a:t>from each  </a:t>
            </a:r>
            <a:r>
              <a:rPr sz="1800" b="1" spc="-20" dirty="0">
                <a:latin typeface="Arial"/>
                <a:cs typeface="Arial"/>
              </a:rPr>
              <a:t>Other.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56150" y="4741926"/>
            <a:ext cx="4070350" cy="146558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 marR="899160">
              <a:lnSpc>
                <a:spcPct val="100000"/>
              </a:lnSpc>
              <a:spcBef>
                <a:spcPts val="325"/>
              </a:spcBef>
            </a:pPr>
            <a:r>
              <a:rPr sz="1800" b="1" dirty="0">
                <a:latin typeface="Arial"/>
                <a:cs typeface="Arial"/>
              </a:rPr>
              <a:t>Selling units </a:t>
            </a:r>
            <a:r>
              <a:rPr sz="1800" b="1" spc="-5" dirty="0">
                <a:latin typeface="Arial"/>
                <a:cs typeface="Arial"/>
              </a:rPr>
              <a:t>responsible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for  Sale &amp; </a:t>
            </a:r>
            <a:r>
              <a:rPr sz="1800" b="1" dirty="0">
                <a:latin typeface="Arial"/>
                <a:cs typeface="Arial"/>
              </a:rPr>
              <a:t>distribution of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goods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&amp; </a:t>
            </a:r>
            <a:r>
              <a:rPr sz="1800" b="1" spc="-10" dirty="0">
                <a:latin typeface="Arial"/>
                <a:cs typeface="Arial"/>
              </a:rPr>
              <a:t>services </a:t>
            </a:r>
            <a:r>
              <a:rPr sz="1800" b="1" dirty="0">
                <a:latin typeface="Arial"/>
                <a:cs typeface="Arial"/>
              </a:rPr>
              <a:t>for </a:t>
            </a:r>
            <a:r>
              <a:rPr sz="1800" b="1" spc="-5" dirty="0">
                <a:latin typeface="Arial"/>
                <a:cs typeface="Arial"/>
              </a:rPr>
              <a:t>specified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distribution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Chains &amp; </a:t>
            </a:r>
            <a:r>
              <a:rPr sz="1800" b="1" dirty="0">
                <a:latin typeface="Arial"/>
                <a:cs typeface="Arial"/>
              </a:rPr>
              <a:t>collection of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products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5709" y="1461101"/>
            <a:ext cx="3212592" cy="18544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900" y="1094994"/>
            <a:ext cx="882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6804" y="1136650"/>
            <a:ext cx="7220584" cy="524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1340"/>
              </a:lnSpc>
            </a:pP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10" dirty="0">
                <a:latin typeface="Arial"/>
                <a:cs typeface="Arial"/>
              </a:rPr>
              <a:t>the SAP </a:t>
            </a:r>
            <a:r>
              <a:rPr sz="1400" b="1" dirty="0">
                <a:latin typeface="Arial"/>
                <a:cs typeface="Arial"/>
              </a:rPr>
              <a:t>R/3 </a:t>
            </a:r>
            <a:r>
              <a:rPr sz="1400" b="1" spc="-10" dirty="0">
                <a:latin typeface="Arial"/>
                <a:cs typeface="Arial"/>
              </a:rPr>
              <a:t>System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spc="-10" dirty="0">
                <a:latin typeface="Arial"/>
                <a:cs typeface="Arial"/>
              </a:rPr>
              <a:t>legal and organizational </a:t>
            </a:r>
            <a:r>
              <a:rPr sz="1400" b="1" spc="-5" dirty="0">
                <a:latin typeface="Arial"/>
                <a:cs typeface="Arial"/>
              </a:rPr>
              <a:t>structure of </a:t>
            </a:r>
            <a:r>
              <a:rPr sz="1400" b="1" spc="-15" dirty="0">
                <a:latin typeface="Arial"/>
                <a:cs typeface="Arial"/>
              </a:rPr>
              <a:t>your </a:t>
            </a:r>
            <a:r>
              <a:rPr sz="1400" b="1" spc="-5" dirty="0">
                <a:latin typeface="Arial"/>
                <a:cs typeface="Arial"/>
              </a:rPr>
              <a:t>company </a:t>
            </a:r>
            <a:r>
              <a:rPr sz="1400" b="1" spc="5" dirty="0">
                <a:latin typeface="Arial"/>
                <a:cs typeface="Arial"/>
              </a:rPr>
              <a:t>is  </a:t>
            </a:r>
            <a:r>
              <a:rPr sz="1400" b="1" spc="-5" dirty="0">
                <a:latin typeface="Arial"/>
                <a:cs typeface="Arial"/>
              </a:rPr>
              <a:t>represented. </a:t>
            </a:r>
            <a:r>
              <a:rPr sz="1400" b="1" spc="-40" dirty="0">
                <a:latin typeface="Arial"/>
                <a:cs typeface="Arial"/>
              </a:rPr>
              <a:t>You </a:t>
            </a:r>
            <a:r>
              <a:rPr sz="1400" b="1" spc="-5" dirty="0">
                <a:latin typeface="Arial"/>
                <a:cs typeface="Arial"/>
              </a:rPr>
              <a:t>can </a:t>
            </a:r>
            <a:r>
              <a:rPr sz="1400" b="1" spc="-10" dirty="0">
                <a:latin typeface="Arial"/>
                <a:cs typeface="Arial"/>
              </a:rPr>
              <a:t>also </a:t>
            </a:r>
            <a:r>
              <a:rPr sz="1400" b="1" spc="-5" dirty="0">
                <a:latin typeface="Arial"/>
                <a:cs typeface="Arial"/>
              </a:rPr>
              <a:t>structure from the </a:t>
            </a:r>
            <a:r>
              <a:rPr sz="1400" b="1" spc="-10" dirty="0">
                <a:latin typeface="Arial"/>
                <a:cs typeface="Arial"/>
              </a:rPr>
              <a:t>point </a:t>
            </a:r>
            <a:r>
              <a:rPr sz="1400" b="1" spc="-5" dirty="0">
                <a:latin typeface="Arial"/>
                <a:cs typeface="Arial"/>
              </a:rPr>
              <a:t>of </a:t>
            </a:r>
            <a:r>
              <a:rPr sz="1400" b="1" spc="-15" dirty="0">
                <a:latin typeface="Arial"/>
                <a:cs typeface="Arial"/>
              </a:rPr>
              <a:t>view </a:t>
            </a:r>
            <a:r>
              <a:rPr sz="1400" b="1" spc="-10" dirty="0">
                <a:latin typeface="Arial"/>
                <a:cs typeface="Arial"/>
              </a:rPr>
              <a:t>of accounting,  </a:t>
            </a:r>
            <a:r>
              <a:rPr sz="1400" b="1" spc="-5" dirty="0">
                <a:latin typeface="Arial"/>
                <a:cs typeface="Arial"/>
              </a:rPr>
              <a:t>manufacturing </a:t>
            </a:r>
            <a:r>
              <a:rPr sz="1400" b="1" dirty="0">
                <a:latin typeface="Arial"/>
                <a:cs typeface="Arial"/>
              </a:rPr>
              <a:t>&amp; </a:t>
            </a:r>
            <a:r>
              <a:rPr sz="1400" b="1" spc="-5" dirty="0">
                <a:latin typeface="Arial"/>
                <a:cs typeface="Arial"/>
              </a:rPr>
              <a:t>inventory </a:t>
            </a:r>
            <a:r>
              <a:rPr sz="1400" b="1" dirty="0">
                <a:latin typeface="Arial"/>
                <a:cs typeface="Arial"/>
              </a:rPr>
              <a:t>, </a:t>
            </a:r>
            <a:r>
              <a:rPr sz="1400" b="1" spc="-5" dirty="0">
                <a:latin typeface="Arial"/>
                <a:cs typeface="Arial"/>
              </a:rPr>
              <a:t>and </a:t>
            </a:r>
            <a:r>
              <a:rPr sz="1400" b="1" dirty="0">
                <a:latin typeface="Arial"/>
                <a:cs typeface="Arial"/>
              </a:rPr>
              <a:t>sales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distribution.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5704535"/>
            <a:ext cx="882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6804" y="5747207"/>
            <a:ext cx="7217409" cy="352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80000"/>
              </a:lnSpc>
            </a:pPr>
            <a:r>
              <a:rPr sz="1400" b="1" spc="-15" dirty="0">
                <a:latin typeface="Arial"/>
                <a:cs typeface="Arial"/>
              </a:rPr>
              <a:t>An </a:t>
            </a:r>
            <a:r>
              <a:rPr sz="1400" b="1" spc="-5" dirty="0">
                <a:latin typeface="Arial"/>
                <a:cs typeface="Arial"/>
              </a:rPr>
              <a:t>enterprise structure is </a:t>
            </a:r>
            <a:r>
              <a:rPr sz="1400" b="1" spc="-10" dirty="0">
                <a:latin typeface="Arial"/>
                <a:cs typeface="Arial"/>
              </a:rPr>
              <a:t>mapped </a:t>
            </a:r>
            <a:r>
              <a:rPr sz="1400" b="1" dirty="0">
                <a:latin typeface="Arial"/>
                <a:cs typeface="Arial"/>
              </a:rPr>
              <a:t>to </a:t>
            </a:r>
            <a:r>
              <a:rPr sz="1400" b="1" spc="-15" dirty="0">
                <a:latin typeface="Arial"/>
                <a:cs typeface="Arial"/>
              </a:rPr>
              <a:t>SAP </a:t>
            </a:r>
            <a:r>
              <a:rPr sz="1400" b="1" spc="-5" dirty="0">
                <a:latin typeface="Arial"/>
                <a:cs typeface="Arial"/>
              </a:rPr>
              <a:t>applications using </a:t>
            </a:r>
            <a:r>
              <a:rPr sz="1400" b="1" spc="-10" dirty="0">
                <a:latin typeface="Arial"/>
                <a:cs typeface="Arial"/>
              </a:rPr>
              <a:t>organizational units.  </a:t>
            </a:r>
            <a:r>
              <a:rPr sz="1400" b="1" spc="-5" dirty="0">
                <a:latin typeface="Arial"/>
                <a:cs typeface="Arial"/>
              </a:rPr>
              <a:t>Organizational units handle </a:t>
            </a:r>
            <a:r>
              <a:rPr sz="1400" b="1" dirty="0">
                <a:latin typeface="Arial"/>
                <a:cs typeface="Arial"/>
              </a:rPr>
              <a:t>specific </a:t>
            </a:r>
            <a:r>
              <a:rPr sz="1400" b="1" spc="-5" dirty="0">
                <a:latin typeface="Arial"/>
                <a:cs typeface="Arial"/>
              </a:rPr>
              <a:t>business</a:t>
            </a:r>
            <a:r>
              <a:rPr sz="1400" b="1" spc="-1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functions.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63996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Organization</a:t>
            </a:r>
            <a:r>
              <a:rPr spc="-60" dirty="0"/>
              <a:t> </a:t>
            </a:r>
            <a:r>
              <a:rPr dirty="0"/>
              <a:t>Structure</a:t>
            </a:r>
          </a:p>
        </p:txBody>
      </p:sp>
      <p:sp>
        <p:nvSpPr>
          <p:cNvPr id="9" name="object 9"/>
          <p:cNvSpPr/>
          <p:nvPr/>
        </p:nvSpPr>
        <p:spPr>
          <a:xfrm>
            <a:off x="1282700" y="1822450"/>
            <a:ext cx="5880100" cy="3665854"/>
          </a:xfrm>
          <a:custGeom>
            <a:avLst/>
            <a:gdLst/>
            <a:ahLst/>
            <a:cxnLst/>
            <a:rect l="l" t="t" r="r" b="b"/>
            <a:pathLst>
              <a:path w="5880100" h="3665854">
                <a:moveTo>
                  <a:pt x="0" y="3665601"/>
                </a:moveTo>
                <a:lnTo>
                  <a:pt x="5880100" y="3665601"/>
                </a:lnTo>
                <a:lnTo>
                  <a:pt x="5880100" y="0"/>
                </a:lnTo>
                <a:lnTo>
                  <a:pt x="0" y="0"/>
                </a:lnTo>
                <a:lnTo>
                  <a:pt x="0" y="3665601"/>
                </a:lnTo>
                <a:close/>
              </a:path>
            </a:pathLst>
          </a:custGeom>
          <a:solidFill>
            <a:srgbClr val="C7C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2700" y="1822450"/>
            <a:ext cx="5880100" cy="3665854"/>
          </a:xfrm>
          <a:custGeom>
            <a:avLst/>
            <a:gdLst/>
            <a:ahLst/>
            <a:cxnLst/>
            <a:rect l="l" t="t" r="r" b="b"/>
            <a:pathLst>
              <a:path w="5880100" h="3665854">
                <a:moveTo>
                  <a:pt x="0" y="3665601"/>
                </a:moveTo>
                <a:lnTo>
                  <a:pt x="5880100" y="3665601"/>
                </a:lnTo>
                <a:lnTo>
                  <a:pt x="5880100" y="0"/>
                </a:lnTo>
                <a:lnTo>
                  <a:pt x="0" y="0"/>
                </a:lnTo>
                <a:lnTo>
                  <a:pt x="0" y="3665601"/>
                </a:lnTo>
                <a:close/>
              </a:path>
            </a:pathLst>
          </a:custGeom>
          <a:ln w="2857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0550" y="1898650"/>
            <a:ext cx="5878830" cy="3663950"/>
          </a:xfrm>
          <a:custGeom>
            <a:avLst/>
            <a:gdLst/>
            <a:ahLst/>
            <a:cxnLst/>
            <a:rect l="l" t="t" r="r" b="b"/>
            <a:pathLst>
              <a:path w="5878830" h="3663950">
                <a:moveTo>
                  <a:pt x="0" y="3663950"/>
                </a:moveTo>
                <a:lnTo>
                  <a:pt x="5878449" y="3663950"/>
                </a:lnTo>
                <a:lnTo>
                  <a:pt x="5878449" y="0"/>
                </a:lnTo>
                <a:lnTo>
                  <a:pt x="0" y="0"/>
                </a:lnTo>
                <a:lnTo>
                  <a:pt x="0" y="3663950"/>
                </a:lnTo>
                <a:close/>
              </a:path>
            </a:pathLst>
          </a:custGeom>
          <a:solidFill>
            <a:srgbClr val="6166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2450" y="1860495"/>
            <a:ext cx="5878449" cy="560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2450" y="1916598"/>
            <a:ext cx="5878449" cy="59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2450" y="1975581"/>
            <a:ext cx="5878449" cy="5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2450" y="2032477"/>
            <a:ext cx="5878449" cy="5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2450" y="2089222"/>
            <a:ext cx="5878449" cy="560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2450" y="2145325"/>
            <a:ext cx="5878449" cy="59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2450" y="2204308"/>
            <a:ext cx="5878449" cy="56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2450" y="2261077"/>
            <a:ext cx="5878449" cy="567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2450" y="2317918"/>
            <a:ext cx="5878449" cy="590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22450" y="2376877"/>
            <a:ext cx="5878449" cy="560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22450" y="2433035"/>
            <a:ext cx="5878449" cy="567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22450" y="2489804"/>
            <a:ext cx="5878449" cy="567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22450" y="2546518"/>
            <a:ext cx="5878449" cy="590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22450" y="2605604"/>
            <a:ext cx="5878449" cy="560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22450" y="2661635"/>
            <a:ext cx="5878449" cy="567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22450" y="2718404"/>
            <a:ext cx="5878449" cy="567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22450" y="2775245"/>
            <a:ext cx="5878449" cy="590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22450" y="2834204"/>
            <a:ext cx="5878449" cy="560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22450" y="2890362"/>
            <a:ext cx="5878449" cy="567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22450" y="2947076"/>
            <a:ext cx="5878449" cy="590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22450" y="3006186"/>
            <a:ext cx="5878449" cy="567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22450" y="3062931"/>
            <a:ext cx="5878449" cy="560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2450" y="3118962"/>
            <a:ext cx="5878449" cy="567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22450" y="3175803"/>
            <a:ext cx="5878449" cy="59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2450" y="3234786"/>
            <a:ext cx="5878449" cy="567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22450" y="3291555"/>
            <a:ext cx="5878449" cy="567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2450" y="3348372"/>
            <a:ext cx="5878449" cy="582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22450" y="3406744"/>
            <a:ext cx="5878449" cy="567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2450" y="3463513"/>
            <a:ext cx="5878449" cy="567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22450" y="3520282"/>
            <a:ext cx="5878449" cy="567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450" y="3577099"/>
            <a:ext cx="5878449" cy="582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22450" y="3635344"/>
            <a:ext cx="5878449" cy="5679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22450" y="3692113"/>
            <a:ext cx="5878449" cy="5679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22450" y="3748954"/>
            <a:ext cx="5878449" cy="5901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22450" y="3807937"/>
            <a:ext cx="5878449" cy="567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22450" y="3864809"/>
            <a:ext cx="5878449" cy="5606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22450" y="3920840"/>
            <a:ext cx="5878449" cy="5679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22450" y="3977682"/>
            <a:ext cx="5878449" cy="5901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22450" y="4036664"/>
            <a:ext cx="5878449" cy="5679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22450" y="4093409"/>
            <a:ext cx="5878449" cy="5606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22450" y="4149512"/>
            <a:ext cx="5878449" cy="5901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2450" y="4208495"/>
            <a:ext cx="5878449" cy="5679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22450" y="4265264"/>
            <a:ext cx="5878449" cy="5679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22450" y="4322136"/>
            <a:ext cx="5878449" cy="5606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22450" y="4378239"/>
            <a:ext cx="5878449" cy="5901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22450" y="4437222"/>
            <a:ext cx="5878449" cy="5679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22450" y="4493991"/>
            <a:ext cx="5878449" cy="5679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22450" y="4550736"/>
            <a:ext cx="5878449" cy="5606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22450" y="4606839"/>
            <a:ext cx="5878449" cy="5901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2450" y="4665822"/>
            <a:ext cx="5878449" cy="5679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2450" y="4722718"/>
            <a:ext cx="5878449" cy="5679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22450" y="4779433"/>
            <a:ext cx="5878449" cy="5901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22450" y="4838518"/>
            <a:ext cx="5878449" cy="5606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22450" y="4894549"/>
            <a:ext cx="5878449" cy="5679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22450" y="4951318"/>
            <a:ext cx="5878449" cy="5679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22450" y="5008159"/>
            <a:ext cx="5878449" cy="5901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22450" y="5067118"/>
            <a:ext cx="5878449" cy="5606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2450" y="5123276"/>
            <a:ext cx="5878449" cy="5679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2450" y="5179990"/>
            <a:ext cx="5878449" cy="5901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22450" y="5238973"/>
            <a:ext cx="5878449" cy="5679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22450" y="5295845"/>
            <a:ext cx="5878449" cy="5606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22450" y="5351876"/>
            <a:ext cx="5878449" cy="5679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22450" y="5408717"/>
            <a:ext cx="5878449" cy="5901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22450" y="5467700"/>
            <a:ext cx="5878449" cy="5679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00276" y="2346337"/>
            <a:ext cx="1336548" cy="72706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738629" y="3358896"/>
            <a:ext cx="93281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or</a:t>
            </a:r>
            <a:r>
              <a:rPr sz="1200" b="1" spc="-5" dirty="0">
                <a:latin typeface="Arial"/>
                <a:cs typeface="Arial"/>
              </a:rPr>
              <a:t>g</a:t>
            </a:r>
            <a:r>
              <a:rPr sz="1200" b="1" dirty="0">
                <a:latin typeface="Arial"/>
                <a:cs typeface="Arial"/>
              </a:rPr>
              <a:t>aniza</a:t>
            </a:r>
            <a:r>
              <a:rPr sz="1200" b="1" spc="-5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738629" y="2785236"/>
            <a:ext cx="299656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8520" marR="508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Dis</a:t>
            </a:r>
            <a:r>
              <a:rPr sz="1200" b="1" dirty="0">
                <a:latin typeface="Arial"/>
                <a:cs typeface="Arial"/>
              </a:rPr>
              <a:t>tribu</a:t>
            </a:r>
            <a:r>
              <a:rPr sz="1200" b="1" spc="-10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ion  Channel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b="1" dirty="0">
                <a:latin typeface="Arial"/>
                <a:cs typeface="Arial"/>
              </a:rPr>
              <a:t>Sales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565525" y="1990750"/>
            <a:ext cx="1539875" cy="752449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37251" y="2414600"/>
            <a:ext cx="1344549" cy="70959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56914" y="3439540"/>
            <a:ext cx="1234440" cy="890269"/>
          </a:xfrm>
          <a:custGeom>
            <a:avLst/>
            <a:gdLst/>
            <a:ahLst/>
            <a:cxnLst/>
            <a:rect l="l" t="t" r="r" b="b"/>
            <a:pathLst>
              <a:path w="1234439" h="890270">
                <a:moveTo>
                  <a:pt x="616203" y="0"/>
                </a:moveTo>
                <a:lnTo>
                  <a:pt x="0" y="889889"/>
                </a:lnTo>
                <a:lnTo>
                  <a:pt x="1234186" y="889889"/>
                </a:lnTo>
                <a:lnTo>
                  <a:pt x="616203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56914" y="3439540"/>
            <a:ext cx="1234440" cy="890269"/>
          </a:xfrm>
          <a:custGeom>
            <a:avLst/>
            <a:gdLst/>
            <a:ahLst/>
            <a:cxnLst/>
            <a:rect l="l" t="t" r="r" b="b"/>
            <a:pathLst>
              <a:path w="1234439" h="890270">
                <a:moveTo>
                  <a:pt x="616203" y="0"/>
                </a:moveTo>
                <a:lnTo>
                  <a:pt x="0" y="889889"/>
                </a:lnTo>
                <a:lnTo>
                  <a:pt x="1234186" y="889889"/>
                </a:lnTo>
                <a:lnTo>
                  <a:pt x="616203" y="0"/>
                </a:lnTo>
                <a:close/>
              </a:path>
            </a:pathLst>
          </a:custGeom>
          <a:ln w="762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74363" y="3777221"/>
            <a:ext cx="403225" cy="154940"/>
          </a:xfrm>
          <a:custGeom>
            <a:avLst/>
            <a:gdLst/>
            <a:ahLst/>
            <a:cxnLst/>
            <a:rect l="l" t="t" r="r" b="b"/>
            <a:pathLst>
              <a:path w="403225" h="154939">
                <a:moveTo>
                  <a:pt x="0" y="154825"/>
                </a:moveTo>
                <a:lnTo>
                  <a:pt x="402818" y="154825"/>
                </a:lnTo>
                <a:lnTo>
                  <a:pt x="402818" y="0"/>
                </a:lnTo>
                <a:lnTo>
                  <a:pt x="0" y="0"/>
                </a:lnTo>
                <a:lnTo>
                  <a:pt x="0" y="15482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74363" y="3777221"/>
            <a:ext cx="403225" cy="154940"/>
          </a:xfrm>
          <a:custGeom>
            <a:avLst/>
            <a:gdLst/>
            <a:ahLst/>
            <a:cxnLst/>
            <a:rect l="l" t="t" r="r" b="b"/>
            <a:pathLst>
              <a:path w="403225" h="154939">
                <a:moveTo>
                  <a:pt x="0" y="154825"/>
                </a:moveTo>
                <a:lnTo>
                  <a:pt x="402818" y="154825"/>
                </a:lnTo>
                <a:lnTo>
                  <a:pt x="402818" y="0"/>
                </a:lnTo>
                <a:lnTo>
                  <a:pt x="0" y="0"/>
                </a:lnTo>
                <a:lnTo>
                  <a:pt x="0" y="154825"/>
                </a:lnTo>
                <a:close/>
              </a:path>
            </a:pathLst>
          </a:custGeom>
          <a:ln w="7619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70934" y="3957129"/>
            <a:ext cx="406400" cy="157480"/>
          </a:xfrm>
          <a:custGeom>
            <a:avLst/>
            <a:gdLst/>
            <a:ahLst/>
            <a:cxnLst/>
            <a:rect l="l" t="t" r="r" b="b"/>
            <a:pathLst>
              <a:path w="406400" h="157479">
                <a:moveTo>
                  <a:pt x="0" y="157035"/>
                </a:moveTo>
                <a:lnTo>
                  <a:pt x="406247" y="157035"/>
                </a:lnTo>
                <a:lnTo>
                  <a:pt x="406247" y="0"/>
                </a:lnTo>
                <a:lnTo>
                  <a:pt x="0" y="0"/>
                </a:lnTo>
                <a:lnTo>
                  <a:pt x="0" y="15703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70934" y="3957129"/>
            <a:ext cx="406400" cy="157480"/>
          </a:xfrm>
          <a:custGeom>
            <a:avLst/>
            <a:gdLst/>
            <a:ahLst/>
            <a:cxnLst/>
            <a:rect l="l" t="t" r="r" b="b"/>
            <a:pathLst>
              <a:path w="406400" h="157479">
                <a:moveTo>
                  <a:pt x="0" y="157035"/>
                </a:moveTo>
                <a:lnTo>
                  <a:pt x="406247" y="157035"/>
                </a:lnTo>
                <a:lnTo>
                  <a:pt x="406247" y="0"/>
                </a:lnTo>
                <a:lnTo>
                  <a:pt x="0" y="0"/>
                </a:lnTo>
                <a:lnTo>
                  <a:pt x="0" y="157035"/>
                </a:lnTo>
                <a:close/>
              </a:path>
            </a:pathLst>
          </a:custGeom>
          <a:ln w="762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70934" y="4142879"/>
            <a:ext cx="406400" cy="155575"/>
          </a:xfrm>
          <a:custGeom>
            <a:avLst/>
            <a:gdLst/>
            <a:ahLst/>
            <a:cxnLst/>
            <a:rect l="l" t="t" r="r" b="b"/>
            <a:pathLst>
              <a:path w="406400" h="155575">
                <a:moveTo>
                  <a:pt x="0" y="155562"/>
                </a:moveTo>
                <a:lnTo>
                  <a:pt x="406247" y="155562"/>
                </a:lnTo>
                <a:lnTo>
                  <a:pt x="406247" y="0"/>
                </a:lnTo>
                <a:lnTo>
                  <a:pt x="0" y="0"/>
                </a:lnTo>
                <a:lnTo>
                  <a:pt x="0" y="1555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170934" y="4142879"/>
            <a:ext cx="406400" cy="155575"/>
          </a:xfrm>
          <a:custGeom>
            <a:avLst/>
            <a:gdLst/>
            <a:ahLst/>
            <a:cxnLst/>
            <a:rect l="l" t="t" r="r" b="b"/>
            <a:pathLst>
              <a:path w="406400" h="155575">
                <a:moveTo>
                  <a:pt x="0" y="155562"/>
                </a:moveTo>
                <a:lnTo>
                  <a:pt x="406247" y="155562"/>
                </a:lnTo>
                <a:lnTo>
                  <a:pt x="406247" y="0"/>
                </a:lnTo>
                <a:lnTo>
                  <a:pt x="0" y="0"/>
                </a:lnTo>
                <a:lnTo>
                  <a:pt x="0" y="155562"/>
                </a:lnTo>
                <a:close/>
              </a:path>
            </a:pathLst>
          </a:custGeom>
          <a:ln w="7619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733800" y="3421126"/>
            <a:ext cx="1234440" cy="890269"/>
          </a:xfrm>
          <a:custGeom>
            <a:avLst/>
            <a:gdLst/>
            <a:ahLst/>
            <a:cxnLst/>
            <a:rect l="l" t="t" r="r" b="b"/>
            <a:pathLst>
              <a:path w="1234439" h="890270">
                <a:moveTo>
                  <a:pt x="616203" y="0"/>
                </a:moveTo>
                <a:lnTo>
                  <a:pt x="0" y="889888"/>
                </a:lnTo>
                <a:lnTo>
                  <a:pt x="1234186" y="889888"/>
                </a:lnTo>
                <a:lnTo>
                  <a:pt x="616203" y="0"/>
                </a:lnTo>
                <a:close/>
              </a:path>
            </a:pathLst>
          </a:custGeom>
          <a:solidFill>
            <a:srgbClr val="A3AA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33800" y="3421126"/>
            <a:ext cx="1234440" cy="890269"/>
          </a:xfrm>
          <a:custGeom>
            <a:avLst/>
            <a:gdLst/>
            <a:ahLst/>
            <a:cxnLst/>
            <a:rect l="l" t="t" r="r" b="b"/>
            <a:pathLst>
              <a:path w="1234439" h="890270">
                <a:moveTo>
                  <a:pt x="616203" y="0"/>
                </a:moveTo>
                <a:lnTo>
                  <a:pt x="0" y="889888"/>
                </a:lnTo>
                <a:lnTo>
                  <a:pt x="1234186" y="889888"/>
                </a:lnTo>
                <a:lnTo>
                  <a:pt x="616203" y="0"/>
                </a:lnTo>
                <a:close/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51248" y="3758679"/>
            <a:ext cx="403225" cy="154940"/>
          </a:xfrm>
          <a:custGeom>
            <a:avLst/>
            <a:gdLst/>
            <a:ahLst/>
            <a:cxnLst/>
            <a:rect l="l" t="t" r="r" b="b"/>
            <a:pathLst>
              <a:path w="403225" h="154939">
                <a:moveTo>
                  <a:pt x="0" y="154825"/>
                </a:moveTo>
                <a:lnTo>
                  <a:pt x="402818" y="154825"/>
                </a:lnTo>
                <a:lnTo>
                  <a:pt x="402818" y="0"/>
                </a:lnTo>
                <a:lnTo>
                  <a:pt x="0" y="0"/>
                </a:lnTo>
                <a:lnTo>
                  <a:pt x="0" y="154825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51248" y="3758679"/>
            <a:ext cx="403225" cy="154940"/>
          </a:xfrm>
          <a:custGeom>
            <a:avLst/>
            <a:gdLst/>
            <a:ahLst/>
            <a:cxnLst/>
            <a:rect l="l" t="t" r="r" b="b"/>
            <a:pathLst>
              <a:path w="403225" h="154939">
                <a:moveTo>
                  <a:pt x="0" y="154825"/>
                </a:moveTo>
                <a:lnTo>
                  <a:pt x="402818" y="154825"/>
                </a:lnTo>
                <a:lnTo>
                  <a:pt x="402818" y="0"/>
                </a:lnTo>
                <a:lnTo>
                  <a:pt x="0" y="0"/>
                </a:lnTo>
                <a:lnTo>
                  <a:pt x="0" y="154825"/>
                </a:lnTo>
                <a:close/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47820" y="3938587"/>
            <a:ext cx="406400" cy="157480"/>
          </a:xfrm>
          <a:custGeom>
            <a:avLst/>
            <a:gdLst/>
            <a:ahLst/>
            <a:cxnLst/>
            <a:rect l="l" t="t" r="r" b="b"/>
            <a:pathLst>
              <a:path w="406400" h="157479">
                <a:moveTo>
                  <a:pt x="0" y="157035"/>
                </a:moveTo>
                <a:lnTo>
                  <a:pt x="406247" y="157035"/>
                </a:lnTo>
                <a:lnTo>
                  <a:pt x="406247" y="0"/>
                </a:lnTo>
                <a:lnTo>
                  <a:pt x="0" y="0"/>
                </a:lnTo>
                <a:lnTo>
                  <a:pt x="0" y="157035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47820" y="3938587"/>
            <a:ext cx="406400" cy="157480"/>
          </a:xfrm>
          <a:custGeom>
            <a:avLst/>
            <a:gdLst/>
            <a:ahLst/>
            <a:cxnLst/>
            <a:rect l="l" t="t" r="r" b="b"/>
            <a:pathLst>
              <a:path w="406400" h="157479">
                <a:moveTo>
                  <a:pt x="0" y="157035"/>
                </a:moveTo>
                <a:lnTo>
                  <a:pt x="406247" y="157035"/>
                </a:lnTo>
                <a:lnTo>
                  <a:pt x="406247" y="0"/>
                </a:lnTo>
                <a:lnTo>
                  <a:pt x="0" y="0"/>
                </a:lnTo>
                <a:lnTo>
                  <a:pt x="0" y="157035"/>
                </a:lnTo>
                <a:close/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47820" y="4124464"/>
            <a:ext cx="406400" cy="155575"/>
          </a:xfrm>
          <a:custGeom>
            <a:avLst/>
            <a:gdLst/>
            <a:ahLst/>
            <a:cxnLst/>
            <a:rect l="l" t="t" r="r" b="b"/>
            <a:pathLst>
              <a:path w="406400" h="155575">
                <a:moveTo>
                  <a:pt x="0" y="155562"/>
                </a:moveTo>
                <a:lnTo>
                  <a:pt x="406247" y="155562"/>
                </a:lnTo>
                <a:lnTo>
                  <a:pt x="406247" y="0"/>
                </a:lnTo>
                <a:lnTo>
                  <a:pt x="0" y="0"/>
                </a:lnTo>
                <a:lnTo>
                  <a:pt x="0" y="155562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47820" y="4124464"/>
            <a:ext cx="406400" cy="155575"/>
          </a:xfrm>
          <a:custGeom>
            <a:avLst/>
            <a:gdLst/>
            <a:ahLst/>
            <a:cxnLst/>
            <a:rect l="l" t="t" r="r" b="b"/>
            <a:pathLst>
              <a:path w="406400" h="155575">
                <a:moveTo>
                  <a:pt x="0" y="155562"/>
                </a:moveTo>
                <a:lnTo>
                  <a:pt x="406247" y="155562"/>
                </a:lnTo>
                <a:lnTo>
                  <a:pt x="406247" y="0"/>
                </a:lnTo>
                <a:lnTo>
                  <a:pt x="0" y="0"/>
                </a:lnTo>
                <a:lnTo>
                  <a:pt x="0" y="155562"/>
                </a:lnTo>
                <a:close/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52600" y="4162412"/>
            <a:ext cx="1273162" cy="71438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007989" y="5101716"/>
            <a:ext cx="922019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Sales</a:t>
            </a:r>
            <a:r>
              <a:rPr sz="1200" b="1" spc="-1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441950" y="4125938"/>
            <a:ext cx="1339850" cy="75086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121154" y="5101716"/>
            <a:ext cx="896619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Sales</a:t>
            </a:r>
            <a:r>
              <a:rPr sz="1200" b="1" spc="-1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Office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950334" y="3759454"/>
            <a:ext cx="793115" cy="927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8105" algn="ctr">
              <a:lnSpc>
                <a:spcPct val="100000"/>
              </a:lnSpc>
            </a:pPr>
            <a:r>
              <a:rPr sz="900" b="1" spc="-5" dirty="0">
                <a:latin typeface="Arial"/>
                <a:cs typeface="Arial"/>
              </a:rPr>
              <a:t>0001</a:t>
            </a:r>
            <a:endParaRPr sz="900">
              <a:latin typeface="Arial"/>
              <a:cs typeface="Arial"/>
            </a:endParaRPr>
          </a:p>
          <a:p>
            <a:pPr marR="34925" algn="ctr">
              <a:lnSpc>
                <a:spcPct val="100000"/>
              </a:lnSpc>
              <a:spcBef>
                <a:spcPts val="345"/>
              </a:spcBef>
            </a:pPr>
            <a:r>
              <a:rPr sz="900" b="1" spc="-5" dirty="0">
                <a:latin typeface="Arial"/>
                <a:cs typeface="Arial"/>
              </a:rPr>
              <a:t>01</a:t>
            </a:r>
            <a:endParaRPr sz="900">
              <a:latin typeface="Arial"/>
              <a:cs typeface="Arial"/>
            </a:endParaRPr>
          </a:p>
          <a:p>
            <a:pPr marR="34925" algn="ctr">
              <a:lnSpc>
                <a:spcPct val="100000"/>
              </a:lnSpc>
              <a:spcBef>
                <a:spcPts val="365"/>
              </a:spcBef>
            </a:pPr>
            <a:r>
              <a:rPr sz="900" b="1" spc="-5" dirty="0">
                <a:latin typeface="Arial"/>
                <a:cs typeface="Arial"/>
              </a:rPr>
              <a:t>01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sz="1200" b="1" dirty="0">
                <a:latin typeface="Arial"/>
                <a:cs typeface="Arial"/>
              </a:rPr>
              <a:t>Sales</a:t>
            </a:r>
            <a:r>
              <a:rPr sz="1200" b="1" spc="-155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Area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855589" y="3348863"/>
            <a:ext cx="61658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Di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ision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74492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Master</a:t>
            </a:r>
            <a:r>
              <a:rPr spc="-95" dirty="0"/>
              <a:t> </a:t>
            </a:r>
            <a:r>
              <a:rPr dirty="0"/>
              <a:t>Data</a:t>
            </a:r>
          </a:p>
        </p:txBody>
      </p:sp>
      <p:sp>
        <p:nvSpPr>
          <p:cNvPr id="5" name="object 5"/>
          <p:cNvSpPr/>
          <p:nvPr/>
        </p:nvSpPr>
        <p:spPr>
          <a:xfrm>
            <a:off x="3657600" y="1143000"/>
            <a:ext cx="1600200" cy="304800"/>
          </a:xfrm>
          <a:custGeom>
            <a:avLst/>
            <a:gdLst/>
            <a:ahLst/>
            <a:cxnLst/>
            <a:rect l="l" t="t" r="r" b="b"/>
            <a:pathLst>
              <a:path w="1600200" h="304800">
                <a:moveTo>
                  <a:pt x="0" y="304800"/>
                </a:moveTo>
                <a:lnTo>
                  <a:pt x="1600200" y="304800"/>
                </a:lnTo>
                <a:lnTo>
                  <a:pt x="1600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5000" y="1447800"/>
            <a:ext cx="5943600" cy="1069975"/>
          </a:xfrm>
          <a:custGeom>
            <a:avLst/>
            <a:gdLst/>
            <a:ahLst/>
            <a:cxnLst/>
            <a:rect l="l" t="t" r="r" b="b"/>
            <a:pathLst>
              <a:path w="5943600" h="1069975">
                <a:moveTo>
                  <a:pt x="0" y="1069975"/>
                </a:moveTo>
                <a:lnTo>
                  <a:pt x="5943600" y="1069975"/>
                </a:lnTo>
                <a:lnTo>
                  <a:pt x="5943600" y="0"/>
                </a:lnTo>
                <a:lnTo>
                  <a:pt x="0" y="0"/>
                </a:lnTo>
                <a:lnTo>
                  <a:pt x="0" y="10699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83994" y="1105661"/>
            <a:ext cx="5786755" cy="1370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784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625"/>
              </a:spcBef>
            </a:pPr>
            <a:r>
              <a:rPr sz="1600" b="1" spc="-5" dirty="0">
                <a:latin typeface="Arial"/>
                <a:cs typeface="Arial"/>
              </a:rPr>
              <a:t>A company has contact </a:t>
            </a:r>
            <a:r>
              <a:rPr sz="1600" b="1" spc="5" dirty="0">
                <a:latin typeface="Arial"/>
                <a:cs typeface="Arial"/>
              </a:rPr>
              <a:t>with </a:t>
            </a:r>
            <a:r>
              <a:rPr sz="1600" b="1" dirty="0">
                <a:latin typeface="Arial"/>
                <a:cs typeface="Arial"/>
              </a:rPr>
              <a:t>its </a:t>
            </a:r>
            <a:r>
              <a:rPr sz="1600" b="1" spc="-5" dirty="0">
                <a:latin typeface="Arial"/>
                <a:cs typeface="Arial"/>
              </a:rPr>
              <a:t>business partners, </a:t>
            </a:r>
            <a:r>
              <a:rPr sz="1600" b="1" spc="10" dirty="0">
                <a:latin typeface="Arial"/>
                <a:cs typeface="Arial"/>
              </a:rPr>
              <a:t>who </a:t>
            </a:r>
            <a:r>
              <a:rPr sz="1600" b="1" spc="-5" dirty="0">
                <a:latin typeface="Arial"/>
                <a:cs typeface="Arial"/>
              </a:rPr>
              <a:t>are  customers &amp; contact persons. Data </a:t>
            </a:r>
            <a:r>
              <a:rPr sz="1600" b="1" dirty="0">
                <a:latin typeface="Arial"/>
                <a:cs typeface="Arial"/>
              </a:rPr>
              <a:t>on </a:t>
            </a:r>
            <a:r>
              <a:rPr sz="1600" b="1" spc="-5" dirty="0">
                <a:latin typeface="Arial"/>
                <a:cs typeface="Arial"/>
              </a:rPr>
              <a:t>each of these and  on </a:t>
            </a:r>
            <a:r>
              <a:rPr sz="1600" b="1" spc="-10" dirty="0">
                <a:latin typeface="Arial"/>
                <a:cs typeface="Arial"/>
              </a:rPr>
              <a:t>the company's </a:t>
            </a:r>
            <a:r>
              <a:rPr sz="1600" b="1" spc="-5" dirty="0">
                <a:latin typeface="Arial"/>
                <a:cs typeface="Arial"/>
              </a:rPr>
              <a:t>personnel is stored </a:t>
            </a:r>
            <a:r>
              <a:rPr sz="1600" b="1" dirty="0">
                <a:latin typeface="Arial"/>
                <a:cs typeface="Arial"/>
              </a:rPr>
              <a:t>in </a:t>
            </a:r>
            <a:r>
              <a:rPr sz="1600" b="1" spc="-5" dirty="0">
                <a:latin typeface="Arial"/>
                <a:cs typeface="Arial"/>
              </a:rPr>
              <a:t>a separate master  record.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5000" y="2743200"/>
            <a:ext cx="2667000" cy="457200"/>
          </a:xfrm>
          <a:custGeom>
            <a:avLst/>
            <a:gdLst/>
            <a:ahLst/>
            <a:cxnLst/>
            <a:rect l="l" t="t" r="r" b="b"/>
            <a:pathLst>
              <a:path w="2667000" h="457200">
                <a:moveTo>
                  <a:pt x="0" y="457200"/>
                </a:moveTo>
                <a:lnTo>
                  <a:pt x="2667000" y="457200"/>
                </a:lnTo>
                <a:lnTo>
                  <a:pt x="2667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1121" y="2669921"/>
            <a:ext cx="2259965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Custome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-Ma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1077" y="2913760"/>
            <a:ext cx="1436370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Record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3200400"/>
            <a:ext cx="3124200" cy="3025775"/>
          </a:xfrm>
          <a:custGeom>
            <a:avLst/>
            <a:gdLst/>
            <a:ahLst/>
            <a:cxnLst/>
            <a:rect l="l" t="t" r="r" b="b"/>
            <a:pathLst>
              <a:path w="3124200" h="3025775">
                <a:moveTo>
                  <a:pt x="0" y="3025775"/>
                </a:moveTo>
                <a:lnTo>
                  <a:pt x="3124200" y="3025775"/>
                </a:lnTo>
                <a:lnTo>
                  <a:pt x="3124200" y="0"/>
                </a:lnTo>
                <a:lnTo>
                  <a:pt x="0" y="0"/>
                </a:lnTo>
                <a:lnTo>
                  <a:pt x="0" y="30257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86814" y="3489705"/>
            <a:ext cx="1308100" cy="498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85445" algn="l"/>
                <a:tab pos="880744" algn="l"/>
              </a:tabLst>
            </a:pPr>
            <a:r>
              <a:rPr sz="1600" b="1" spc="-5" dirty="0">
                <a:latin typeface="Arial"/>
                <a:cs typeface="Arial"/>
              </a:rPr>
              <a:t>in	</a:t>
            </a:r>
            <a:r>
              <a:rPr sz="1600" b="1" spc="-10" dirty="0">
                <a:latin typeface="Arial"/>
                <a:cs typeface="Arial"/>
              </a:rPr>
              <a:t>th</a:t>
            </a:r>
            <a:r>
              <a:rPr sz="1600" b="1" spc="-5" dirty="0">
                <a:latin typeface="Arial"/>
                <a:cs typeface="Arial"/>
              </a:rPr>
              <a:t>e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20" dirty="0">
                <a:latin typeface="Arial"/>
                <a:cs typeface="Arial"/>
              </a:rPr>
              <a:t>S</a:t>
            </a:r>
            <a:r>
              <a:rPr sz="1600" b="1" spc="-55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  <a:p>
            <a:pPr marL="75184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9089" y="3245865"/>
            <a:ext cx="1892935" cy="742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985" algn="r">
              <a:lnSpc>
                <a:spcPct val="100000"/>
              </a:lnSpc>
              <a:tabLst>
                <a:tab pos="554355" algn="l"/>
                <a:tab pos="1560830" algn="l"/>
              </a:tabLst>
            </a:pPr>
            <a:r>
              <a:rPr sz="1600" b="1" spc="-5" dirty="0">
                <a:latin typeface="Arial"/>
                <a:cs typeface="Arial"/>
              </a:rPr>
              <a:t>and	se</a:t>
            </a:r>
            <a:r>
              <a:rPr sz="1600" b="1" spc="0" dirty="0">
                <a:latin typeface="Arial"/>
                <a:cs typeface="Arial"/>
              </a:rPr>
              <a:t>r</a:t>
            </a:r>
            <a:r>
              <a:rPr sz="1600" b="1" spc="-30" dirty="0">
                <a:latin typeface="Arial"/>
                <a:cs typeface="Arial"/>
              </a:rPr>
              <a:t>v</a:t>
            </a:r>
            <a:r>
              <a:rPr sz="1600" b="1" spc="0" dirty="0">
                <a:latin typeface="Arial"/>
                <a:cs typeface="Arial"/>
              </a:rPr>
              <a:t>i</a:t>
            </a:r>
            <a:r>
              <a:rPr sz="1600" b="1" spc="-5" dirty="0">
                <a:latin typeface="Arial"/>
                <a:cs typeface="Arial"/>
              </a:rPr>
              <a:t>ces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5" dirty="0">
                <a:latin typeface="Arial"/>
                <a:cs typeface="Arial"/>
              </a:rPr>
              <a:t>are</a:t>
            </a:r>
            <a:endParaRPr sz="1600">
              <a:latin typeface="Arial"/>
              <a:cs typeface="Arial"/>
            </a:endParaRPr>
          </a:p>
          <a:p>
            <a:pPr marL="1437640" marR="5080" indent="125095" algn="r">
              <a:lnSpc>
                <a:spcPct val="100000"/>
              </a:lnSpc>
            </a:pPr>
            <a:r>
              <a:rPr sz="1600" b="1" spc="0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/3  te</a:t>
            </a:r>
            <a:r>
              <a:rPr sz="1600" b="1" spc="0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0322" y="3733545"/>
            <a:ext cx="589280" cy="498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u</a:t>
            </a:r>
            <a:r>
              <a:rPr sz="1600" b="1" spc="-15" dirty="0">
                <a:latin typeface="Arial"/>
                <a:cs typeface="Arial"/>
              </a:rPr>
              <a:t>n</a:t>
            </a:r>
            <a:r>
              <a:rPr sz="1600" b="1" spc="-5" dirty="0">
                <a:latin typeface="Arial"/>
                <a:cs typeface="Arial"/>
              </a:rPr>
              <a:t>d</a:t>
            </a:r>
            <a:r>
              <a:rPr sz="1600" b="1" dirty="0">
                <a:latin typeface="Arial"/>
                <a:cs typeface="Arial"/>
              </a:rPr>
              <a:t>e</a:t>
            </a:r>
            <a:r>
              <a:rPr sz="1600" b="1" spc="-5" dirty="0">
                <a:latin typeface="Arial"/>
                <a:cs typeface="Arial"/>
              </a:rPr>
              <a:t>r  </a:t>
            </a:r>
            <a:r>
              <a:rPr sz="1600" b="1" spc="-15" dirty="0">
                <a:latin typeface="Arial"/>
                <a:cs typeface="Arial"/>
              </a:rPr>
              <a:t>All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3245865"/>
            <a:ext cx="1019175" cy="1229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Products  combined  System  </a:t>
            </a:r>
            <a:r>
              <a:rPr sz="1600" b="1" dirty="0">
                <a:latin typeface="Arial"/>
                <a:cs typeface="Arial"/>
              </a:rPr>
              <a:t>material.  </a:t>
            </a:r>
            <a:r>
              <a:rPr sz="1600" b="1" spc="-5" dirty="0">
                <a:latin typeface="Arial"/>
                <a:cs typeface="Arial"/>
              </a:rPr>
              <a:t>necessa</a:t>
            </a:r>
            <a:r>
              <a:rPr sz="1600" b="1" spc="0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14117" y="3977385"/>
            <a:ext cx="1285875" cy="498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1605">
              <a:lnSpc>
                <a:spcPct val="100000"/>
              </a:lnSpc>
              <a:tabLst>
                <a:tab pos="969644" algn="l"/>
              </a:tabLst>
            </a:pPr>
            <a:r>
              <a:rPr sz="1600" b="1" spc="0" dirty="0">
                <a:latin typeface="Arial"/>
                <a:cs typeface="Arial"/>
              </a:rPr>
              <a:t>i</a:t>
            </a:r>
            <a:r>
              <a:rPr sz="1600" b="1" spc="-5" dirty="0">
                <a:latin typeface="Arial"/>
                <a:cs typeface="Arial"/>
              </a:rPr>
              <a:t>nfo</a:t>
            </a:r>
            <a:r>
              <a:rPr sz="1600" b="1" spc="0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mation  </a:t>
            </a:r>
            <a:r>
              <a:rPr sz="1600" b="1" spc="-10" dirty="0">
                <a:latin typeface="Arial"/>
                <a:cs typeface="Arial"/>
              </a:rPr>
              <a:t>fo</a:t>
            </a:r>
            <a:r>
              <a:rPr sz="1600" b="1" spc="-5" dirty="0">
                <a:latin typeface="Arial"/>
                <a:cs typeface="Arial"/>
              </a:rPr>
              <a:t>r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b="1" spc="-10" dirty="0"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940" y="4465446"/>
            <a:ext cx="2966085" cy="171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management of a material </a:t>
            </a:r>
            <a:r>
              <a:rPr sz="1600" b="1" dirty="0">
                <a:latin typeface="Arial"/>
                <a:cs typeface="Arial"/>
              </a:rPr>
              <a:t>and  </a:t>
            </a:r>
            <a:r>
              <a:rPr sz="1600" b="1" spc="-5" dirty="0">
                <a:latin typeface="Arial"/>
                <a:cs typeface="Arial"/>
              </a:rPr>
              <a:t>its stocks, as </a:t>
            </a:r>
            <a:r>
              <a:rPr sz="1600" b="1" dirty="0">
                <a:latin typeface="Arial"/>
                <a:cs typeface="Arial"/>
              </a:rPr>
              <a:t>well </a:t>
            </a:r>
            <a:r>
              <a:rPr sz="1600" b="1" spc="-5" dirty="0">
                <a:latin typeface="Arial"/>
                <a:cs typeface="Arial"/>
              </a:rPr>
              <a:t>as </a:t>
            </a:r>
            <a:r>
              <a:rPr sz="1600" b="1" dirty="0">
                <a:latin typeface="Arial"/>
                <a:cs typeface="Arial"/>
              </a:rPr>
              <a:t>its </a:t>
            </a:r>
            <a:r>
              <a:rPr sz="1600" b="1" spc="-5" dirty="0">
                <a:latin typeface="Arial"/>
                <a:cs typeface="Arial"/>
              </a:rPr>
              <a:t>use,  is maintained </a:t>
            </a:r>
            <a:r>
              <a:rPr sz="1600" b="1" dirty="0">
                <a:latin typeface="Arial"/>
                <a:cs typeface="Arial"/>
              </a:rPr>
              <a:t>in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so-called  material master record. This  includes, for example, data </a:t>
            </a:r>
            <a:r>
              <a:rPr sz="1600" b="1" spc="-10" dirty="0">
                <a:latin typeface="Arial"/>
                <a:cs typeface="Arial"/>
              </a:rPr>
              <a:t>on  </a:t>
            </a:r>
            <a:r>
              <a:rPr sz="1600" b="1" spc="-5" dirty="0">
                <a:latin typeface="Arial"/>
                <a:cs typeface="Arial"/>
              </a:rPr>
              <a:t>purchasing, on sales and </a:t>
            </a:r>
            <a:r>
              <a:rPr sz="1600" b="1" dirty="0">
                <a:latin typeface="Arial"/>
                <a:cs typeface="Arial"/>
              </a:rPr>
              <a:t>on  </a:t>
            </a:r>
            <a:r>
              <a:rPr sz="1600" b="1" spc="-5" dirty="0">
                <a:latin typeface="Arial"/>
                <a:cs typeface="Arial"/>
              </a:rPr>
              <a:t>storage.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62600" y="3200400"/>
            <a:ext cx="3048000" cy="3025775"/>
          </a:xfrm>
          <a:custGeom>
            <a:avLst/>
            <a:gdLst/>
            <a:ahLst/>
            <a:cxnLst/>
            <a:rect l="l" t="t" r="r" b="b"/>
            <a:pathLst>
              <a:path w="3048000" h="3025775">
                <a:moveTo>
                  <a:pt x="0" y="3025775"/>
                </a:moveTo>
                <a:lnTo>
                  <a:pt x="3048000" y="3025775"/>
                </a:lnTo>
                <a:lnTo>
                  <a:pt x="3048000" y="0"/>
                </a:lnTo>
                <a:lnTo>
                  <a:pt x="0" y="0"/>
                </a:lnTo>
                <a:lnTo>
                  <a:pt x="0" y="30257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42228" y="3245865"/>
            <a:ext cx="28873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Data on a material defined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for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42228" y="3489705"/>
            <a:ext cx="2887980" cy="98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one </a:t>
            </a:r>
            <a:r>
              <a:rPr sz="1600" b="1" spc="-5" dirty="0">
                <a:latin typeface="Arial"/>
                <a:cs typeface="Arial"/>
              </a:rPr>
              <a:t>specific customer is  stored in the customer  material information records.  If   </a:t>
            </a:r>
            <a:r>
              <a:rPr sz="1600" b="1" spc="-10" dirty="0">
                <a:latin typeface="Arial"/>
                <a:cs typeface="Arial"/>
              </a:rPr>
              <a:t>one   </a:t>
            </a:r>
            <a:r>
              <a:rPr sz="1600" b="1" dirty="0">
                <a:latin typeface="Arial"/>
                <a:cs typeface="Arial"/>
              </a:rPr>
              <a:t>of   </a:t>
            </a:r>
            <a:r>
              <a:rPr sz="1600" b="1" spc="-10" dirty="0">
                <a:latin typeface="Arial"/>
                <a:cs typeface="Arial"/>
              </a:rPr>
              <a:t>your  </a:t>
            </a:r>
            <a:r>
              <a:rPr sz="1600" b="1" spc="3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customers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42228" y="4465446"/>
            <a:ext cx="28879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uses a number for a</a:t>
            </a:r>
            <a:r>
              <a:rPr sz="1600" b="1" spc="2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material,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2228" y="4709286"/>
            <a:ext cx="2893695" cy="147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which </a:t>
            </a:r>
            <a:r>
              <a:rPr sz="1600" b="1" spc="-5" dirty="0">
                <a:latin typeface="Arial"/>
                <a:cs typeface="Arial"/>
              </a:rPr>
              <a:t>differs from </a:t>
            </a:r>
            <a:r>
              <a:rPr sz="1600" b="1" spc="-10" dirty="0">
                <a:latin typeface="Arial"/>
                <a:cs typeface="Arial"/>
              </a:rPr>
              <a:t>the  </a:t>
            </a:r>
            <a:r>
              <a:rPr sz="1600" b="1" spc="-5" dirty="0">
                <a:latin typeface="Arial"/>
                <a:cs typeface="Arial"/>
              </a:rPr>
              <a:t>number </a:t>
            </a:r>
            <a:r>
              <a:rPr sz="1600" b="1" spc="-10" dirty="0">
                <a:latin typeface="Arial"/>
                <a:cs typeface="Arial"/>
              </a:rPr>
              <a:t>your </a:t>
            </a:r>
            <a:r>
              <a:rPr sz="1600" b="1" spc="-5" dirty="0">
                <a:latin typeface="Arial"/>
                <a:cs typeface="Arial"/>
              </a:rPr>
              <a:t>company uses  to </a:t>
            </a:r>
            <a:r>
              <a:rPr sz="1600" b="1" dirty="0">
                <a:latin typeface="Arial"/>
                <a:cs typeface="Arial"/>
              </a:rPr>
              <a:t>identify it, </a:t>
            </a:r>
            <a:r>
              <a:rPr sz="1600" b="1" spc="-10" dirty="0">
                <a:latin typeface="Arial"/>
                <a:cs typeface="Arial"/>
              </a:rPr>
              <a:t>you </a:t>
            </a:r>
            <a:r>
              <a:rPr sz="1600" b="1" spc="-5" dirty="0">
                <a:latin typeface="Arial"/>
                <a:cs typeface="Arial"/>
              </a:rPr>
              <a:t>can store 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material number used </a:t>
            </a:r>
            <a:r>
              <a:rPr sz="1600" b="1" spc="15" dirty="0">
                <a:latin typeface="Arial"/>
                <a:cs typeface="Arial"/>
              </a:rPr>
              <a:t>by 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customer in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customer  material information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record.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5400" y="2895600"/>
            <a:ext cx="1447800" cy="323850"/>
          </a:xfrm>
          <a:custGeom>
            <a:avLst/>
            <a:gdLst/>
            <a:ahLst/>
            <a:cxnLst/>
            <a:rect l="l" t="t" r="r" b="b"/>
            <a:pathLst>
              <a:path w="1447800" h="323850">
                <a:moveTo>
                  <a:pt x="0" y="323850"/>
                </a:moveTo>
                <a:lnTo>
                  <a:pt x="1447800" y="323850"/>
                </a:lnTo>
                <a:lnTo>
                  <a:pt x="1447800" y="0"/>
                </a:lnTo>
                <a:lnTo>
                  <a:pt x="0" y="0"/>
                </a:lnTo>
                <a:lnTo>
                  <a:pt x="0" y="323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55166" y="2868040"/>
            <a:ext cx="1128395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Materia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25646" y="3051936"/>
            <a:ext cx="1380616" cy="1367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42511" y="3057144"/>
            <a:ext cx="191008" cy="1282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38575" y="2825750"/>
            <a:ext cx="1571625" cy="501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28465" y="2933700"/>
            <a:ext cx="760222" cy="2442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28465" y="2931160"/>
            <a:ext cx="760730" cy="133985"/>
          </a:xfrm>
          <a:custGeom>
            <a:avLst/>
            <a:gdLst/>
            <a:ahLst/>
            <a:cxnLst/>
            <a:rect l="l" t="t" r="r" b="b"/>
            <a:pathLst>
              <a:path w="760729" h="133985">
                <a:moveTo>
                  <a:pt x="490474" y="2539"/>
                </a:moveTo>
                <a:lnTo>
                  <a:pt x="262000" y="2539"/>
                </a:lnTo>
                <a:lnTo>
                  <a:pt x="230505" y="5079"/>
                </a:lnTo>
                <a:lnTo>
                  <a:pt x="195072" y="12826"/>
                </a:lnTo>
                <a:lnTo>
                  <a:pt x="163575" y="15366"/>
                </a:lnTo>
                <a:lnTo>
                  <a:pt x="133985" y="25653"/>
                </a:lnTo>
                <a:lnTo>
                  <a:pt x="108331" y="30861"/>
                </a:lnTo>
                <a:lnTo>
                  <a:pt x="84709" y="38607"/>
                </a:lnTo>
                <a:lnTo>
                  <a:pt x="41401" y="59054"/>
                </a:lnTo>
                <a:lnTo>
                  <a:pt x="27686" y="64262"/>
                </a:lnTo>
                <a:lnTo>
                  <a:pt x="15875" y="77088"/>
                </a:lnTo>
                <a:lnTo>
                  <a:pt x="5969" y="87375"/>
                </a:lnTo>
                <a:lnTo>
                  <a:pt x="0" y="97662"/>
                </a:lnTo>
                <a:lnTo>
                  <a:pt x="0" y="120776"/>
                </a:lnTo>
                <a:lnTo>
                  <a:pt x="4063" y="131063"/>
                </a:lnTo>
                <a:lnTo>
                  <a:pt x="5969" y="133730"/>
                </a:lnTo>
                <a:lnTo>
                  <a:pt x="15875" y="123443"/>
                </a:lnTo>
                <a:lnTo>
                  <a:pt x="23749" y="113156"/>
                </a:lnTo>
                <a:lnTo>
                  <a:pt x="41401" y="107950"/>
                </a:lnTo>
                <a:lnTo>
                  <a:pt x="53212" y="97662"/>
                </a:lnTo>
                <a:lnTo>
                  <a:pt x="70993" y="89915"/>
                </a:lnTo>
                <a:lnTo>
                  <a:pt x="90677" y="84836"/>
                </a:lnTo>
                <a:lnTo>
                  <a:pt x="114300" y="77088"/>
                </a:lnTo>
                <a:lnTo>
                  <a:pt x="139954" y="72009"/>
                </a:lnTo>
                <a:lnTo>
                  <a:pt x="163575" y="64262"/>
                </a:lnTo>
                <a:lnTo>
                  <a:pt x="189102" y="59054"/>
                </a:lnTo>
                <a:lnTo>
                  <a:pt x="218694" y="59054"/>
                </a:lnTo>
                <a:lnTo>
                  <a:pt x="248158" y="51435"/>
                </a:lnTo>
                <a:lnTo>
                  <a:pt x="279781" y="51435"/>
                </a:lnTo>
                <a:lnTo>
                  <a:pt x="342773" y="46227"/>
                </a:lnTo>
                <a:lnTo>
                  <a:pt x="695325" y="46227"/>
                </a:lnTo>
                <a:lnTo>
                  <a:pt x="671702" y="35940"/>
                </a:lnTo>
                <a:lnTo>
                  <a:pt x="647954" y="28320"/>
                </a:lnTo>
                <a:lnTo>
                  <a:pt x="620395" y="23113"/>
                </a:lnTo>
                <a:lnTo>
                  <a:pt x="588899" y="15366"/>
                </a:lnTo>
                <a:lnTo>
                  <a:pt x="559435" y="12826"/>
                </a:lnTo>
                <a:lnTo>
                  <a:pt x="523875" y="5079"/>
                </a:lnTo>
                <a:lnTo>
                  <a:pt x="490474" y="2539"/>
                </a:lnTo>
                <a:close/>
              </a:path>
              <a:path w="760729" h="133985">
                <a:moveTo>
                  <a:pt x="695325" y="46227"/>
                </a:moveTo>
                <a:lnTo>
                  <a:pt x="411734" y="46227"/>
                </a:lnTo>
                <a:lnTo>
                  <a:pt x="474725" y="51435"/>
                </a:lnTo>
                <a:lnTo>
                  <a:pt x="506222" y="51435"/>
                </a:lnTo>
                <a:lnTo>
                  <a:pt x="533781" y="59054"/>
                </a:lnTo>
                <a:lnTo>
                  <a:pt x="565276" y="59054"/>
                </a:lnTo>
                <a:lnTo>
                  <a:pt x="588899" y="64262"/>
                </a:lnTo>
                <a:lnTo>
                  <a:pt x="614552" y="72009"/>
                </a:lnTo>
                <a:lnTo>
                  <a:pt x="640080" y="77088"/>
                </a:lnTo>
                <a:lnTo>
                  <a:pt x="661797" y="84836"/>
                </a:lnTo>
                <a:lnTo>
                  <a:pt x="683513" y="89915"/>
                </a:lnTo>
                <a:lnTo>
                  <a:pt x="701167" y="97662"/>
                </a:lnTo>
                <a:lnTo>
                  <a:pt x="715010" y="107950"/>
                </a:lnTo>
                <a:lnTo>
                  <a:pt x="728726" y="113156"/>
                </a:lnTo>
                <a:lnTo>
                  <a:pt x="740537" y="120776"/>
                </a:lnTo>
                <a:lnTo>
                  <a:pt x="750443" y="133730"/>
                </a:lnTo>
                <a:lnTo>
                  <a:pt x="752348" y="131063"/>
                </a:lnTo>
                <a:lnTo>
                  <a:pt x="756285" y="120776"/>
                </a:lnTo>
                <a:lnTo>
                  <a:pt x="760222" y="113156"/>
                </a:lnTo>
                <a:lnTo>
                  <a:pt x="760222" y="107950"/>
                </a:lnTo>
                <a:lnTo>
                  <a:pt x="756285" y="97662"/>
                </a:lnTo>
                <a:lnTo>
                  <a:pt x="750443" y="84836"/>
                </a:lnTo>
                <a:lnTo>
                  <a:pt x="746506" y="74549"/>
                </a:lnTo>
                <a:lnTo>
                  <a:pt x="728726" y="64262"/>
                </a:lnTo>
                <a:lnTo>
                  <a:pt x="712977" y="51435"/>
                </a:lnTo>
                <a:lnTo>
                  <a:pt x="695325" y="46227"/>
                </a:lnTo>
                <a:close/>
              </a:path>
              <a:path w="760729" h="133985">
                <a:moveTo>
                  <a:pt x="413638" y="0"/>
                </a:moveTo>
                <a:lnTo>
                  <a:pt x="340740" y="0"/>
                </a:lnTo>
                <a:lnTo>
                  <a:pt x="303402" y="2539"/>
                </a:lnTo>
                <a:lnTo>
                  <a:pt x="451104" y="2539"/>
                </a:lnTo>
                <a:lnTo>
                  <a:pt x="413638" y="0"/>
                </a:lnTo>
                <a:close/>
              </a:path>
            </a:pathLst>
          </a:custGeom>
          <a:solidFill>
            <a:srgbClr val="7CD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10659" y="3575939"/>
            <a:ext cx="1106170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15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19" y="1066800"/>
            <a:ext cx="5047488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98364" y="1066800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4068" y="1395983"/>
            <a:ext cx="377952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6900" y="1137158"/>
            <a:ext cx="475869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most important SD basic </a:t>
            </a:r>
            <a:r>
              <a:rPr sz="1800" b="1" dirty="0">
                <a:latin typeface="Arial"/>
                <a:cs typeface="Arial"/>
              </a:rPr>
              <a:t>functions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26920" y="260604"/>
            <a:ext cx="886968" cy="897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</a:t>
            </a:r>
          </a:p>
        </p:txBody>
      </p:sp>
      <p:sp>
        <p:nvSpPr>
          <p:cNvPr id="9" name="object 9"/>
          <p:cNvSpPr/>
          <p:nvPr/>
        </p:nvSpPr>
        <p:spPr>
          <a:xfrm>
            <a:off x="533400" y="1600200"/>
            <a:ext cx="1724025" cy="1463040"/>
          </a:xfrm>
          <a:custGeom>
            <a:avLst/>
            <a:gdLst/>
            <a:ahLst/>
            <a:cxnLst/>
            <a:rect l="l" t="t" r="r" b="b"/>
            <a:pathLst>
              <a:path w="1724025" h="1463039">
                <a:moveTo>
                  <a:pt x="0" y="1463039"/>
                </a:moveTo>
                <a:lnTo>
                  <a:pt x="1724025" y="1463039"/>
                </a:lnTo>
                <a:lnTo>
                  <a:pt x="1724025" y="0"/>
                </a:lnTo>
                <a:lnTo>
                  <a:pt x="0" y="0"/>
                </a:lnTo>
                <a:lnTo>
                  <a:pt x="0" y="1463039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3400" y="3063239"/>
            <a:ext cx="1724025" cy="1616075"/>
          </a:xfrm>
          <a:custGeom>
            <a:avLst/>
            <a:gdLst/>
            <a:ahLst/>
            <a:cxnLst/>
            <a:rect l="l" t="t" r="r" b="b"/>
            <a:pathLst>
              <a:path w="1724025" h="1616075">
                <a:moveTo>
                  <a:pt x="0" y="1616075"/>
                </a:moveTo>
                <a:lnTo>
                  <a:pt x="1724025" y="1616075"/>
                </a:lnTo>
                <a:lnTo>
                  <a:pt x="1724025" y="0"/>
                </a:lnTo>
                <a:lnTo>
                  <a:pt x="0" y="0"/>
                </a:lnTo>
                <a:lnTo>
                  <a:pt x="0" y="1616075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3400" y="4679315"/>
            <a:ext cx="1724025" cy="1463040"/>
          </a:xfrm>
          <a:custGeom>
            <a:avLst/>
            <a:gdLst/>
            <a:ahLst/>
            <a:cxnLst/>
            <a:rect l="l" t="t" r="r" b="b"/>
            <a:pathLst>
              <a:path w="1724025" h="1463039">
                <a:moveTo>
                  <a:pt x="0" y="1463040"/>
                </a:moveTo>
                <a:lnTo>
                  <a:pt x="1724025" y="1463040"/>
                </a:lnTo>
                <a:lnTo>
                  <a:pt x="1724025" y="0"/>
                </a:lnTo>
                <a:lnTo>
                  <a:pt x="0" y="0"/>
                </a:lnTo>
                <a:lnTo>
                  <a:pt x="0" y="146304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7425" y="1593850"/>
            <a:ext cx="0" cy="4554855"/>
          </a:xfrm>
          <a:custGeom>
            <a:avLst/>
            <a:gdLst/>
            <a:ahLst/>
            <a:cxnLst/>
            <a:rect l="l" t="t" r="r" b="b"/>
            <a:pathLst>
              <a:path h="4554855">
                <a:moveTo>
                  <a:pt x="0" y="0"/>
                </a:moveTo>
                <a:lnTo>
                  <a:pt x="0" y="45548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7050" y="3063239"/>
            <a:ext cx="8166100" cy="0"/>
          </a:xfrm>
          <a:custGeom>
            <a:avLst/>
            <a:gdLst/>
            <a:ahLst/>
            <a:cxnLst/>
            <a:rect l="l" t="t" r="r" b="b"/>
            <a:pathLst>
              <a:path w="8166100">
                <a:moveTo>
                  <a:pt x="0" y="0"/>
                </a:moveTo>
                <a:lnTo>
                  <a:pt x="8166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7050" y="4679315"/>
            <a:ext cx="8166100" cy="0"/>
          </a:xfrm>
          <a:custGeom>
            <a:avLst/>
            <a:gdLst/>
            <a:ahLst/>
            <a:cxnLst/>
            <a:rect l="l" t="t" r="r" b="b"/>
            <a:pathLst>
              <a:path w="8166100">
                <a:moveTo>
                  <a:pt x="0" y="0"/>
                </a:moveTo>
                <a:lnTo>
                  <a:pt x="8166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3400" y="1593850"/>
            <a:ext cx="0" cy="4554855"/>
          </a:xfrm>
          <a:custGeom>
            <a:avLst/>
            <a:gdLst/>
            <a:ahLst/>
            <a:cxnLst/>
            <a:rect l="l" t="t" r="r" b="b"/>
            <a:pathLst>
              <a:path h="4554855">
                <a:moveTo>
                  <a:pt x="0" y="0"/>
                </a:moveTo>
                <a:lnTo>
                  <a:pt x="0" y="45548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86800" y="1593850"/>
            <a:ext cx="0" cy="4554855"/>
          </a:xfrm>
          <a:custGeom>
            <a:avLst/>
            <a:gdLst/>
            <a:ahLst/>
            <a:cxnLst/>
            <a:rect l="l" t="t" r="r" b="b"/>
            <a:pathLst>
              <a:path h="4554855">
                <a:moveTo>
                  <a:pt x="0" y="0"/>
                </a:moveTo>
                <a:lnTo>
                  <a:pt x="0" y="455485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7050" y="1600200"/>
            <a:ext cx="8166100" cy="0"/>
          </a:xfrm>
          <a:custGeom>
            <a:avLst/>
            <a:gdLst/>
            <a:ahLst/>
            <a:cxnLst/>
            <a:rect l="l" t="t" r="r" b="b"/>
            <a:pathLst>
              <a:path w="8166100">
                <a:moveTo>
                  <a:pt x="0" y="0"/>
                </a:moveTo>
                <a:lnTo>
                  <a:pt x="8166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7050" y="6142354"/>
            <a:ext cx="8166100" cy="0"/>
          </a:xfrm>
          <a:custGeom>
            <a:avLst/>
            <a:gdLst/>
            <a:ahLst/>
            <a:cxnLst/>
            <a:rect l="l" t="t" r="r" b="b"/>
            <a:pathLst>
              <a:path w="8166100">
                <a:moveTo>
                  <a:pt x="0" y="0"/>
                </a:moveTo>
                <a:lnTo>
                  <a:pt x="8166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4444" y="1566672"/>
            <a:ext cx="960119" cy="315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2140" y="1611121"/>
            <a:ext cx="672465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Pr</a:t>
            </a:r>
            <a:r>
              <a:rPr sz="1500" b="1" dirty="0">
                <a:latin typeface="Arial"/>
                <a:cs typeface="Arial"/>
              </a:rPr>
              <a:t>icing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6419" y="1643126"/>
            <a:ext cx="5983605" cy="1383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The </a:t>
            </a:r>
            <a:r>
              <a:rPr sz="1500" i="1" dirty="0">
                <a:latin typeface="Arial"/>
                <a:cs typeface="Arial"/>
              </a:rPr>
              <a:t>condition technique </a:t>
            </a:r>
            <a:r>
              <a:rPr sz="1500" dirty="0">
                <a:latin typeface="Arial"/>
                <a:cs typeface="Arial"/>
              </a:rPr>
              <a:t>refers to the method </a:t>
            </a:r>
            <a:r>
              <a:rPr sz="1500" spc="-5" dirty="0">
                <a:latin typeface="Arial"/>
                <a:cs typeface="Arial"/>
              </a:rPr>
              <a:t>by which </a:t>
            </a:r>
            <a:r>
              <a:rPr sz="1500" dirty="0">
                <a:latin typeface="Arial"/>
                <a:cs typeface="Arial"/>
              </a:rPr>
              <a:t>the </a:t>
            </a:r>
            <a:r>
              <a:rPr sz="1500" spc="-5" dirty="0">
                <a:latin typeface="Arial"/>
                <a:cs typeface="Arial"/>
              </a:rPr>
              <a:t>system  </a:t>
            </a:r>
            <a:r>
              <a:rPr sz="1500" dirty="0">
                <a:latin typeface="Arial"/>
                <a:cs typeface="Arial"/>
              </a:rPr>
              <a:t>determines prices from information stored </a:t>
            </a:r>
            <a:r>
              <a:rPr sz="1500" spc="-5" dirty="0">
                <a:latin typeface="Arial"/>
                <a:cs typeface="Arial"/>
              </a:rPr>
              <a:t>in </a:t>
            </a:r>
            <a:r>
              <a:rPr sz="1500" dirty="0">
                <a:latin typeface="Arial"/>
                <a:cs typeface="Arial"/>
              </a:rPr>
              <a:t>condition records.</a:t>
            </a:r>
            <a:r>
              <a:rPr sz="1500" spc="-22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Various  </a:t>
            </a:r>
            <a:r>
              <a:rPr sz="1500" dirty="0">
                <a:latin typeface="Arial"/>
                <a:cs typeface="Arial"/>
              </a:rPr>
              <a:t>elements </a:t>
            </a:r>
            <a:r>
              <a:rPr sz="1500" spc="-5" dirty="0">
                <a:latin typeface="Arial"/>
                <a:cs typeface="Arial"/>
              </a:rPr>
              <a:t>used in </a:t>
            </a:r>
            <a:r>
              <a:rPr sz="1500" dirty="0">
                <a:latin typeface="Arial"/>
                <a:cs typeface="Arial"/>
              </a:rPr>
              <a:t>the condition technique </a:t>
            </a:r>
            <a:r>
              <a:rPr sz="1500" spc="-5" dirty="0">
                <a:latin typeface="Arial"/>
                <a:cs typeface="Arial"/>
              </a:rPr>
              <a:t>are </a:t>
            </a:r>
            <a:r>
              <a:rPr sz="1500" dirty="0">
                <a:latin typeface="Arial"/>
                <a:cs typeface="Arial"/>
              </a:rPr>
              <a:t>set </a:t>
            </a:r>
            <a:r>
              <a:rPr sz="1500" spc="-5" dirty="0">
                <a:latin typeface="Arial"/>
                <a:cs typeface="Arial"/>
              </a:rPr>
              <a:t>up and </a:t>
            </a:r>
            <a:r>
              <a:rPr sz="1500" dirty="0">
                <a:latin typeface="Arial"/>
                <a:cs typeface="Arial"/>
              </a:rPr>
              <a:t>controlled </a:t>
            </a:r>
            <a:r>
              <a:rPr sz="1500" spc="-5" dirty="0">
                <a:latin typeface="Arial"/>
                <a:cs typeface="Arial"/>
              </a:rPr>
              <a:t>in  </a:t>
            </a:r>
            <a:r>
              <a:rPr sz="1500" dirty="0">
                <a:latin typeface="Arial"/>
                <a:cs typeface="Arial"/>
              </a:rPr>
              <a:t>Customizing. During sales order processing, the </a:t>
            </a:r>
            <a:r>
              <a:rPr sz="1500" spc="-5" dirty="0">
                <a:latin typeface="Arial"/>
                <a:cs typeface="Arial"/>
              </a:rPr>
              <a:t>system uses </a:t>
            </a:r>
            <a:r>
              <a:rPr sz="1500" dirty="0">
                <a:latin typeface="Arial"/>
                <a:cs typeface="Arial"/>
              </a:rPr>
              <a:t>the  condition technique to determine </a:t>
            </a:r>
            <a:r>
              <a:rPr sz="1500" spc="-5" dirty="0">
                <a:latin typeface="Arial"/>
                <a:cs typeface="Arial"/>
              </a:rPr>
              <a:t>a variety </a:t>
            </a:r>
            <a:r>
              <a:rPr sz="1500" dirty="0">
                <a:latin typeface="Arial"/>
                <a:cs typeface="Arial"/>
              </a:rPr>
              <a:t>of important pricing  information.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4444" y="3029711"/>
            <a:ext cx="1773936" cy="3154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12140" y="3074542"/>
            <a:ext cx="7900034" cy="156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500" b="1" spc="-40" dirty="0">
                <a:latin typeface="Arial"/>
                <a:cs typeface="Arial"/>
              </a:rPr>
              <a:t>Text</a:t>
            </a:r>
            <a:r>
              <a:rPr sz="1500" b="1" spc="-5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Processing</a:t>
            </a:r>
            <a:endParaRPr sz="1500">
              <a:latin typeface="Arial"/>
              <a:cs typeface="Arial"/>
            </a:endParaRPr>
          </a:p>
          <a:p>
            <a:pPr marL="1736725">
              <a:lnSpc>
                <a:spcPts val="1630"/>
              </a:lnSpc>
            </a:pPr>
            <a:r>
              <a:rPr sz="1500" dirty="0">
                <a:latin typeface="Arial"/>
                <a:cs typeface="Arial"/>
              </a:rPr>
              <a:t>In </a:t>
            </a:r>
            <a:r>
              <a:rPr sz="1500" spc="-5" dirty="0">
                <a:latin typeface="Arial"/>
                <a:cs typeface="Arial"/>
              </a:rPr>
              <a:t>a </a:t>
            </a:r>
            <a:r>
              <a:rPr sz="1500" dirty="0">
                <a:latin typeface="Arial"/>
                <a:cs typeface="Arial"/>
              </a:rPr>
              <a:t>business relationship, it </a:t>
            </a:r>
            <a:r>
              <a:rPr sz="1500" spc="-5" dirty="0">
                <a:latin typeface="Arial"/>
                <a:cs typeface="Arial"/>
              </a:rPr>
              <a:t>is essential </a:t>
            </a:r>
            <a:r>
              <a:rPr sz="1500" dirty="0">
                <a:latin typeface="Arial"/>
                <a:cs typeface="Arial"/>
              </a:rPr>
              <a:t>that business partners</a:t>
            </a:r>
            <a:r>
              <a:rPr sz="1500" spc="-19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exchange</a:t>
            </a:r>
            <a:endParaRPr sz="1500">
              <a:latin typeface="Arial"/>
              <a:cs typeface="Arial"/>
            </a:endParaRPr>
          </a:p>
          <a:p>
            <a:pPr marL="1736725" marR="76835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information throughout the logistics chain. In sales </a:t>
            </a:r>
            <a:r>
              <a:rPr sz="1500" spc="-5" dirty="0">
                <a:latin typeface="Arial"/>
                <a:cs typeface="Arial"/>
              </a:rPr>
              <a:t>and </a:t>
            </a:r>
            <a:r>
              <a:rPr sz="1500" dirty="0">
                <a:latin typeface="Arial"/>
                <a:cs typeface="Arial"/>
              </a:rPr>
              <a:t>distribution, this  </a:t>
            </a:r>
            <a:r>
              <a:rPr sz="1500" spc="-5" dirty="0">
                <a:latin typeface="Arial"/>
                <a:cs typeface="Arial"/>
              </a:rPr>
              <a:t>exchange </a:t>
            </a:r>
            <a:r>
              <a:rPr sz="1500" dirty="0">
                <a:latin typeface="Arial"/>
                <a:cs typeface="Arial"/>
              </a:rPr>
              <a:t>of information </a:t>
            </a:r>
            <a:r>
              <a:rPr sz="1500" spc="-5" dirty="0">
                <a:latin typeface="Arial"/>
                <a:cs typeface="Arial"/>
              </a:rPr>
              <a:t>is </a:t>
            </a:r>
            <a:r>
              <a:rPr sz="1500" dirty="0">
                <a:latin typeface="Arial"/>
                <a:cs typeface="Arial"/>
              </a:rPr>
              <a:t>supported </a:t>
            </a:r>
            <a:r>
              <a:rPr sz="1500" spc="-5" dirty="0">
                <a:latin typeface="Arial"/>
                <a:cs typeface="Arial"/>
              </a:rPr>
              <a:t>by texts in </a:t>
            </a:r>
            <a:r>
              <a:rPr sz="1500" dirty="0">
                <a:latin typeface="Arial"/>
                <a:cs typeface="Arial"/>
              </a:rPr>
              <a:t>master records </a:t>
            </a:r>
            <a:r>
              <a:rPr sz="1500" spc="-5" dirty="0">
                <a:latin typeface="Arial"/>
                <a:cs typeface="Arial"/>
              </a:rPr>
              <a:t>and  </a:t>
            </a:r>
            <a:r>
              <a:rPr sz="1500" dirty="0">
                <a:latin typeface="Arial"/>
                <a:cs typeface="Arial"/>
              </a:rPr>
              <a:t>documents. </a:t>
            </a:r>
            <a:r>
              <a:rPr sz="1500" spc="-55" dirty="0">
                <a:latin typeface="Arial"/>
                <a:cs typeface="Arial"/>
              </a:rPr>
              <a:t>You </a:t>
            </a:r>
            <a:r>
              <a:rPr sz="1500" dirty="0">
                <a:latin typeface="Arial"/>
                <a:cs typeface="Arial"/>
              </a:rPr>
              <a:t>can maintain these </a:t>
            </a:r>
            <a:r>
              <a:rPr sz="1500" spc="-5" dirty="0">
                <a:latin typeface="Arial"/>
                <a:cs typeface="Arial"/>
              </a:rPr>
              <a:t>texts </a:t>
            </a:r>
            <a:r>
              <a:rPr sz="1500" dirty="0">
                <a:latin typeface="Arial"/>
                <a:cs typeface="Arial"/>
              </a:rPr>
              <a:t>for Customer </a:t>
            </a:r>
            <a:r>
              <a:rPr sz="1500" spc="-5" dirty="0">
                <a:latin typeface="Arial"/>
                <a:cs typeface="Arial"/>
              </a:rPr>
              <a:t>or </a:t>
            </a:r>
            <a:r>
              <a:rPr sz="1500" dirty="0">
                <a:latin typeface="Arial"/>
                <a:cs typeface="Arial"/>
              </a:rPr>
              <a:t>Material  Masters </a:t>
            </a:r>
            <a:r>
              <a:rPr sz="1500" spc="-5" dirty="0">
                <a:latin typeface="Arial"/>
                <a:cs typeface="Arial"/>
              </a:rPr>
              <a:t>or define </a:t>
            </a:r>
            <a:r>
              <a:rPr sz="1500" dirty="0">
                <a:latin typeface="Arial"/>
                <a:cs typeface="Arial"/>
              </a:rPr>
              <a:t>them </a:t>
            </a:r>
            <a:r>
              <a:rPr sz="1500" spc="-5" dirty="0">
                <a:latin typeface="Arial"/>
                <a:cs typeface="Arial"/>
              </a:rPr>
              <a:t>so </a:t>
            </a:r>
            <a:r>
              <a:rPr sz="1500" dirty="0">
                <a:latin typeface="Arial"/>
                <a:cs typeface="Arial"/>
              </a:rPr>
              <a:t>that they can </a:t>
            </a:r>
            <a:r>
              <a:rPr sz="1500" spc="-5" dirty="0">
                <a:latin typeface="Arial"/>
                <a:cs typeface="Arial"/>
              </a:rPr>
              <a:t>be used more </a:t>
            </a:r>
            <a:r>
              <a:rPr sz="1500" spc="-20" dirty="0">
                <a:latin typeface="Arial"/>
                <a:cs typeface="Arial"/>
              </a:rPr>
              <a:t>flexibly. </a:t>
            </a:r>
            <a:r>
              <a:rPr sz="1500" spc="-5" dirty="0">
                <a:latin typeface="Arial"/>
                <a:cs typeface="Arial"/>
              </a:rPr>
              <a:t>Example:  Sales </a:t>
            </a:r>
            <a:r>
              <a:rPr sz="1500" dirty="0">
                <a:latin typeface="Arial"/>
                <a:cs typeface="Arial"/>
              </a:rPr>
              <a:t>Notes for Customers, Shipping Instructions </a:t>
            </a:r>
            <a:r>
              <a:rPr sz="1500" spc="-5" dirty="0">
                <a:latin typeface="Arial"/>
                <a:cs typeface="Arial"/>
              </a:rPr>
              <a:t>in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Deliveries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4444" y="4645152"/>
            <a:ext cx="938784" cy="315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4444" y="4850891"/>
            <a:ext cx="1597152" cy="315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12140" y="4716779"/>
            <a:ext cx="1308735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20"/>
              </a:lnSpc>
            </a:pPr>
            <a:r>
              <a:rPr sz="1500" b="1" spc="-5" dirty="0">
                <a:latin typeface="Arial"/>
                <a:cs typeface="Arial"/>
              </a:rPr>
              <a:t>Output  De</a:t>
            </a:r>
            <a:r>
              <a:rPr sz="1500" b="1" dirty="0">
                <a:latin typeface="Arial"/>
                <a:cs typeface="Arial"/>
              </a:rPr>
              <a:t>t</a:t>
            </a:r>
            <a:r>
              <a:rPr sz="1500" b="1" spc="-5" dirty="0">
                <a:latin typeface="Arial"/>
                <a:cs typeface="Arial"/>
              </a:rPr>
              <a:t>ermina</a:t>
            </a:r>
            <a:r>
              <a:rPr sz="1500" b="1" spc="5" dirty="0">
                <a:latin typeface="Arial"/>
                <a:cs typeface="Arial"/>
              </a:rPr>
              <a:t>t</a:t>
            </a:r>
            <a:r>
              <a:rPr sz="1500" b="1" dirty="0">
                <a:latin typeface="Arial"/>
                <a:cs typeface="Arial"/>
              </a:rPr>
              <a:t>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36419" y="4722876"/>
            <a:ext cx="6127115" cy="1383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The </a:t>
            </a:r>
            <a:r>
              <a:rPr sz="1500" i="1" dirty="0">
                <a:latin typeface="Arial"/>
                <a:cs typeface="Arial"/>
              </a:rPr>
              <a:t>Output </a:t>
            </a:r>
            <a:r>
              <a:rPr sz="1500" i="1" spc="-5" dirty="0">
                <a:latin typeface="Arial"/>
                <a:cs typeface="Arial"/>
              </a:rPr>
              <a:t>Determination </a:t>
            </a:r>
            <a:r>
              <a:rPr sz="1500" spc="-5" dirty="0">
                <a:latin typeface="Arial"/>
                <a:cs typeface="Arial"/>
              </a:rPr>
              <a:t>component offers </a:t>
            </a:r>
            <a:r>
              <a:rPr sz="1500" dirty="0">
                <a:latin typeface="Arial"/>
                <a:cs typeface="Arial"/>
              </a:rPr>
              <a:t>output functions for sales,  shipping, transportation, </a:t>
            </a:r>
            <a:r>
              <a:rPr sz="1500" spc="-5" dirty="0">
                <a:latin typeface="Arial"/>
                <a:cs typeface="Arial"/>
              </a:rPr>
              <a:t>and billing </a:t>
            </a:r>
            <a:r>
              <a:rPr sz="1500" dirty="0">
                <a:latin typeface="Arial"/>
                <a:cs typeface="Arial"/>
              </a:rPr>
              <a:t>to </a:t>
            </a:r>
            <a:r>
              <a:rPr sz="1500" spc="-5" dirty="0">
                <a:latin typeface="Arial"/>
                <a:cs typeface="Arial"/>
              </a:rPr>
              <a:t>help </a:t>
            </a:r>
            <a:r>
              <a:rPr sz="1500" spc="-10" dirty="0">
                <a:latin typeface="Arial"/>
                <a:cs typeface="Arial"/>
              </a:rPr>
              <a:t>you </a:t>
            </a:r>
            <a:r>
              <a:rPr sz="1500" spc="-5" dirty="0">
                <a:latin typeface="Arial"/>
                <a:cs typeface="Arial"/>
              </a:rPr>
              <a:t>manage </a:t>
            </a:r>
            <a:r>
              <a:rPr sz="1500" dirty="0">
                <a:latin typeface="Arial"/>
                <a:cs typeface="Arial"/>
              </a:rPr>
              <a:t>sales  transactions </a:t>
            </a:r>
            <a:r>
              <a:rPr sz="1500" spc="-5" dirty="0">
                <a:latin typeface="Arial"/>
                <a:cs typeface="Arial"/>
              </a:rPr>
              <a:t>with your </a:t>
            </a:r>
            <a:r>
              <a:rPr sz="1500" dirty="0">
                <a:latin typeface="Arial"/>
                <a:cs typeface="Arial"/>
              </a:rPr>
              <a:t>customers and </a:t>
            </a:r>
            <a:r>
              <a:rPr sz="1500" spc="-5" dirty="0">
                <a:latin typeface="Arial"/>
                <a:cs typeface="Arial"/>
              </a:rPr>
              <a:t>within your </a:t>
            </a:r>
            <a:r>
              <a:rPr sz="1500" spc="-15" dirty="0">
                <a:latin typeface="Arial"/>
                <a:cs typeface="Arial"/>
              </a:rPr>
              <a:t>company. </a:t>
            </a:r>
            <a:r>
              <a:rPr sz="1500" dirty="0">
                <a:latin typeface="Arial"/>
                <a:cs typeface="Arial"/>
              </a:rPr>
              <a:t>Output </a:t>
            </a:r>
            <a:r>
              <a:rPr sz="1500" spc="-5" dirty="0">
                <a:latin typeface="Arial"/>
                <a:cs typeface="Arial"/>
              </a:rPr>
              <a:t>types  are used </a:t>
            </a:r>
            <a:r>
              <a:rPr sz="1500" dirty="0">
                <a:latin typeface="Arial"/>
                <a:cs typeface="Arial"/>
              </a:rPr>
              <a:t>to represent </a:t>
            </a:r>
            <a:r>
              <a:rPr sz="1500" spc="-5" dirty="0">
                <a:latin typeface="Arial"/>
                <a:cs typeface="Arial"/>
              </a:rPr>
              <a:t>various </a:t>
            </a:r>
            <a:r>
              <a:rPr sz="1500" dirty="0">
                <a:latin typeface="Arial"/>
                <a:cs typeface="Arial"/>
              </a:rPr>
              <a:t>forms of output </a:t>
            </a:r>
            <a:r>
              <a:rPr sz="1500" spc="-5" dirty="0">
                <a:latin typeface="Arial"/>
                <a:cs typeface="Arial"/>
              </a:rPr>
              <a:t>in </a:t>
            </a:r>
            <a:r>
              <a:rPr sz="1500" dirty="0">
                <a:latin typeface="Arial"/>
                <a:cs typeface="Arial"/>
              </a:rPr>
              <a:t>the </a:t>
            </a:r>
            <a:r>
              <a:rPr sz="1500" spc="-5" dirty="0">
                <a:latin typeface="Arial"/>
                <a:cs typeface="Arial"/>
              </a:rPr>
              <a:t>SAP</a:t>
            </a:r>
            <a:r>
              <a:rPr sz="1500" spc="-17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system.</a:t>
            </a:r>
            <a:endParaRPr sz="1500">
              <a:latin typeface="Arial"/>
              <a:cs typeface="Arial"/>
            </a:endParaRPr>
          </a:p>
          <a:p>
            <a:pPr marL="12700" marR="59690">
              <a:lnSpc>
                <a:spcPct val="100000"/>
              </a:lnSpc>
            </a:pPr>
            <a:r>
              <a:rPr sz="1500" spc="-5" dirty="0">
                <a:latin typeface="Arial"/>
                <a:cs typeface="Arial"/>
              </a:rPr>
              <a:t>Examples </a:t>
            </a:r>
            <a:r>
              <a:rPr sz="1500" dirty="0">
                <a:latin typeface="Arial"/>
                <a:cs typeface="Arial"/>
              </a:rPr>
              <a:t>of output </a:t>
            </a:r>
            <a:r>
              <a:rPr sz="1500" spc="-5" dirty="0">
                <a:latin typeface="Arial"/>
                <a:cs typeface="Arial"/>
              </a:rPr>
              <a:t>types in Sales and </a:t>
            </a:r>
            <a:r>
              <a:rPr sz="1500" dirty="0">
                <a:latin typeface="Arial"/>
                <a:cs typeface="Arial"/>
              </a:rPr>
              <a:t>Distribution processing </a:t>
            </a:r>
            <a:r>
              <a:rPr sz="1500" spc="-5" dirty="0">
                <a:latin typeface="Arial"/>
                <a:cs typeface="Arial"/>
              </a:rPr>
              <a:t>are </a:t>
            </a:r>
            <a:r>
              <a:rPr sz="1500" dirty="0">
                <a:latin typeface="Arial"/>
                <a:cs typeface="Arial"/>
              </a:rPr>
              <a:t>order  confirmations, freight lists, </a:t>
            </a:r>
            <a:r>
              <a:rPr sz="1500" spc="-5" dirty="0">
                <a:latin typeface="Arial"/>
                <a:cs typeface="Arial"/>
              </a:rPr>
              <a:t>and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invoices.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17235" y="900683"/>
            <a:ext cx="377951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7868" y="1229867"/>
            <a:ext cx="377952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1846" y="184403"/>
            <a:ext cx="513334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mtClean="0"/>
              <a:t>Utilities</a:t>
            </a:r>
            <a:r>
              <a:rPr lang="en-US" dirty="0" smtClean="0"/>
              <a:t>                              </a:t>
            </a:r>
            <a:r>
              <a:rPr sz="1800" spc="-5" dirty="0" smtClean="0"/>
              <a:t>Important SD basic </a:t>
            </a:r>
            <a:r>
              <a:rPr sz="1800" dirty="0" smtClean="0"/>
              <a:t>functions</a:t>
            </a:r>
            <a:r>
              <a:rPr sz="1800" spc="-30" dirty="0" smtClean="0"/>
              <a:t> </a:t>
            </a:r>
            <a:r>
              <a:rPr sz="1800" dirty="0" smtClean="0"/>
              <a:t>continued…….:</a:t>
            </a:r>
            <a:endParaRPr sz="1800" dirty="0"/>
          </a:p>
        </p:txBody>
      </p:sp>
      <p:sp>
        <p:nvSpPr>
          <p:cNvPr id="8" name="object 8"/>
          <p:cNvSpPr/>
          <p:nvPr/>
        </p:nvSpPr>
        <p:spPr>
          <a:xfrm>
            <a:off x="303275" y="2657855"/>
            <a:ext cx="902208" cy="275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3275" y="2836164"/>
            <a:ext cx="1388364" cy="275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3275" y="3953255"/>
            <a:ext cx="1283208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3275" y="5233415"/>
            <a:ext cx="1833372" cy="280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3275" y="5431535"/>
            <a:ext cx="1008888" cy="28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0516" y="5431535"/>
            <a:ext cx="281940" cy="2804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11150" y="1395475"/>
          <a:ext cx="8293100" cy="492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0126"/>
                <a:gridCol w="6522974"/>
              </a:tblGrid>
              <a:tr h="128016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00" b="1" spc="-5" dirty="0">
                          <a:latin typeface="Arial"/>
                          <a:cs typeface="Arial"/>
                        </a:rPr>
                        <a:t>Free</a:t>
                      </a:r>
                      <a:r>
                        <a:rPr sz="13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Goods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771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grant free goods to a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customer,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can implement automatic free goods  determination.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system automatically create a free goods item in the sales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order. 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item is free of charge. For inclusive free goods, the main item is automatically  reduced by the free goods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quantity.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exclusive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free goods, the quantity of the main  item remains the same, and customer receives additional pieces as an additional free  of charge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item.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80159">
                <a:tc>
                  <a:txBody>
                    <a:bodyPr/>
                    <a:lstStyle/>
                    <a:p>
                      <a:pPr marL="85090" marR="558800">
                        <a:lnSpc>
                          <a:spcPts val="1400"/>
                        </a:lnSpc>
                        <a:spcBef>
                          <a:spcPts val="250"/>
                        </a:spcBef>
                      </a:pPr>
                      <a:r>
                        <a:rPr sz="1300" b="1" spc="-5" dirty="0">
                          <a:latin typeface="Arial"/>
                          <a:cs typeface="Arial"/>
                        </a:rPr>
                        <a:t>Material  </a:t>
                      </a:r>
                      <a:r>
                        <a:rPr sz="1300" b="1" dirty="0">
                          <a:latin typeface="Arial"/>
                          <a:cs typeface="Arial"/>
                        </a:rPr>
                        <a:t>Determin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300" b="1" dirty="0">
                          <a:latin typeface="Arial"/>
                          <a:cs typeface="Arial"/>
                        </a:rPr>
                        <a:t>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054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In the standard order processing cycle, a customer requests a specific product that 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then ship. In 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reality,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however,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there are situations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where you want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to substitute the  product ordered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an alternative, for example a product that is repackaged for  Christmas, or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a free sample or coupon. Material determination uses condition 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technique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automatically swap one material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another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the sales 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order,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when 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certain conditions</a:t>
                      </a:r>
                      <a:r>
                        <a:rPr sz="1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apply.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80033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300" b="1" spc="-5" dirty="0">
                          <a:latin typeface="Arial"/>
                          <a:cs typeface="Arial"/>
                        </a:rPr>
                        <a:t>Cross</a:t>
                      </a:r>
                      <a:r>
                        <a:rPr sz="13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Selling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2692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Retailers frequently use cross selling to increase sales.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a customer orders an  article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over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the phone, the order taker can suggest additional articles that the  customer might 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buy.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For example, if the customer orders a VCR,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might suggest  purchasing some blank tapes; for a cellular phone, a leather carrying case. Dynamic  product proposal allows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to automatically propose additional items to a specific  customer from a list of products during sales document</a:t>
                      </a:r>
                      <a:r>
                        <a:rPr sz="13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processing.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82103">
                <a:tc>
                  <a:txBody>
                    <a:bodyPr/>
                    <a:lstStyle/>
                    <a:p>
                      <a:pPr marL="85090" marR="1117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300" b="1" spc="-5" dirty="0">
                          <a:latin typeface="Arial"/>
                          <a:cs typeface="Arial"/>
                        </a:rPr>
                        <a:t>Material Listing and  </a:t>
                      </a:r>
                      <a:r>
                        <a:rPr sz="1300" b="1" spc="-10" dirty="0">
                          <a:latin typeface="Arial"/>
                          <a:cs typeface="Arial"/>
                        </a:rPr>
                        <a:t>Exclusion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974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Material listing and exclusion lets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control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materials specific customers may  or may not 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buy.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For example, if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create a material listing for a specific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customer, 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the customer can only order products from that list. 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can also create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master 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record for material exclusion for a particular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customer.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Then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the customer can not  order excluded materials from</a:t>
                      </a:r>
                      <a:r>
                        <a:rPr sz="13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67728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Standard Processes in</a:t>
            </a:r>
            <a:r>
              <a:rPr spc="-50" dirty="0"/>
              <a:t> </a:t>
            </a:r>
            <a:r>
              <a:rPr dirty="0"/>
              <a:t>SD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7200" y="2563876"/>
            <a:ext cx="1554480" cy="3656329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 marR="155575">
              <a:lnSpc>
                <a:spcPct val="100000"/>
              </a:lnSpc>
              <a:spcBef>
                <a:spcPts val="295"/>
              </a:spcBef>
            </a:pPr>
            <a:r>
              <a:rPr sz="1800" b="1" spc="-5" dirty="0">
                <a:latin typeface="Times New Roman"/>
                <a:cs typeface="Times New Roman"/>
              </a:rPr>
              <a:t>A customer’s  inquiry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(even  if </a:t>
            </a:r>
            <a:r>
              <a:rPr sz="1800" b="1" spc="-5" dirty="0">
                <a:latin typeface="Times New Roman"/>
                <a:cs typeface="Times New Roman"/>
              </a:rPr>
              <a:t>telephonic)  is created in  the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  <a:p>
            <a:pPr marL="91440" marR="262255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If </a:t>
            </a:r>
            <a:r>
              <a:rPr sz="1800" b="1" spc="-5" dirty="0">
                <a:latin typeface="Times New Roman"/>
                <a:cs typeface="Times New Roman"/>
              </a:rPr>
              <a:t>the  </a:t>
            </a:r>
            <a:r>
              <a:rPr sz="1800" b="1" dirty="0">
                <a:latin typeface="Times New Roman"/>
                <a:cs typeface="Times New Roman"/>
              </a:rPr>
              <a:t>customer  </a:t>
            </a:r>
            <a:r>
              <a:rPr sz="1800" b="1" spc="-5" dirty="0">
                <a:latin typeface="Times New Roman"/>
                <a:cs typeface="Times New Roman"/>
              </a:rPr>
              <a:t>requests </a:t>
            </a:r>
            <a:r>
              <a:rPr sz="1800" b="1" dirty="0">
                <a:latin typeface="Times New Roman"/>
                <a:cs typeface="Times New Roman"/>
              </a:rPr>
              <a:t>a  </a:t>
            </a:r>
            <a:r>
              <a:rPr sz="1800" b="1" spc="-5" dirty="0">
                <a:latin typeface="Times New Roman"/>
                <a:cs typeface="Times New Roman"/>
              </a:rPr>
              <a:t>quotation,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it  can be  </a:t>
            </a:r>
            <a:r>
              <a:rPr sz="1800" b="1" spc="-5" dirty="0">
                <a:latin typeface="Times New Roman"/>
                <a:cs typeface="Times New Roman"/>
              </a:rPr>
              <a:t>created </a:t>
            </a:r>
            <a:r>
              <a:rPr sz="1800" b="1" dirty="0">
                <a:latin typeface="Times New Roman"/>
                <a:cs typeface="Times New Roman"/>
              </a:rPr>
              <a:t>by  </a:t>
            </a:r>
            <a:r>
              <a:rPr sz="1800" b="1" spc="-5" dirty="0">
                <a:latin typeface="Times New Roman"/>
                <a:cs typeface="Times New Roman"/>
              </a:rPr>
              <a:t>referring </a:t>
            </a:r>
            <a:r>
              <a:rPr sz="1800" b="1" dirty="0">
                <a:latin typeface="Times New Roman"/>
                <a:cs typeface="Times New Roman"/>
              </a:rPr>
              <a:t>to  the</a:t>
            </a:r>
            <a:r>
              <a:rPr sz="1800" b="1" spc="-100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inquiry.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56501" y="2563876"/>
            <a:ext cx="1554480" cy="3656329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 marR="177165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latin typeface="Times New Roman"/>
                <a:cs typeface="Times New Roman"/>
              </a:rPr>
              <a:t>After  </a:t>
            </a:r>
            <a:r>
              <a:rPr sz="1800" b="1" spc="-10" dirty="0">
                <a:latin typeface="Times New Roman"/>
                <a:cs typeface="Times New Roman"/>
              </a:rPr>
              <a:t>delivery, </a:t>
            </a:r>
            <a:r>
              <a:rPr sz="1800" b="1" dirty="0">
                <a:latin typeface="Times New Roman"/>
                <a:cs typeface="Times New Roman"/>
              </a:rPr>
              <a:t>the  customer  claims </a:t>
            </a:r>
            <a:r>
              <a:rPr sz="1800" b="1" spc="-5" dirty="0">
                <a:latin typeface="Times New Roman"/>
                <a:cs typeface="Times New Roman"/>
              </a:rPr>
              <a:t>credit  </a:t>
            </a:r>
            <a:r>
              <a:rPr sz="1800" b="1" dirty="0">
                <a:latin typeface="Times New Roman"/>
                <a:cs typeface="Times New Roman"/>
              </a:rPr>
              <a:t>for damaged  goods </a:t>
            </a:r>
            <a:r>
              <a:rPr sz="1800" b="1" spc="-5" dirty="0">
                <a:latin typeface="Times New Roman"/>
                <a:cs typeface="Times New Roman"/>
              </a:rPr>
              <a:t>and  </a:t>
            </a:r>
            <a:r>
              <a:rPr sz="1800" b="1" dirty="0">
                <a:latin typeface="Times New Roman"/>
                <a:cs typeface="Times New Roman"/>
              </a:rPr>
              <a:t>you </a:t>
            </a:r>
            <a:r>
              <a:rPr sz="1800" b="1" spc="-5" dirty="0">
                <a:latin typeface="Times New Roman"/>
                <a:cs typeface="Times New Roman"/>
              </a:rPr>
              <a:t>create </a:t>
            </a:r>
            <a:r>
              <a:rPr sz="1800" b="1" dirty="0">
                <a:latin typeface="Times New Roman"/>
                <a:cs typeface="Times New Roman"/>
              </a:rPr>
              <a:t>a  </a:t>
            </a:r>
            <a:r>
              <a:rPr sz="1800" b="1" spc="-5" dirty="0">
                <a:latin typeface="Times New Roman"/>
                <a:cs typeface="Times New Roman"/>
              </a:rPr>
              <a:t>free-of-  </a:t>
            </a:r>
            <a:r>
              <a:rPr sz="1800" b="1" dirty="0">
                <a:latin typeface="Times New Roman"/>
                <a:cs typeface="Times New Roman"/>
              </a:rPr>
              <a:t>charge  delivery</a:t>
            </a:r>
            <a:r>
              <a:rPr sz="1800" b="1" spc="-1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with  </a:t>
            </a:r>
            <a:r>
              <a:rPr sz="1800" b="1" spc="-10" dirty="0">
                <a:latin typeface="Times New Roman"/>
                <a:cs typeface="Times New Roman"/>
              </a:rPr>
              <a:t>reference </a:t>
            </a:r>
            <a:r>
              <a:rPr sz="1800" b="1" dirty="0">
                <a:latin typeface="Times New Roman"/>
                <a:cs typeface="Times New Roman"/>
              </a:rPr>
              <a:t>to  </a:t>
            </a:r>
            <a:r>
              <a:rPr sz="1800" b="1" spc="-5" dirty="0">
                <a:latin typeface="Times New Roman"/>
                <a:cs typeface="Times New Roman"/>
              </a:rPr>
              <a:t>the sales  </a:t>
            </a:r>
            <a:r>
              <a:rPr sz="1800" b="1" spc="-30" dirty="0">
                <a:latin typeface="Times New Roman"/>
                <a:cs typeface="Times New Roman"/>
              </a:rPr>
              <a:t>order.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" y="1219200"/>
            <a:ext cx="8153400" cy="119062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 marR="1007110">
              <a:lnSpc>
                <a:spcPct val="100000"/>
              </a:lnSpc>
              <a:spcBef>
                <a:spcPts val="300"/>
              </a:spcBef>
            </a:pPr>
            <a:r>
              <a:rPr sz="1800" b="1" spc="-5" dirty="0">
                <a:latin typeface="Times New Roman"/>
                <a:cs typeface="Times New Roman"/>
              </a:rPr>
              <a:t>The </a:t>
            </a:r>
            <a:r>
              <a:rPr sz="1800" b="1" dirty="0">
                <a:latin typeface="Times New Roman"/>
                <a:cs typeface="Times New Roman"/>
              </a:rPr>
              <a:t>customer may later place </a:t>
            </a:r>
            <a:r>
              <a:rPr sz="1800" b="1" spc="-5" dirty="0">
                <a:latin typeface="Times New Roman"/>
                <a:cs typeface="Times New Roman"/>
              </a:rPr>
              <a:t>an </a:t>
            </a:r>
            <a:r>
              <a:rPr sz="1800" b="1" dirty="0">
                <a:latin typeface="Times New Roman"/>
                <a:cs typeface="Times New Roman"/>
              </a:rPr>
              <a:t>order </a:t>
            </a:r>
            <a:r>
              <a:rPr sz="1800" b="1" spc="-5" dirty="0">
                <a:latin typeface="Times New Roman"/>
                <a:cs typeface="Times New Roman"/>
              </a:rPr>
              <a:t>and </a:t>
            </a:r>
            <a:r>
              <a:rPr sz="1800" b="1" dirty="0">
                <a:latin typeface="Times New Roman"/>
                <a:cs typeface="Times New Roman"/>
              </a:rPr>
              <a:t>you </a:t>
            </a:r>
            <a:r>
              <a:rPr sz="1800" b="1" spc="-5" dirty="0">
                <a:latin typeface="Times New Roman"/>
                <a:cs typeface="Times New Roman"/>
              </a:rPr>
              <a:t>create </a:t>
            </a:r>
            <a:r>
              <a:rPr sz="1800" b="1" dirty="0">
                <a:latin typeface="Times New Roman"/>
                <a:cs typeface="Times New Roman"/>
              </a:rPr>
              <a:t>a </a:t>
            </a:r>
            <a:r>
              <a:rPr sz="1800" b="1" spc="-5" dirty="0">
                <a:latin typeface="Times New Roman"/>
                <a:cs typeface="Times New Roman"/>
              </a:rPr>
              <a:t>sales </a:t>
            </a:r>
            <a:r>
              <a:rPr sz="1800" b="1" dirty="0">
                <a:latin typeface="Times New Roman"/>
                <a:cs typeface="Times New Roman"/>
              </a:rPr>
              <a:t>order</a:t>
            </a:r>
            <a:r>
              <a:rPr sz="1800" b="1" spc="-20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with  </a:t>
            </a:r>
            <a:r>
              <a:rPr sz="1800" b="1" spc="-10" dirty="0">
                <a:latin typeface="Times New Roman"/>
                <a:cs typeface="Times New Roman"/>
              </a:rPr>
              <a:t>reference </a:t>
            </a:r>
            <a:r>
              <a:rPr sz="1800" b="1" dirty="0">
                <a:latin typeface="Times New Roman"/>
                <a:cs typeface="Times New Roman"/>
              </a:rPr>
              <a:t>to </a:t>
            </a:r>
            <a:r>
              <a:rPr sz="1800" b="1" spc="-5" dirty="0">
                <a:latin typeface="Times New Roman"/>
                <a:cs typeface="Times New Roman"/>
              </a:rPr>
              <a:t>the quotation. </a:t>
            </a:r>
            <a:r>
              <a:rPr sz="1800" b="1" spc="-75" dirty="0">
                <a:latin typeface="Times New Roman"/>
                <a:cs typeface="Times New Roman"/>
              </a:rPr>
              <a:t>You </a:t>
            </a:r>
            <a:r>
              <a:rPr sz="1800" b="1" spc="-5" dirty="0">
                <a:latin typeface="Times New Roman"/>
                <a:cs typeface="Times New Roman"/>
              </a:rPr>
              <a:t>ship the goods by creating </a:t>
            </a: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9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delivery.</a:t>
            </a:r>
            <a:endParaRPr sz="1800">
              <a:latin typeface="Times New Roman"/>
              <a:cs typeface="Times New Roman"/>
            </a:endParaRPr>
          </a:p>
          <a:p>
            <a:pPr marL="91440" marR="1167130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The </a:t>
            </a:r>
            <a:r>
              <a:rPr sz="1800" b="1" dirty="0">
                <a:latin typeface="Times New Roman"/>
                <a:cs typeface="Times New Roman"/>
              </a:rPr>
              <a:t>customer </a:t>
            </a:r>
            <a:r>
              <a:rPr sz="1800" b="1" spc="-5" dirty="0">
                <a:latin typeface="Times New Roman"/>
                <a:cs typeface="Times New Roman"/>
              </a:rPr>
              <a:t>is </a:t>
            </a:r>
            <a:r>
              <a:rPr sz="1800" b="1" dirty="0">
                <a:latin typeface="Times New Roman"/>
                <a:cs typeface="Times New Roman"/>
              </a:rPr>
              <a:t>billed </a:t>
            </a:r>
            <a:r>
              <a:rPr sz="1800" b="1" spc="-5" dirty="0">
                <a:latin typeface="Times New Roman"/>
                <a:cs typeface="Times New Roman"/>
              </a:rPr>
              <a:t>by creating and Invoice referring </a:t>
            </a:r>
            <a:r>
              <a:rPr sz="1800" b="1" dirty="0">
                <a:latin typeface="Times New Roman"/>
                <a:cs typeface="Times New Roman"/>
              </a:rPr>
              <a:t>to </a:t>
            </a:r>
            <a:r>
              <a:rPr sz="1800" b="1" spc="-5" dirty="0">
                <a:latin typeface="Times New Roman"/>
                <a:cs typeface="Times New Roman"/>
              </a:rPr>
              <a:t>the delivery  </a:t>
            </a:r>
            <a:r>
              <a:rPr sz="1800" b="1" dirty="0">
                <a:latin typeface="Times New Roman"/>
                <a:cs typeface="Times New Roman"/>
              </a:rPr>
              <a:t>document.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3860" y="2797301"/>
            <a:ext cx="4033139" cy="3346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900" y="1441958"/>
            <a:ext cx="7766050" cy="453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31140" indent="-342900">
              <a:lnSpc>
                <a:spcPct val="9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It </a:t>
            </a:r>
            <a:r>
              <a:rPr sz="1800" b="1" spc="-5" dirty="0">
                <a:latin typeface="Arial"/>
                <a:cs typeface="Arial"/>
              </a:rPr>
              <a:t>is possible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create a Sales </a:t>
            </a:r>
            <a:r>
              <a:rPr sz="1800" b="1" dirty="0">
                <a:latin typeface="Arial"/>
                <a:cs typeface="Arial"/>
              </a:rPr>
              <a:t>Order by </a:t>
            </a:r>
            <a:r>
              <a:rPr sz="1800" b="1" spc="-5" dirty="0">
                <a:latin typeface="Arial"/>
                <a:cs typeface="Arial"/>
              </a:rPr>
              <a:t>referring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Quotation </a:t>
            </a:r>
            <a:r>
              <a:rPr sz="1800" b="1" spc="-5" dirty="0">
                <a:latin typeface="Arial"/>
                <a:cs typeface="Arial"/>
              </a:rPr>
              <a:t>or  also </a:t>
            </a:r>
            <a:r>
              <a:rPr sz="1800" b="1" spc="-10" dirty="0">
                <a:latin typeface="Arial"/>
                <a:cs typeface="Arial"/>
              </a:rPr>
              <a:t>as an </a:t>
            </a:r>
            <a:r>
              <a:rPr sz="1800" b="1" dirty="0">
                <a:latin typeface="Arial"/>
                <a:cs typeface="Arial"/>
              </a:rPr>
              <a:t>independent </a:t>
            </a:r>
            <a:r>
              <a:rPr sz="1800" b="1" spc="-5" dirty="0">
                <a:latin typeface="Arial"/>
                <a:cs typeface="Arial"/>
              </a:rPr>
              <a:t>document. </a:t>
            </a:r>
            <a:r>
              <a:rPr sz="1800" b="1" dirty="0">
                <a:latin typeface="Arial"/>
                <a:cs typeface="Arial"/>
              </a:rPr>
              <a:t>When </a:t>
            </a:r>
            <a:r>
              <a:rPr sz="1800" b="1" spc="-10" dirty="0">
                <a:latin typeface="Arial"/>
                <a:cs typeface="Arial"/>
              </a:rPr>
              <a:t>you </a:t>
            </a:r>
            <a:r>
              <a:rPr sz="1800" b="1" spc="-5" dirty="0">
                <a:latin typeface="Arial"/>
                <a:cs typeface="Arial"/>
              </a:rPr>
              <a:t>create Sales </a:t>
            </a:r>
            <a:r>
              <a:rPr sz="1800" b="1" dirty="0">
                <a:latin typeface="Arial"/>
                <a:cs typeface="Arial"/>
              </a:rPr>
              <a:t>Order  </a:t>
            </a:r>
            <a:r>
              <a:rPr sz="1800" b="1" spc="5" dirty="0">
                <a:latin typeface="Arial"/>
                <a:cs typeface="Arial"/>
              </a:rPr>
              <a:t>with </a:t>
            </a:r>
            <a:r>
              <a:rPr sz="1800" b="1" spc="-5" dirty="0">
                <a:latin typeface="Arial"/>
                <a:cs typeface="Arial"/>
              </a:rPr>
              <a:t>reference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an existing </a:t>
            </a:r>
            <a:r>
              <a:rPr sz="1800" b="1" dirty="0">
                <a:latin typeface="Arial"/>
                <a:cs typeface="Arial"/>
              </a:rPr>
              <a:t>Quotation, the </a:t>
            </a:r>
            <a:r>
              <a:rPr sz="1800" b="1" spc="-10" dirty="0">
                <a:latin typeface="Arial"/>
                <a:cs typeface="Arial"/>
              </a:rPr>
              <a:t>system </a:t>
            </a:r>
            <a:r>
              <a:rPr sz="1800" b="1" spc="-5" dirty="0">
                <a:latin typeface="Arial"/>
                <a:cs typeface="Arial"/>
              </a:rPr>
              <a:t>automatically  copies all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10" dirty="0">
                <a:latin typeface="Arial"/>
                <a:cs typeface="Arial"/>
              </a:rPr>
              <a:t>relevant </a:t>
            </a:r>
            <a:r>
              <a:rPr sz="1800" b="1" spc="-5" dirty="0">
                <a:latin typeface="Arial"/>
                <a:cs typeface="Arial"/>
              </a:rPr>
              <a:t>information (customer </a:t>
            </a:r>
            <a:r>
              <a:rPr sz="1800" b="1" dirty="0">
                <a:latin typeface="Arial"/>
                <a:cs typeface="Arial"/>
              </a:rPr>
              <a:t>info, </a:t>
            </a:r>
            <a:r>
              <a:rPr sz="1800" b="1" spc="-5" dirty="0">
                <a:latin typeface="Arial"/>
                <a:cs typeface="Arial"/>
              </a:rPr>
              <a:t>materials,  </a:t>
            </a:r>
            <a:r>
              <a:rPr sz="1800" b="1" dirty="0">
                <a:latin typeface="Arial"/>
                <a:cs typeface="Arial"/>
              </a:rPr>
              <a:t>quantities, </a:t>
            </a:r>
            <a:r>
              <a:rPr sz="1800" b="1" spc="-5" dirty="0">
                <a:latin typeface="Arial"/>
                <a:cs typeface="Arial"/>
              </a:rPr>
              <a:t>etc) from </a:t>
            </a:r>
            <a:r>
              <a:rPr sz="1800" b="1" dirty="0">
                <a:latin typeface="Arial"/>
                <a:cs typeface="Arial"/>
              </a:rPr>
              <a:t>Quotation to </a:t>
            </a:r>
            <a:r>
              <a:rPr sz="1800" b="1" spc="-5" dirty="0">
                <a:latin typeface="Arial"/>
                <a:cs typeface="Arial"/>
              </a:rPr>
              <a:t>a Sales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Order.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marR="90805" indent="-342900">
              <a:lnSpc>
                <a:spcPct val="90000"/>
              </a:lnSpc>
              <a:buFont typeface="Arial"/>
              <a:buChar char="•"/>
              <a:tabLst>
                <a:tab pos="354965" algn="l"/>
                <a:tab pos="355600" algn="l"/>
                <a:tab pos="2012314" algn="l"/>
              </a:tabLst>
            </a:pPr>
            <a:r>
              <a:rPr sz="1800" b="1" spc="-5" dirty="0">
                <a:latin typeface="Arial"/>
                <a:cs typeface="Arial"/>
              </a:rPr>
              <a:t>Where </a:t>
            </a:r>
            <a:r>
              <a:rPr sz="1800" b="1" spc="-20" dirty="0">
                <a:latin typeface="Arial"/>
                <a:cs typeface="Arial"/>
              </a:rPr>
              <a:t>necessary, </a:t>
            </a:r>
            <a:r>
              <a:rPr sz="1800" b="1" spc="-5" dirty="0">
                <a:latin typeface="Arial"/>
                <a:cs typeface="Arial"/>
              </a:rPr>
              <a:t>a reference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a preceding document can </a:t>
            </a:r>
            <a:r>
              <a:rPr sz="1800" b="1" dirty="0">
                <a:latin typeface="Arial"/>
                <a:cs typeface="Arial"/>
              </a:rPr>
              <a:t>be </a:t>
            </a:r>
            <a:r>
              <a:rPr sz="1800" b="1" spc="-5" dirty="0">
                <a:latin typeface="Arial"/>
                <a:cs typeface="Arial"/>
              </a:rPr>
              <a:t>set  as </a:t>
            </a:r>
            <a:r>
              <a:rPr sz="1800" b="1" spc="-20" dirty="0">
                <a:latin typeface="Arial"/>
                <a:cs typeface="Arial"/>
              </a:rPr>
              <a:t>mandatory.	</a:t>
            </a:r>
            <a:r>
              <a:rPr sz="1800" b="1" dirty="0">
                <a:latin typeface="Arial"/>
                <a:cs typeface="Arial"/>
              </a:rPr>
              <a:t>For </a:t>
            </a:r>
            <a:r>
              <a:rPr sz="1800" b="1" spc="-5" dirty="0">
                <a:latin typeface="Arial"/>
                <a:cs typeface="Arial"/>
              </a:rPr>
              <a:t>example, </a:t>
            </a:r>
            <a:r>
              <a:rPr sz="1800" b="1" spc="-10" dirty="0">
                <a:latin typeface="Arial"/>
                <a:cs typeface="Arial"/>
              </a:rPr>
              <a:t>you </a:t>
            </a:r>
            <a:r>
              <a:rPr sz="1800" b="1" spc="-5" dirty="0">
                <a:latin typeface="Arial"/>
                <a:cs typeface="Arial"/>
              </a:rPr>
              <a:t>may specify </a:t>
            </a:r>
            <a:r>
              <a:rPr sz="1800" b="1" dirty="0">
                <a:latin typeface="Arial"/>
                <a:cs typeface="Arial"/>
              </a:rPr>
              <a:t>that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Returns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Order </a:t>
            </a:r>
            <a:r>
              <a:rPr sz="1800" b="1" dirty="0">
                <a:latin typeface="Arial"/>
                <a:cs typeface="Arial"/>
              </a:rPr>
              <a:t> should always </a:t>
            </a:r>
            <a:r>
              <a:rPr sz="1800" b="1" spc="-5" dirty="0">
                <a:latin typeface="Arial"/>
                <a:cs typeface="Arial"/>
              </a:rPr>
              <a:t>be created </a:t>
            </a:r>
            <a:r>
              <a:rPr sz="1800" b="1" spc="10" dirty="0">
                <a:latin typeface="Arial"/>
                <a:cs typeface="Arial"/>
              </a:rPr>
              <a:t>with </a:t>
            </a:r>
            <a:r>
              <a:rPr sz="1800" b="1" spc="-5" dirty="0">
                <a:latin typeface="Arial"/>
                <a:cs typeface="Arial"/>
              </a:rPr>
              <a:t>reference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10" dirty="0">
                <a:latin typeface="Arial"/>
                <a:cs typeface="Arial"/>
              </a:rPr>
              <a:t>an </a:t>
            </a:r>
            <a:r>
              <a:rPr sz="1800" b="1" spc="-5" dirty="0">
                <a:latin typeface="Arial"/>
                <a:cs typeface="Arial"/>
              </a:rPr>
              <a:t>existing Sales </a:t>
            </a:r>
            <a:r>
              <a:rPr sz="1800" b="1" spc="-20" dirty="0">
                <a:latin typeface="Arial"/>
                <a:cs typeface="Arial"/>
              </a:rPr>
              <a:t>Order,  </a:t>
            </a:r>
            <a:r>
              <a:rPr sz="1800" b="1" spc="-5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355600" marR="546100" indent="-342900">
              <a:lnSpc>
                <a:spcPts val="193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Customer complaints </a:t>
            </a:r>
            <a:r>
              <a:rPr sz="1800" b="1" dirty="0">
                <a:latin typeface="Arial"/>
                <a:cs typeface="Arial"/>
              </a:rPr>
              <a:t>about </a:t>
            </a:r>
            <a:r>
              <a:rPr sz="1800" b="1" spc="-5" dirty="0">
                <a:latin typeface="Arial"/>
                <a:cs typeface="Arial"/>
              </a:rPr>
              <a:t>damaged </a:t>
            </a:r>
            <a:r>
              <a:rPr sz="1800" b="1" dirty="0">
                <a:latin typeface="Arial"/>
                <a:cs typeface="Arial"/>
              </a:rPr>
              <a:t>products </a:t>
            </a:r>
            <a:r>
              <a:rPr sz="1800" b="1" spc="-5" dirty="0">
                <a:latin typeface="Arial"/>
                <a:cs typeface="Arial"/>
              </a:rPr>
              <a:t>can be </a:t>
            </a:r>
            <a:r>
              <a:rPr sz="1800" b="1" dirty="0">
                <a:latin typeface="Arial"/>
                <a:cs typeface="Arial"/>
              </a:rPr>
              <a:t>handled  through </a:t>
            </a:r>
            <a:r>
              <a:rPr sz="1800" b="1" spc="-5" dirty="0">
                <a:latin typeface="Arial"/>
                <a:cs typeface="Arial"/>
              </a:rPr>
              <a:t>subsequent free delivery or also </a:t>
            </a:r>
            <a:r>
              <a:rPr sz="1800" b="1" spc="-20" dirty="0">
                <a:latin typeface="Arial"/>
                <a:cs typeface="Arial"/>
              </a:rPr>
              <a:t>via </a:t>
            </a:r>
            <a:r>
              <a:rPr sz="1800" b="1" spc="-5" dirty="0">
                <a:latin typeface="Arial"/>
                <a:cs typeface="Arial"/>
              </a:rPr>
              <a:t>a Credit</a:t>
            </a:r>
            <a:r>
              <a:rPr sz="1800" b="1" spc="1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Memo.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01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entire chain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documents –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20" dirty="0">
                <a:latin typeface="Arial"/>
                <a:cs typeface="Arial"/>
              </a:rPr>
              <a:t>inquiry, </a:t>
            </a:r>
            <a:r>
              <a:rPr sz="1800" b="1" dirty="0">
                <a:latin typeface="Arial"/>
                <a:cs typeface="Arial"/>
              </a:rPr>
              <a:t>the quotation, the </a:t>
            </a:r>
            <a:r>
              <a:rPr sz="1800" b="1" spc="-5" dirty="0">
                <a:latin typeface="Arial"/>
                <a:cs typeface="Arial"/>
              </a:rPr>
              <a:t>sales  </a:t>
            </a:r>
            <a:r>
              <a:rPr sz="1800" b="1" spc="-20" dirty="0">
                <a:latin typeface="Arial"/>
                <a:cs typeface="Arial"/>
              </a:rPr>
              <a:t>order,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25" dirty="0">
                <a:latin typeface="Arial"/>
                <a:cs typeface="Arial"/>
              </a:rPr>
              <a:t>delivery,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10" dirty="0">
                <a:latin typeface="Arial"/>
                <a:cs typeface="Arial"/>
              </a:rPr>
              <a:t>invoice, </a:t>
            </a:r>
            <a:r>
              <a:rPr sz="1800" b="1" dirty="0">
                <a:latin typeface="Arial"/>
                <a:cs typeface="Arial"/>
              </a:rPr>
              <a:t>and the </a:t>
            </a:r>
            <a:r>
              <a:rPr sz="1800" b="1" spc="-5" dirty="0">
                <a:latin typeface="Arial"/>
                <a:cs typeface="Arial"/>
              </a:rPr>
              <a:t>subsequent </a:t>
            </a:r>
            <a:r>
              <a:rPr sz="1800" b="1" spc="-10" dirty="0">
                <a:latin typeface="Arial"/>
                <a:cs typeface="Arial"/>
              </a:rPr>
              <a:t>delivery </a:t>
            </a:r>
            <a:r>
              <a:rPr sz="1800" b="1" spc="-5" dirty="0">
                <a:latin typeface="Arial"/>
                <a:cs typeface="Arial"/>
              </a:rPr>
              <a:t>free </a:t>
            </a:r>
            <a:r>
              <a:rPr sz="1800" b="1" dirty="0">
                <a:latin typeface="Arial"/>
                <a:cs typeface="Arial"/>
              </a:rPr>
              <a:t>of  </a:t>
            </a:r>
            <a:r>
              <a:rPr sz="1800" b="1" spc="-5" dirty="0">
                <a:latin typeface="Arial"/>
                <a:cs typeface="Arial"/>
              </a:rPr>
              <a:t>charge – creates a document </a:t>
            </a:r>
            <a:r>
              <a:rPr sz="1800" b="1" dirty="0">
                <a:latin typeface="Arial"/>
                <a:cs typeface="Arial"/>
              </a:rPr>
              <a:t>flow </a:t>
            </a:r>
            <a:r>
              <a:rPr sz="1800" b="1" spc="-5" dirty="0">
                <a:latin typeface="Arial"/>
                <a:cs typeface="Arial"/>
              </a:rPr>
              <a:t>or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history.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67728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Standard Processes in</a:t>
            </a:r>
            <a:r>
              <a:rPr spc="-50" dirty="0"/>
              <a:t> </a:t>
            </a:r>
            <a:r>
              <a:rPr dirty="0"/>
              <a:t>SD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200" y="1371600"/>
            <a:ext cx="381000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8200" y="1371600"/>
            <a:ext cx="3810000" cy="2209800"/>
          </a:xfrm>
          <a:custGeom>
            <a:avLst/>
            <a:gdLst/>
            <a:ahLst/>
            <a:cxnLst/>
            <a:rect l="l" t="t" r="r" b="b"/>
            <a:pathLst>
              <a:path w="3810000" h="2209800">
                <a:moveTo>
                  <a:pt x="0" y="2209800"/>
                </a:moveTo>
                <a:lnTo>
                  <a:pt x="3810000" y="2209800"/>
                </a:lnTo>
                <a:lnTo>
                  <a:pt x="3810000" y="0"/>
                </a:lnTo>
                <a:lnTo>
                  <a:pt x="0" y="0"/>
                </a:lnTo>
                <a:lnTo>
                  <a:pt x="0" y="2209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82640" y="260604"/>
            <a:ext cx="886967" cy="897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Special Process in</a:t>
            </a:r>
            <a:r>
              <a:rPr spc="-55" dirty="0"/>
              <a:t> </a:t>
            </a:r>
            <a:r>
              <a:rPr spc="5" dirty="0"/>
              <a:t>SD</a:t>
            </a:r>
          </a:p>
        </p:txBody>
      </p:sp>
      <p:sp>
        <p:nvSpPr>
          <p:cNvPr id="7" name="object 7"/>
          <p:cNvSpPr/>
          <p:nvPr/>
        </p:nvSpPr>
        <p:spPr>
          <a:xfrm>
            <a:off x="4724400" y="1447800"/>
            <a:ext cx="9144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5000" y="1714500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304800" y="0"/>
                </a:moveTo>
                <a:lnTo>
                  <a:pt x="304800" y="76200"/>
                </a:lnTo>
                <a:lnTo>
                  <a:pt x="368300" y="44450"/>
                </a:lnTo>
                <a:lnTo>
                  <a:pt x="317500" y="44450"/>
                </a:lnTo>
                <a:lnTo>
                  <a:pt x="317500" y="31750"/>
                </a:lnTo>
                <a:lnTo>
                  <a:pt x="368300" y="31750"/>
                </a:lnTo>
                <a:lnTo>
                  <a:pt x="304800" y="0"/>
                </a:lnTo>
                <a:close/>
              </a:path>
              <a:path w="381000" h="76200">
                <a:moveTo>
                  <a:pt x="304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  <a:path w="381000" h="76200">
                <a:moveTo>
                  <a:pt x="368300" y="31750"/>
                </a:moveTo>
                <a:lnTo>
                  <a:pt x="317500" y="31750"/>
                </a:lnTo>
                <a:lnTo>
                  <a:pt x="317500" y="44450"/>
                </a:lnTo>
                <a:lnTo>
                  <a:pt x="368300" y="44450"/>
                </a:lnTo>
                <a:lnTo>
                  <a:pt x="381000" y="38100"/>
                </a:lnTo>
                <a:lnTo>
                  <a:pt x="3683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07328" y="1564894"/>
            <a:ext cx="164465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spc="0" dirty="0">
                <a:latin typeface="Times New Roman"/>
                <a:cs typeface="Times New Roman"/>
              </a:rPr>
              <a:t>PO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5000" y="1828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37173" y="1862073"/>
            <a:ext cx="63500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48400" y="15240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533400" y="0"/>
                </a:moveTo>
                <a:lnTo>
                  <a:pt x="0" y="0"/>
                </a:lnTo>
                <a:lnTo>
                  <a:pt x="0" y="426974"/>
                </a:lnTo>
                <a:lnTo>
                  <a:pt x="57054" y="441565"/>
                </a:lnTo>
                <a:lnTo>
                  <a:pt x="106097" y="449359"/>
                </a:lnTo>
                <a:lnTo>
                  <a:pt x="148584" y="451334"/>
                </a:lnTo>
                <a:lnTo>
                  <a:pt x="185973" y="448472"/>
                </a:lnTo>
                <a:lnTo>
                  <a:pt x="219720" y="441750"/>
                </a:lnTo>
                <a:lnTo>
                  <a:pt x="251283" y="432150"/>
                </a:lnTo>
                <a:lnTo>
                  <a:pt x="282116" y="420651"/>
                </a:lnTo>
                <a:lnTo>
                  <a:pt x="313679" y="408233"/>
                </a:lnTo>
                <a:lnTo>
                  <a:pt x="347426" y="395875"/>
                </a:lnTo>
                <a:lnTo>
                  <a:pt x="384815" y="384558"/>
                </a:lnTo>
                <a:lnTo>
                  <a:pt x="427302" y="375262"/>
                </a:lnTo>
                <a:lnTo>
                  <a:pt x="476345" y="368965"/>
                </a:lnTo>
                <a:lnTo>
                  <a:pt x="533400" y="366649"/>
                </a:lnTo>
                <a:lnTo>
                  <a:pt x="5334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8400" y="15240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0" y="0"/>
                </a:moveTo>
                <a:lnTo>
                  <a:pt x="533400" y="0"/>
                </a:lnTo>
                <a:lnTo>
                  <a:pt x="533400" y="366649"/>
                </a:lnTo>
                <a:lnTo>
                  <a:pt x="476345" y="368965"/>
                </a:lnTo>
                <a:lnTo>
                  <a:pt x="427302" y="375262"/>
                </a:lnTo>
                <a:lnTo>
                  <a:pt x="384815" y="384558"/>
                </a:lnTo>
                <a:lnTo>
                  <a:pt x="347426" y="395875"/>
                </a:lnTo>
                <a:lnTo>
                  <a:pt x="313679" y="408233"/>
                </a:lnTo>
                <a:lnTo>
                  <a:pt x="282116" y="420651"/>
                </a:lnTo>
                <a:lnTo>
                  <a:pt x="251283" y="432150"/>
                </a:lnTo>
                <a:lnTo>
                  <a:pt x="219720" y="441750"/>
                </a:lnTo>
                <a:lnTo>
                  <a:pt x="185973" y="448472"/>
                </a:lnTo>
                <a:lnTo>
                  <a:pt x="148584" y="451334"/>
                </a:lnTo>
                <a:lnTo>
                  <a:pt x="106097" y="449359"/>
                </a:lnTo>
                <a:lnTo>
                  <a:pt x="57054" y="441565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78879" y="1642745"/>
            <a:ext cx="474345" cy="12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5"/>
              </a:lnSpc>
            </a:pPr>
            <a:r>
              <a:rPr sz="800" spc="-5" dirty="0">
                <a:latin typeface="Times New Roman"/>
                <a:cs typeface="Times New Roman"/>
              </a:rPr>
              <a:t>Sales</a:t>
            </a:r>
            <a:r>
              <a:rPr sz="800" spc="-90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Order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10400" y="15240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533400" y="0"/>
                </a:moveTo>
                <a:lnTo>
                  <a:pt x="0" y="0"/>
                </a:lnTo>
                <a:lnTo>
                  <a:pt x="0" y="426974"/>
                </a:lnTo>
                <a:lnTo>
                  <a:pt x="57054" y="441565"/>
                </a:lnTo>
                <a:lnTo>
                  <a:pt x="106097" y="449359"/>
                </a:lnTo>
                <a:lnTo>
                  <a:pt x="148584" y="451334"/>
                </a:lnTo>
                <a:lnTo>
                  <a:pt x="185973" y="448472"/>
                </a:lnTo>
                <a:lnTo>
                  <a:pt x="219720" y="441750"/>
                </a:lnTo>
                <a:lnTo>
                  <a:pt x="251283" y="432150"/>
                </a:lnTo>
                <a:lnTo>
                  <a:pt x="282116" y="420651"/>
                </a:lnTo>
                <a:lnTo>
                  <a:pt x="313679" y="408233"/>
                </a:lnTo>
                <a:lnTo>
                  <a:pt x="347426" y="395875"/>
                </a:lnTo>
                <a:lnTo>
                  <a:pt x="384815" y="384558"/>
                </a:lnTo>
                <a:lnTo>
                  <a:pt x="427302" y="375262"/>
                </a:lnTo>
                <a:lnTo>
                  <a:pt x="476345" y="368965"/>
                </a:lnTo>
                <a:lnTo>
                  <a:pt x="533400" y="366649"/>
                </a:lnTo>
                <a:lnTo>
                  <a:pt x="5334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10400" y="15240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0" y="0"/>
                </a:moveTo>
                <a:lnTo>
                  <a:pt x="533400" y="0"/>
                </a:lnTo>
                <a:lnTo>
                  <a:pt x="533400" y="366649"/>
                </a:lnTo>
                <a:lnTo>
                  <a:pt x="476345" y="368965"/>
                </a:lnTo>
                <a:lnTo>
                  <a:pt x="427302" y="375262"/>
                </a:lnTo>
                <a:lnTo>
                  <a:pt x="384815" y="384558"/>
                </a:lnTo>
                <a:lnTo>
                  <a:pt x="347426" y="395875"/>
                </a:lnTo>
                <a:lnTo>
                  <a:pt x="313679" y="408233"/>
                </a:lnTo>
                <a:lnTo>
                  <a:pt x="282116" y="420651"/>
                </a:lnTo>
                <a:lnTo>
                  <a:pt x="251283" y="432150"/>
                </a:lnTo>
                <a:lnTo>
                  <a:pt x="219720" y="441750"/>
                </a:lnTo>
                <a:lnTo>
                  <a:pt x="185973" y="448472"/>
                </a:lnTo>
                <a:lnTo>
                  <a:pt x="148584" y="451334"/>
                </a:lnTo>
                <a:lnTo>
                  <a:pt x="106097" y="449359"/>
                </a:lnTo>
                <a:lnTo>
                  <a:pt x="57054" y="441565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12761" y="1642745"/>
            <a:ext cx="328295" cy="12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5"/>
              </a:lnSpc>
            </a:pPr>
            <a:r>
              <a:rPr sz="800" dirty="0">
                <a:latin typeface="Times New Roman"/>
                <a:cs typeface="Times New Roman"/>
              </a:rPr>
              <a:t>Pur</a:t>
            </a:r>
            <a:r>
              <a:rPr sz="800" spc="-114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Req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72400" y="15240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533400" y="0"/>
                </a:moveTo>
                <a:lnTo>
                  <a:pt x="0" y="0"/>
                </a:lnTo>
                <a:lnTo>
                  <a:pt x="0" y="426974"/>
                </a:lnTo>
                <a:lnTo>
                  <a:pt x="57054" y="441565"/>
                </a:lnTo>
                <a:lnTo>
                  <a:pt x="106097" y="449359"/>
                </a:lnTo>
                <a:lnTo>
                  <a:pt x="148584" y="451334"/>
                </a:lnTo>
                <a:lnTo>
                  <a:pt x="185973" y="448472"/>
                </a:lnTo>
                <a:lnTo>
                  <a:pt x="219720" y="441750"/>
                </a:lnTo>
                <a:lnTo>
                  <a:pt x="251283" y="432150"/>
                </a:lnTo>
                <a:lnTo>
                  <a:pt x="282116" y="420651"/>
                </a:lnTo>
                <a:lnTo>
                  <a:pt x="313679" y="408233"/>
                </a:lnTo>
                <a:lnTo>
                  <a:pt x="347426" y="395875"/>
                </a:lnTo>
                <a:lnTo>
                  <a:pt x="384815" y="384558"/>
                </a:lnTo>
                <a:lnTo>
                  <a:pt x="427302" y="375262"/>
                </a:lnTo>
                <a:lnTo>
                  <a:pt x="476345" y="368965"/>
                </a:lnTo>
                <a:lnTo>
                  <a:pt x="533400" y="366649"/>
                </a:lnTo>
                <a:lnTo>
                  <a:pt x="5334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2400" y="15240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0" y="0"/>
                </a:moveTo>
                <a:lnTo>
                  <a:pt x="533400" y="0"/>
                </a:lnTo>
                <a:lnTo>
                  <a:pt x="533400" y="366649"/>
                </a:lnTo>
                <a:lnTo>
                  <a:pt x="476345" y="368965"/>
                </a:lnTo>
                <a:lnTo>
                  <a:pt x="427302" y="375262"/>
                </a:lnTo>
                <a:lnTo>
                  <a:pt x="384815" y="384558"/>
                </a:lnTo>
                <a:lnTo>
                  <a:pt x="347426" y="395875"/>
                </a:lnTo>
                <a:lnTo>
                  <a:pt x="313679" y="408233"/>
                </a:lnTo>
                <a:lnTo>
                  <a:pt x="282116" y="420651"/>
                </a:lnTo>
                <a:lnTo>
                  <a:pt x="251283" y="432150"/>
                </a:lnTo>
                <a:lnTo>
                  <a:pt x="219720" y="441750"/>
                </a:lnTo>
                <a:lnTo>
                  <a:pt x="185973" y="448472"/>
                </a:lnTo>
                <a:lnTo>
                  <a:pt x="148584" y="451334"/>
                </a:lnTo>
                <a:lnTo>
                  <a:pt x="106097" y="449359"/>
                </a:lnTo>
                <a:lnTo>
                  <a:pt x="57054" y="441565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39709" y="1642745"/>
            <a:ext cx="401320" cy="12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5"/>
              </a:lnSpc>
            </a:pPr>
            <a:r>
              <a:rPr sz="800" dirty="0">
                <a:latin typeface="Times New Roman"/>
                <a:cs typeface="Times New Roman"/>
              </a:rPr>
              <a:t>Pur</a:t>
            </a:r>
            <a:r>
              <a:rPr sz="800" spc="-114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Order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43800" y="1981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666355" y="2014473"/>
            <a:ext cx="63500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05600" y="1981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27773" y="2014473"/>
            <a:ext cx="63500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77200" y="2057400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72200" y="2628900"/>
            <a:ext cx="1905000" cy="76200"/>
          </a:xfrm>
          <a:custGeom>
            <a:avLst/>
            <a:gdLst/>
            <a:ahLst/>
            <a:cxnLst/>
            <a:rect l="l" t="t" r="r" b="b"/>
            <a:pathLst>
              <a:path w="1905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9050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905000" h="76200">
                <a:moveTo>
                  <a:pt x="1905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905000" y="44450"/>
                </a:lnTo>
                <a:lnTo>
                  <a:pt x="19050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95900" y="20574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44450" y="63500"/>
                </a:moveTo>
                <a:lnTo>
                  <a:pt x="31750" y="635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63500"/>
                </a:lnTo>
                <a:close/>
              </a:path>
              <a:path w="76200" h="3048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48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81800" y="17145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3800" y="17145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152400" y="0"/>
                </a:moveTo>
                <a:lnTo>
                  <a:pt x="152400" y="76200"/>
                </a:lnTo>
                <a:lnTo>
                  <a:pt x="215900" y="44450"/>
                </a:lnTo>
                <a:lnTo>
                  <a:pt x="165100" y="44450"/>
                </a:lnTo>
                <a:lnTo>
                  <a:pt x="165100" y="31750"/>
                </a:lnTo>
                <a:lnTo>
                  <a:pt x="215900" y="31750"/>
                </a:lnTo>
                <a:lnTo>
                  <a:pt x="152400" y="0"/>
                </a:lnTo>
                <a:close/>
              </a:path>
              <a:path w="228600" h="76200">
                <a:moveTo>
                  <a:pt x="152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228600" h="76200">
                <a:moveTo>
                  <a:pt x="2159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15900" y="44450"/>
                </a:lnTo>
                <a:lnTo>
                  <a:pt x="228600" y="38100"/>
                </a:lnTo>
                <a:lnTo>
                  <a:pt x="2159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29400" y="29718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533400" y="0"/>
                </a:moveTo>
                <a:lnTo>
                  <a:pt x="0" y="0"/>
                </a:lnTo>
                <a:lnTo>
                  <a:pt x="0" y="426974"/>
                </a:lnTo>
                <a:lnTo>
                  <a:pt x="57054" y="441565"/>
                </a:lnTo>
                <a:lnTo>
                  <a:pt x="106097" y="449359"/>
                </a:lnTo>
                <a:lnTo>
                  <a:pt x="148584" y="451334"/>
                </a:lnTo>
                <a:lnTo>
                  <a:pt x="185973" y="448472"/>
                </a:lnTo>
                <a:lnTo>
                  <a:pt x="219720" y="441750"/>
                </a:lnTo>
                <a:lnTo>
                  <a:pt x="251283" y="432150"/>
                </a:lnTo>
                <a:lnTo>
                  <a:pt x="282116" y="420651"/>
                </a:lnTo>
                <a:lnTo>
                  <a:pt x="313679" y="408233"/>
                </a:lnTo>
                <a:lnTo>
                  <a:pt x="347426" y="395875"/>
                </a:lnTo>
                <a:lnTo>
                  <a:pt x="384815" y="384558"/>
                </a:lnTo>
                <a:lnTo>
                  <a:pt x="427302" y="375262"/>
                </a:lnTo>
                <a:lnTo>
                  <a:pt x="476345" y="368965"/>
                </a:lnTo>
                <a:lnTo>
                  <a:pt x="533400" y="366649"/>
                </a:lnTo>
                <a:lnTo>
                  <a:pt x="5334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400" y="29718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0" y="0"/>
                </a:moveTo>
                <a:lnTo>
                  <a:pt x="533400" y="0"/>
                </a:lnTo>
                <a:lnTo>
                  <a:pt x="533400" y="366649"/>
                </a:lnTo>
                <a:lnTo>
                  <a:pt x="476345" y="368965"/>
                </a:lnTo>
                <a:lnTo>
                  <a:pt x="427302" y="375262"/>
                </a:lnTo>
                <a:lnTo>
                  <a:pt x="384815" y="384558"/>
                </a:lnTo>
                <a:lnTo>
                  <a:pt x="347426" y="395875"/>
                </a:lnTo>
                <a:lnTo>
                  <a:pt x="313679" y="408233"/>
                </a:lnTo>
                <a:lnTo>
                  <a:pt x="282116" y="420651"/>
                </a:lnTo>
                <a:lnTo>
                  <a:pt x="251283" y="432150"/>
                </a:lnTo>
                <a:lnTo>
                  <a:pt x="219720" y="441750"/>
                </a:lnTo>
                <a:lnTo>
                  <a:pt x="185973" y="448472"/>
                </a:lnTo>
                <a:lnTo>
                  <a:pt x="148584" y="451334"/>
                </a:lnTo>
                <a:lnTo>
                  <a:pt x="106097" y="449359"/>
                </a:lnTo>
                <a:lnTo>
                  <a:pt x="57054" y="441565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72400" y="29718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533400" y="0"/>
                </a:moveTo>
                <a:lnTo>
                  <a:pt x="0" y="0"/>
                </a:lnTo>
                <a:lnTo>
                  <a:pt x="0" y="426974"/>
                </a:lnTo>
                <a:lnTo>
                  <a:pt x="57054" y="441565"/>
                </a:lnTo>
                <a:lnTo>
                  <a:pt x="106097" y="449359"/>
                </a:lnTo>
                <a:lnTo>
                  <a:pt x="148584" y="451334"/>
                </a:lnTo>
                <a:lnTo>
                  <a:pt x="185973" y="448472"/>
                </a:lnTo>
                <a:lnTo>
                  <a:pt x="219720" y="441750"/>
                </a:lnTo>
                <a:lnTo>
                  <a:pt x="251283" y="432150"/>
                </a:lnTo>
                <a:lnTo>
                  <a:pt x="282116" y="420651"/>
                </a:lnTo>
                <a:lnTo>
                  <a:pt x="313679" y="408233"/>
                </a:lnTo>
                <a:lnTo>
                  <a:pt x="347426" y="395875"/>
                </a:lnTo>
                <a:lnTo>
                  <a:pt x="384815" y="384558"/>
                </a:lnTo>
                <a:lnTo>
                  <a:pt x="427302" y="375262"/>
                </a:lnTo>
                <a:lnTo>
                  <a:pt x="476345" y="368965"/>
                </a:lnTo>
                <a:lnTo>
                  <a:pt x="533400" y="366649"/>
                </a:lnTo>
                <a:lnTo>
                  <a:pt x="5334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72400" y="2971800"/>
            <a:ext cx="533400" cy="451484"/>
          </a:xfrm>
          <a:custGeom>
            <a:avLst/>
            <a:gdLst/>
            <a:ahLst/>
            <a:cxnLst/>
            <a:rect l="l" t="t" r="r" b="b"/>
            <a:pathLst>
              <a:path w="533400" h="451485">
                <a:moveTo>
                  <a:pt x="0" y="0"/>
                </a:moveTo>
                <a:lnTo>
                  <a:pt x="533400" y="0"/>
                </a:lnTo>
                <a:lnTo>
                  <a:pt x="533400" y="366649"/>
                </a:lnTo>
                <a:lnTo>
                  <a:pt x="476345" y="368965"/>
                </a:lnTo>
                <a:lnTo>
                  <a:pt x="427302" y="375262"/>
                </a:lnTo>
                <a:lnTo>
                  <a:pt x="384815" y="384558"/>
                </a:lnTo>
                <a:lnTo>
                  <a:pt x="347426" y="395875"/>
                </a:lnTo>
                <a:lnTo>
                  <a:pt x="313679" y="408233"/>
                </a:lnTo>
                <a:lnTo>
                  <a:pt x="282116" y="420651"/>
                </a:lnTo>
                <a:lnTo>
                  <a:pt x="251283" y="432150"/>
                </a:lnTo>
                <a:lnTo>
                  <a:pt x="219720" y="441750"/>
                </a:lnTo>
                <a:lnTo>
                  <a:pt x="185973" y="448472"/>
                </a:lnTo>
                <a:lnTo>
                  <a:pt x="148584" y="451334"/>
                </a:lnTo>
                <a:lnTo>
                  <a:pt x="106097" y="449359"/>
                </a:lnTo>
                <a:lnTo>
                  <a:pt x="57054" y="441565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787893" y="3090926"/>
            <a:ext cx="506730" cy="12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0"/>
              </a:lnSpc>
            </a:pPr>
            <a:r>
              <a:rPr sz="800" spc="5" dirty="0">
                <a:latin typeface="Times New Roman"/>
                <a:cs typeface="Times New Roman"/>
              </a:rPr>
              <a:t>MM</a:t>
            </a:r>
            <a:r>
              <a:rPr sz="800" spc="-125" dirty="0">
                <a:latin typeface="Times New Roman"/>
                <a:cs typeface="Times New Roman"/>
              </a:rPr>
              <a:t> </a:t>
            </a:r>
            <a:r>
              <a:rPr sz="800" spc="-5" dirty="0">
                <a:latin typeface="Times New Roman"/>
                <a:cs typeface="Times New Roman"/>
              </a:rPr>
              <a:t>Invoice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39100" y="27432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228600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228600">
                <a:moveTo>
                  <a:pt x="76200" y="152400"/>
                </a:moveTo>
                <a:lnTo>
                  <a:pt x="0" y="152400"/>
                </a:lnTo>
                <a:lnTo>
                  <a:pt x="38100" y="228600"/>
                </a:lnTo>
                <a:lnTo>
                  <a:pt x="76200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426328" y="2158746"/>
            <a:ext cx="332740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spc="-5" dirty="0">
                <a:latin typeface="Times New Roman"/>
                <a:cs typeface="Times New Roman"/>
              </a:rPr>
              <a:t>G</a:t>
            </a:r>
            <a:r>
              <a:rPr sz="1000" dirty="0">
                <a:latin typeface="Times New Roman"/>
                <a:cs typeface="Times New Roman"/>
              </a:rPr>
              <a:t>ood</a:t>
            </a:r>
            <a:r>
              <a:rPr sz="1000" spc="-5" dirty="0"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77200" y="2590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172200" y="2387600"/>
            <a:ext cx="2091055" cy="38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675">
              <a:lnSpc>
                <a:spcPct val="100000"/>
              </a:lnSpc>
            </a:pPr>
            <a:r>
              <a:rPr sz="1000" dirty="0">
                <a:latin typeface="Times New Roman"/>
                <a:cs typeface="Times New Roman"/>
              </a:rPr>
              <a:t>PO   </a:t>
            </a:r>
            <a:r>
              <a:rPr sz="1000" spc="-10" dirty="0">
                <a:latin typeface="Times New Roman"/>
                <a:cs typeface="Times New Roman"/>
              </a:rPr>
              <a:t>with</a:t>
            </a:r>
            <a:r>
              <a:rPr sz="1000" spc="17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Vendor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ts val="1195"/>
              </a:lnSpc>
              <a:spcBef>
                <a:spcPts val="665"/>
              </a:spcBef>
              <a:tabLst>
                <a:tab pos="1932939" algn="l"/>
              </a:tabLst>
            </a:pPr>
            <a:r>
              <a:rPr sz="1000" b="1" u="dash" spc="-5" dirty="0">
                <a:solidFill>
                  <a:srgbClr val="0000FF"/>
                </a:solidFill>
                <a:latin typeface="Times New Roman"/>
                <a:cs typeface="Times New Roman"/>
              </a:rPr>
              <a:t> 	</a:t>
            </a:r>
            <a:r>
              <a:rPr sz="1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 </a:t>
            </a:r>
            <a:r>
              <a:rPr sz="1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315200" y="2667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876800" y="2768600"/>
            <a:ext cx="262445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Vendor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Invoice</a:t>
            </a:r>
            <a:r>
              <a:rPr sz="1500" b="1" spc="-7" baseline="30555" dirty="0">
                <a:solidFill>
                  <a:srgbClr val="0000FF"/>
                </a:solidFill>
                <a:latin typeface="Times New Roman"/>
                <a:cs typeface="Times New Roman"/>
              </a:rPr>
              <a:t>5</a:t>
            </a:r>
            <a:endParaRPr sz="1500" baseline="30555">
              <a:latin typeface="Times New Roman"/>
              <a:cs typeface="Times New Roman"/>
            </a:endParaRPr>
          </a:p>
          <a:p>
            <a:pPr>
              <a:lnSpc>
                <a:spcPts val="960"/>
              </a:lnSpc>
              <a:spcBef>
                <a:spcPts val="1335"/>
              </a:spcBef>
              <a:tabLst>
                <a:tab pos="1698625" algn="l"/>
                <a:tab pos="1877060" algn="l"/>
              </a:tabLst>
            </a:pPr>
            <a:r>
              <a:rPr sz="800" u="sng" dirty="0">
                <a:latin typeface="Times New Roman"/>
                <a:cs typeface="Times New Roman"/>
              </a:rPr>
              <a:t> 	</a:t>
            </a:r>
            <a:r>
              <a:rPr sz="800" dirty="0">
                <a:latin typeface="Times New Roman"/>
                <a:cs typeface="Times New Roman"/>
              </a:rPr>
              <a:t>	Billing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53000" y="2133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74920" y="2166873"/>
            <a:ext cx="63500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162800" y="3162300"/>
            <a:ext cx="533400" cy="76200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3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3400" h="76200">
                <a:moveTo>
                  <a:pt x="5334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33400" y="44450"/>
                </a:lnTo>
                <a:lnTo>
                  <a:pt x="5334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366381" y="3302000"/>
            <a:ext cx="189865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spc="-5" dirty="0">
                <a:latin typeface="Times New Roman"/>
                <a:cs typeface="Times New Roman"/>
              </a:rPr>
              <a:t>Qty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838700" y="2057400"/>
            <a:ext cx="76200" cy="1143000"/>
          </a:xfrm>
          <a:custGeom>
            <a:avLst/>
            <a:gdLst/>
            <a:ahLst/>
            <a:cxnLst/>
            <a:rect l="l" t="t" r="r" b="b"/>
            <a:pathLst>
              <a:path w="76200" h="1143000">
                <a:moveTo>
                  <a:pt x="44450" y="63500"/>
                </a:moveTo>
                <a:lnTo>
                  <a:pt x="31750" y="63500"/>
                </a:lnTo>
                <a:lnTo>
                  <a:pt x="31750" y="1143000"/>
                </a:lnTo>
                <a:lnTo>
                  <a:pt x="44450" y="1143000"/>
                </a:lnTo>
                <a:lnTo>
                  <a:pt x="44450" y="63500"/>
                </a:lnTo>
                <a:close/>
              </a:path>
              <a:path w="76200" h="11430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1430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53000" y="3276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29394" y="46798"/>
                </a:lnTo>
                <a:lnTo>
                  <a:pt x="62380" y="22055"/>
                </a:lnTo>
                <a:lnTo>
                  <a:pt x="104217" y="5827"/>
                </a:lnTo>
                <a:lnTo>
                  <a:pt x="152400" y="0"/>
                </a:lnTo>
                <a:lnTo>
                  <a:pt x="200582" y="5827"/>
                </a:lnTo>
                <a:lnTo>
                  <a:pt x="242419" y="22055"/>
                </a:lnTo>
                <a:lnTo>
                  <a:pt x="275405" y="46798"/>
                </a:lnTo>
                <a:lnTo>
                  <a:pt x="297033" y="78175"/>
                </a:lnTo>
                <a:lnTo>
                  <a:pt x="304800" y="114300"/>
                </a:lnTo>
                <a:lnTo>
                  <a:pt x="297033" y="150424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04217" y="222772"/>
                </a:lnTo>
                <a:lnTo>
                  <a:pt x="62380" y="206544"/>
                </a:lnTo>
                <a:lnTo>
                  <a:pt x="29394" y="181801"/>
                </a:lnTo>
                <a:lnTo>
                  <a:pt x="7766" y="150424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074920" y="3317875"/>
            <a:ext cx="1306195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  <a:tabLst>
                <a:tab pos="274955" algn="l"/>
              </a:tabLst>
            </a:pPr>
            <a:r>
              <a:rPr sz="1500" b="1" spc="-7" baseline="2777" dirty="0">
                <a:solidFill>
                  <a:srgbClr val="0000FF"/>
                </a:solidFill>
                <a:latin typeface="Times New Roman"/>
                <a:cs typeface="Times New Roman"/>
              </a:rPr>
              <a:t>8	</a:t>
            </a:r>
            <a:r>
              <a:rPr sz="1000" spc="-5" dirty="0">
                <a:latin typeface="Times New Roman"/>
                <a:cs typeface="Times New Roman"/>
              </a:rPr>
              <a:t>Invoice to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Customer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7200" y="3687762"/>
            <a:ext cx="3657600" cy="259397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9370" rIns="0" bIns="0" rtlCol="0">
            <a:spAutoFit/>
          </a:bodyPr>
          <a:lstStyle/>
          <a:p>
            <a:pPr marL="91440" marR="116205">
              <a:lnSpc>
                <a:spcPct val="100000"/>
              </a:lnSpc>
              <a:spcBef>
                <a:spcPts val="310"/>
              </a:spcBef>
            </a:pPr>
            <a:r>
              <a:rPr sz="2000" b="1" dirty="0">
                <a:latin typeface="Times New Roman"/>
                <a:cs typeface="Times New Roman"/>
              </a:rPr>
              <a:t>Consignment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1800" spc="-5" dirty="0">
                <a:latin typeface="Times New Roman"/>
                <a:cs typeface="Times New Roman"/>
              </a:rPr>
              <a:t>Customers </a:t>
            </a:r>
            <a:r>
              <a:rPr sz="1800" dirty="0">
                <a:latin typeface="Times New Roman"/>
                <a:cs typeface="Times New Roman"/>
              </a:rPr>
              <a:t>store the  consignment goods at their own  warehouses. The customer can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  the goods in the consignment  warehouse at any </a:t>
            </a:r>
            <a:r>
              <a:rPr sz="1800" spc="-5" dirty="0">
                <a:latin typeface="Times New Roman"/>
                <a:cs typeface="Times New Roman"/>
              </a:rPr>
              <a:t>time. </a:t>
            </a:r>
            <a:r>
              <a:rPr sz="1800" dirty="0">
                <a:latin typeface="Times New Roman"/>
                <a:cs typeface="Times New Roman"/>
              </a:rPr>
              <a:t>They are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  billed for the goods when they are  </a:t>
            </a:r>
            <a:r>
              <a:rPr sz="1800" spc="-5" dirty="0">
                <a:latin typeface="Times New Roman"/>
                <a:cs typeface="Times New Roman"/>
              </a:rPr>
              <a:t>removed </a:t>
            </a:r>
            <a:r>
              <a:rPr sz="1800" dirty="0">
                <a:latin typeface="Times New Roman"/>
                <a:cs typeface="Times New Roman"/>
              </a:rPr>
              <a:t>from the warehouse and  only for the actual quantities taken  from the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warehouse.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48200" y="3668712"/>
            <a:ext cx="3810000" cy="259397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176530" rIns="0" bIns="0" rtlCol="0">
            <a:spAutoFit/>
          </a:bodyPr>
          <a:lstStyle/>
          <a:p>
            <a:pPr marL="92075" marR="92075">
              <a:lnSpc>
                <a:spcPct val="100000"/>
              </a:lnSpc>
              <a:spcBef>
                <a:spcPts val="1390"/>
              </a:spcBef>
            </a:pPr>
            <a:r>
              <a:rPr sz="2000" b="1" spc="-5" dirty="0">
                <a:latin typeface="Times New Roman"/>
                <a:cs typeface="Times New Roman"/>
              </a:rPr>
              <a:t>Third </a:t>
            </a:r>
            <a:r>
              <a:rPr sz="2000" b="1" dirty="0">
                <a:latin typeface="Times New Roman"/>
                <a:cs typeface="Times New Roman"/>
              </a:rPr>
              <a:t>Party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1800" spc="-65" dirty="0">
                <a:latin typeface="Times New Roman"/>
                <a:cs typeface="Times New Roman"/>
              </a:rPr>
              <a:t>You </a:t>
            </a:r>
            <a:r>
              <a:rPr sz="1800" spc="-5" dirty="0">
                <a:latin typeface="Times New Roman"/>
                <a:cs typeface="Times New Roman"/>
              </a:rPr>
              <a:t>may </a:t>
            </a:r>
            <a:r>
              <a:rPr sz="1800" dirty="0">
                <a:latin typeface="Times New Roman"/>
                <a:cs typeface="Times New Roman"/>
              </a:rPr>
              <a:t>need to let a  vendor deliver items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would  </a:t>
            </a:r>
            <a:r>
              <a:rPr sz="1800" spc="-5" dirty="0">
                <a:latin typeface="Times New Roman"/>
                <a:cs typeface="Times New Roman"/>
              </a:rPr>
              <a:t>normally </a:t>
            </a:r>
            <a:r>
              <a:rPr sz="1800" dirty="0">
                <a:latin typeface="Times New Roman"/>
                <a:cs typeface="Times New Roman"/>
              </a:rPr>
              <a:t>deliver yourself. </a:t>
            </a:r>
            <a:r>
              <a:rPr sz="1800" spc="-65" dirty="0">
                <a:latin typeface="Times New Roman"/>
                <a:cs typeface="Times New Roman"/>
              </a:rPr>
              <a:t>You </a:t>
            </a:r>
            <a:r>
              <a:rPr sz="1800" spc="-5" dirty="0">
                <a:latin typeface="Times New Roman"/>
                <a:cs typeface="Times New Roman"/>
              </a:rPr>
              <a:t>pass </a:t>
            </a:r>
            <a:r>
              <a:rPr sz="1800" dirty="0">
                <a:latin typeface="Times New Roman"/>
                <a:cs typeface="Times New Roman"/>
              </a:rPr>
              <a:t>the  order along to a third-party vendor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who  then </a:t>
            </a:r>
            <a:r>
              <a:rPr sz="1800" spc="-5" dirty="0">
                <a:latin typeface="Times New Roman"/>
                <a:cs typeface="Times New Roman"/>
              </a:rPr>
              <a:t>ships </a:t>
            </a:r>
            <a:r>
              <a:rPr sz="1800" dirty="0">
                <a:latin typeface="Times New Roman"/>
                <a:cs typeface="Times New Roman"/>
              </a:rPr>
              <a:t>the goods directly to the  customer and bills </a:t>
            </a:r>
            <a:r>
              <a:rPr sz="1800" spc="5" dirty="0">
                <a:latin typeface="Times New Roman"/>
                <a:cs typeface="Times New Roman"/>
              </a:rPr>
              <a:t>you. </a:t>
            </a:r>
            <a:r>
              <a:rPr sz="1800" spc="-6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create  an Invoice for the customer based on  the quantity billed to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by the</a:t>
            </a:r>
            <a:r>
              <a:rPr sz="1800" spc="-1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vendor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257800" y="2362136"/>
            <a:ext cx="857250" cy="7318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1000" y="1371600"/>
            <a:ext cx="3810000" cy="106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7200" y="16002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685800" y="0"/>
                </a:moveTo>
                <a:lnTo>
                  <a:pt x="0" y="0"/>
                </a:lnTo>
                <a:lnTo>
                  <a:pt x="0" y="426974"/>
                </a:lnTo>
                <a:lnTo>
                  <a:pt x="60442" y="439377"/>
                </a:lnTo>
                <a:lnTo>
                  <a:pt x="113853" y="447171"/>
                </a:lnTo>
                <a:lnTo>
                  <a:pt x="161236" y="450881"/>
                </a:lnTo>
                <a:lnTo>
                  <a:pt x="203596" y="451034"/>
                </a:lnTo>
                <a:lnTo>
                  <a:pt x="241938" y="448154"/>
                </a:lnTo>
                <a:lnTo>
                  <a:pt x="277266" y="442768"/>
                </a:lnTo>
                <a:lnTo>
                  <a:pt x="310585" y="435400"/>
                </a:lnTo>
                <a:lnTo>
                  <a:pt x="342900" y="426577"/>
                </a:lnTo>
                <a:lnTo>
                  <a:pt x="408533" y="406665"/>
                </a:lnTo>
                <a:lnTo>
                  <a:pt x="443861" y="396627"/>
                </a:lnTo>
                <a:lnTo>
                  <a:pt x="482203" y="387236"/>
                </a:lnTo>
                <a:lnTo>
                  <a:pt x="524563" y="379018"/>
                </a:lnTo>
                <a:lnTo>
                  <a:pt x="571946" y="372496"/>
                </a:lnTo>
                <a:lnTo>
                  <a:pt x="625357" y="368198"/>
                </a:lnTo>
                <a:lnTo>
                  <a:pt x="685800" y="366649"/>
                </a:lnTo>
                <a:lnTo>
                  <a:pt x="6858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7200" y="16002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0" y="0"/>
                </a:moveTo>
                <a:lnTo>
                  <a:pt x="685800" y="0"/>
                </a:lnTo>
                <a:lnTo>
                  <a:pt x="685800" y="366649"/>
                </a:lnTo>
                <a:lnTo>
                  <a:pt x="625357" y="368198"/>
                </a:lnTo>
                <a:lnTo>
                  <a:pt x="571946" y="372496"/>
                </a:lnTo>
                <a:lnTo>
                  <a:pt x="524563" y="379018"/>
                </a:lnTo>
                <a:lnTo>
                  <a:pt x="482203" y="387236"/>
                </a:lnTo>
                <a:lnTo>
                  <a:pt x="443861" y="396627"/>
                </a:lnTo>
                <a:lnTo>
                  <a:pt x="375214" y="416823"/>
                </a:lnTo>
                <a:lnTo>
                  <a:pt x="342900" y="426577"/>
                </a:lnTo>
                <a:lnTo>
                  <a:pt x="310585" y="435400"/>
                </a:lnTo>
                <a:lnTo>
                  <a:pt x="277266" y="442768"/>
                </a:lnTo>
                <a:lnTo>
                  <a:pt x="241938" y="448154"/>
                </a:lnTo>
                <a:lnTo>
                  <a:pt x="203596" y="451034"/>
                </a:lnTo>
                <a:lnTo>
                  <a:pt x="161236" y="450881"/>
                </a:lnTo>
                <a:lnTo>
                  <a:pt x="113853" y="447171"/>
                </a:lnTo>
                <a:lnTo>
                  <a:pt x="60442" y="439377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34441" y="1626489"/>
            <a:ext cx="69469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</a:pPr>
            <a:r>
              <a:rPr sz="1000" spc="-10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15" dirty="0">
                <a:latin typeface="Times New Roman"/>
                <a:cs typeface="Times New Roman"/>
              </a:rPr>
              <a:t>n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5" dirty="0">
                <a:latin typeface="Times New Roman"/>
                <a:cs typeface="Times New Roman"/>
              </a:rPr>
              <a:t>i</a:t>
            </a:r>
            <a:r>
              <a:rPr sz="1000" spc="-15" dirty="0">
                <a:latin typeface="Times New Roman"/>
                <a:cs typeface="Times New Roman"/>
              </a:rPr>
              <a:t>gn</a:t>
            </a:r>
            <a:r>
              <a:rPr sz="1000" spc="-25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-10" dirty="0">
                <a:latin typeface="Times New Roman"/>
                <a:cs typeface="Times New Roman"/>
              </a:rPr>
              <a:t>n</a:t>
            </a:r>
            <a:r>
              <a:rPr sz="1000" spc="-5" dirty="0">
                <a:latin typeface="Times New Roman"/>
                <a:cs typeface="Times New Roman"/>
              </a:rPr>
              <a:t>t  Fill</a:t>
            </a:r>
            <a:r>
              <a:rPr sz="1000" spc="-114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Up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71600" y="16002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685800" y="0"/>
                </a:moveTo>
                <a:lnTo>
                  <a:pt x="0" y="0"/>
                </a:lnTo>
                <a:lnTo>
                  <a:pt x="0" y="426974"/>
                </a:lnTo>
                <a:lnTo>
                  <a:pt x="60442" y="439377"/>
                </a:lnTo>
                <a:lnTo>
                  <a:pt x="113853" y="447171"/>
                </a:lnTo>
                <a:lnTo>
                  <a:pt x="161236" y="450881"/>
                </a:lnTo>
                <a:lnTo>
                  <a:pt x="203596" y="451034"/>
                </a:lnTo>
                <a:lnTo>
                  <a:pt x="241938" y="448154"/>
                </a:lnTo>
                <a:lnTo>
                  <a:pt x="277266" y="442768"/>
                </a:lnTo>
                <a:lnTo>
                  <a:pt x="310585" y="435400"/>
                </a:lnTo>
                <a:lnTo>
                  <a:pt x="342900" y="426577"/>
                </a:lnTo>
                <a:lnTo>
                  <a:pt x="408533" y="406665"/>
                </a:lnTo>
                <a:lnTo>
                  <a:pt x="443861" y="396627"/>
                </a:lnTo>
                <a:lnTo>
                  <a:pt x="482203" y="387236"/>
                </a:lnTo>
                <a:lnTo>
                  <a:pt x="524563" y="379018"/>
                </a:lnTo>
                <a:lnTo>
                  <a:pt x="571946" y="372496"/>
                </a:lnTo>
                <a:lnTo>
                  <a:pt x="625357" y="368198"/>
                </a:lnTo>
                <a:lnTo>
                  <a:pt x="685800" y="366649"/>
                </a:lnTo>
                <a:lnTo>
                  <a:pt x="6858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1600" y="16002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0" y="0"/>
                </a:moveTo>
                <a:lnTo>
                  <a:pt x="685800" y="0"/>
                </a:lnTo>
                <a:lnTo>
                  <a:pt x="685800" y="366649"/>
                </a:lnTo>
                <a:lnTo>
                  <a:pt x="625357" y="368198"/>
                </a:lnTo>
                <a:lnTo>
                  <a:pt x="571946" y="372496"/>
                </a:lnTo>
                <a:lnTo>
                  <a:pt x="524563" y="379018"/>
                </a:lnTo>
                <a:lnTo>
                  <a:pt x="482203" y="387236"/>
                </a:lnTo>
                <a:lnTo>
                  <a:pt x="443861" y="396627"/>
                </a:lnTo>
                <a:lnTo>
                  <a:pt x="375214" y="416823"/>
                </a:lnTo>
                <a:lnTo>
                  <a:pt x="342900" y="426577"/>
                </a:lnTo>
                <a:lnTo>
                  <a:pt x="310585" y="435400"/>
                </a:lnTo>
                <a:lnTo>
                  <a:pt x="277266" y="442768"/>
                </a:lnTo>
                <a:lnTo>
                  <a:pt x="241938" y="448154"/>
                </a:lnTo>
                <a:lnTo>
                  <a:pt x="203596" y="451034"/>
                </a:lnTo>
                <a:lnTo>
                  <a:pt x="161236" y="450881"/>
                </a:lnTo>
                <a:lnTo>
                  <a:pt x="113853" y="447171"/>
                </a:lnTo>
                <a:lnTo>
                  <a:pt x="60442" y="439377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481708" y="1702689"/>
            <a:ext cx="46799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Deli</a:t>
            </a:r>
            <a:r>
              <a:rPr sz="1000" spc="-10" dirty="0">
                <a:latin typeface="Times New Roman"/>
                <a:cs typeface="Times New Roman"/>
              </a:rPr>
              <a:t>v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286000" y="16002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685800" y="0"/>
                </a:moveTo>
                <a:lnTo>
                  <a:pt x="0" y="0"/>
                </a:lnTo>
                <a:lnTo>
                  <a:pt x="0" y="426974"/>
                </a:lnTo>
                <a:lnTo>
                  <a:pt x="60442" y="439377"/>
                </a:lnTo>
                <a:lnTo>
                  <a:pt x="113853" y="447171"/>
                </a:lnTo>
                <a:lnTo>
                  <a:pt x="161236" y="450881"/>
                </a:lnTo>
                <a:lnTo>
                  <a:pt x="203596" y="451034"/>
                </a:lnTo>
                <a:lnTo>
                  <a:pt x="241938" y="448154"/>
                </a:lnTo>
                <a:lnTo>
                  <a:pt x="277266" y="442768"/>
                </a:lnTo>
                <a:lnTo>
                  <a:pt x="310585" y="435400"/>
                </a:lnTo>
                <a:lnTo>
                  <a:pt x="342900" y="426577"/>
                </a:lnTo>
                <a:lnTo>
                  <a:pt x="408533" y="406665"/>
                </a:lnTo>
                <a:lnTo>
                  <a:pt x="443861" y="396627"/>
                </a:lnTo>
                <a:lnTo>
                  <a:pt x="482203" y="387236"/>
                </a:lnTo>
                <a:lnTo>
                  <a:pt x="524563" y="379018"/>
                </a:lnTo>
                <a:lnTo>
                  <a:pt x="571946" y="372496"/>
                </a:lnTo>
                <a:lnTo>
                  <a:pt x="625357" y="368198"/>
                </a:lnTo>
                <a:lnTo>
                  <a:pt x="685800" y="366649"/>
                </a:lnTo>
                <a:lnTo>
                  <a:pt x="6858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86000" y="16002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0" y="0"/>
                </a:moveTo>
                <a:lnTo>
                  <a:pt x="685800" y="0"/>
                </a:lnTo>
                <a:lnTo>
                  <a:pt x="685800" y="366649"/>
                </a:lnTo>
                <a:lnTo>
                  <a:pt x="625357" y="368198"/>
                </a:lnTo>
                <a:lnTo>
                  <a:pt x="571946" y="372496"/>
                </a:lnTo>
                <a:lnTo>
                  <a:pt x="524563" y="379018"/>
                </a:lnTo>
                <a:lnTo>
                  <a:pt x="482203" y="387236"/>
                </a:lnTo>
                <a:lnTo>
                  <a:pt x="443861" y="396627"/>
                </a:lnTo>
                <a:lnTo>
                  <a:pt x="375214" y="416823"/>
                </a:lnTo>
                <a:lnTo>
                  <a:pt x="342900" y="426577"/>
                </a:lnTo>
                <a:lnTo>
                  <a:pt x="310585" y="435400"/>
                </a:lnTo>
                <a:lnTo>
                  <a:pt x="277266" y="442768"/>
                </a:lnTo>
                <a:lnTo>
                  <a:pt x="241938" y="448154"/>
                </a:lnTo>
                <a:lnTo>
                  <a:pt x="203596" y="451034"/>
                </a:lnTo>
                <a:lnTo>
                  <a:pt x="161236" y="450881"/>
                </a:lnTo>
                <a:lnTo>
                  <a:pt x="113853" y="447171"/>
                </a:lnTo>
                <a:lnTo>
                  <a:pt x="60442" y="439377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306192" y="1702689"/>
            <a:ext cx="64706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Times New Roman"/>
                <a:cs typeface="Times New Roman"/>
              </a:rPr>
              <a:t>Goods</a:t>
            </a:r>
            <a:r>
              <a:rPr sz="1000" spc="-9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Issue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43000" y="17526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171450" y="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171450" y="114300"/>
                </a:lnTo>
                <a:lnTo>
                  <a:pt x="171450" y="152400"/>
                </a:lnTo>
                <a:lnTo>
                  <a:pt x="228600" y="76200"/>
                </a:lnTo>
                <a:lnTo>
                  <a:pt x="171450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43000" y="17526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0" y="38100"/>
                </a:moveTo>
                <a:lnTo>
                  <a:pt x="171450" y="38100"/>
                </a:lnTo>
                <a:lnTo>
                  <a:pt x="171450" y="0"/>
                </a:lnTo>
                <a:lnTo>
                  <a:pt x="228600" y="76200"/>
                </a:lnTo>
                <a:lnTo>
                  <a:pt x="171450" y="152400"/>
                </a:lnTo>
                <a:lnTo>
                  <a:pt x="171450" y="114300"/>
                </a:lnTo>
                <a:lnTo>
                  <a:pt x="0" y="1143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57400" y="17526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171450" y="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171450" y="114300"/>
                </a:lnTo>
                <a:lnTo>
                  <a:pt x="171450" y="152400"/>
                </a:lnTo>
                <a:lnTo>
                  <a:pt x="228600" y="76200"/>
                </a:lnTo>
                <a:lnTo>
                  <a:pt x="171450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57400" y="17526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0" y="38100"/>
                </a:moveTo>
                <a:lnTo>
                  <a:pt x="171450" y="38100"/>
                </a:lnTo>
                <a:lnTo>
                  <a:pt x="171450" y="0"/>
                </a:lnTo>
                <a:lnTo>
                  <a:pt x="228600" y="76200"/>
                </a:lnTo>
                <a:lnTo>
                  <a:pt x="171450" y="152400"/>
                </a:lnTo>
                <a:lnTo>
                  <a:pt x="171450" y="114300"/>
                </a:lnTo>
                <a:lnTo>
                  <a:pt x="0" y="1143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1000" y="2514600"/>
            <a:ext cx="3810000" cy="1066800"/>
          </a:xfrm>
          <a:custGeom>
            <a:avLst/>
            <a:gdLst/>
            <a:ahLst/>
            <a:cxnLst/>
            <a:rect l="l" t="t" r="r" b="b"/>
            <a:pathLst>
              <a:path w="3810000" h="1066800">
                <a:moveTo>
                  <a:pt x="0" y="1066800"/>
                </a:moveTo>
                <a:lnTo>
                  <a:pt x="3810000" y="1066800"/>
                </a:lnTo>
                <a:lnTo>
                  <a:pt x="3810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7200" y="28194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685800" y="0"/>
                </a:moveTo>
                <a:lnTo>
                  <a:pt x="0" y="0"/>
                </a:lnTo>
                <a:lnTo>
                  <a:pt x="0" y="426974"/>
                </a:lnTo>
                <a:lnTo>
                  <a:pt x="60442" y="439377"/>
                </a:lnTo>
                <a:lnTo>
                  <a:pt x="113853" y="447171"/>
                </a:lnTo>
                <a:lnTo>
                  <a:pt x="161236" y="450881"/>
                </a:lnTo>
                <a:lnTo>
                  <a:pt x="203596" y="451034"/>
                </a:lnTo>
                <a:lnTo>
                  <a:pt x="241938" y="448154"/>
                </a:lnTo>
                <a:lnTo>
                  <a:pt x="277266" y="442768"/>
                </a:lnTo>
                <a:lnTo>
                  <a:pt x="310585" y="435400"/>
                </a:lnTo>
                <a:lnTo>
                  <a:pt x="342900" y="426577"/>
                </a:lnTo>
                <a:lnTo>
                  <a:pt x="408533" y="406665"/>
                </a:lnTo>
                <a:lnTo>
                  <a:pt x="443861" y="396627"/>
                </a:lnTo>
                <a:lnTo>
                  <a:pt x="482203" y="387236"/>
                </a:lnTo>
                <a:lnTo>
                  <a:pt x="524563" y="379018"/>
                </a:lnTo>
                <a:lnTo>
                  <a:pt x="571946" y="372496"/>
                </a:lnTo>
                <a:lnTo>
                  <a:pt x="625357" y="368198"/>
                </a:lnTo>
                <a:lnTo>
                  <a:pt x="685800" y="366649"/>
                </a:lnTo>
                <a:lnTo>
                  <a:pt x="685800" y="0"/>
                </a:lnTo>
                <a:close/>
              </a:path>
            </a:pathLst>
          </a:custGeom>
          <a:solidFill>
            <a:srgbClr val="FF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7200" y="28194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0" y="0"/>
                </a:moveTo>
                <a:lnTo>
                  <a:pt x="685800" y="0"/>
                </a:lnTo>
                <a:lnTo>
                  <a:pt x="685800" y="366649"/>
                </a:lnTo>
                <a:lnTo>
                  <a:pt x="625357" y="368198"/>
                </a:lnTo>
                <a:lnTo>
                  <a:pt x="571946" y="372496"/>
                </a:lnTo>
                <a:lnTo>
                  <a:pt x="524563" y="379018"/>
                </a:lnTo>
                <a:lnTo>
                  <a:pt x="482203" y="387236"/>
                </a:lnTo>
                <a:lnTo>
                  <a:pt x="443861" y="396627"/>
                </a:lnTo>
                <a:lnTo>
                  <a:pt x="375214" y="416823"/>
                </a:lnTo>
                <a:lnTo>
                  <a:pt x="342900" y="426577"/>
                </a:lnTo>
                <a:lnTo>
                  <a:pt x="310585" y="435400"/>
                </a:lnTo>
                <a:lnTo>
                  <a:pt x="277266" y="442768"/>
                </a:lnTo>
                <a:lnTo>
                  <a:pt x="241938" y="448154"/>
                </a:lnTo>
                <a:lnTo>
                  <a:pt x="203596" y="451034"/>
                </a:lnTo>
                <a:lnTo>
                  <a:pt x="161236" y="450881"/>
                </a:lnTo>
                <a:lnTo>
                  <a:pt x="113853" y="447171"/>
                </a:lnTo>
                <a:lnTo>
                  <a:pt x="60442" y="439377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47141" y="2845689"/>
            <a:ext cx="669290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indent="-172720">
              <a:lnSpc>
                <a:spcPct val="100000"/>
              </a:lnSpc>
            </a:pPr>
            <a:r>
              <a:rPr sz="1000" spc="-10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15" dirty="0">
                <a:latin typeface="Times New Roman"/>
                <a:cs typeface="Times New Roman"/>
              </a:rPr>
              <a:t>n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5" dirty="0">
                <a:latin typeface="Times New Roman"/>
                <a:cs typeface="Times New Roman"/>
              </a:rPr>
              <a:t>i</a:t>
            </a:r>
            <a:r>
              <a:rPr sz="1000" spc="-15" dirty="0">
                <a:latin typeface="Times New Roman"/>
                <a:cs typeface="Times New Roman"/>
              </a:rPr>
              <a:t>gn</a:t>
            </a:r>
            <a:r>
              <a:rPr sz="1000" spc="-25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-10" dirty="0">
                <a:latin typeface="Times New Roman"/>
                <a:cs typeface="Times New Roman"/>
              </a:rPr>
              <a:t>n</a:t>
            </a:r>
            <a:r>
              <a:rPr sz="1000" spc="-5" dirty="0">
                <a:latin typeface="Times New Roman"/>
                <a:cs typeface="Times New Roman"/>
              </a:rPr>
              <a:t>t  Fill</a:t>
            </a:r>
            <a:r>
              <a:rPr sz="1000" spc="-114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Up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371600" y="28194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685800" y="0"/>
                </a:moveTo>
                <a:lnTo>
                  <a:pt x="0" y="0"/>
                </a:lnTo>
                <a:lnTo>
                  <a:pt x="0" y="426974"/>
                </a:lnTo>
                <a:lnTo>
                  <a:pt x="60442" y="439377"/>
                </a:lnTo>
                <a:lnTo>
                  <a:pt x="113853" y="447171"/>
                </a:lnTo>
                <a:lnTo>
                  <a:pt x="161236" y="450881"/>
                </a:lnTo>
                <a:lnTo>
                  <a:pt x="203596" y="451034"/>
                </a:lnTo>
                <a:lnTo>
                  <a:pt x="241938" y="448154"/>
                </a:lnTo>
                <a:lnTo>
                  <a:pt x="277266" y="442768"/>
                </a:lnTo>
                <a:lnTo>
                  <a:pt x="310585" y="435400"/>
                </a:lnTo>
                <a:lnTo>
                  <a:pt x="342900" y="426577"/>
                </a:lnTo>
                <a:lnTo>
                  <a:pt x="408533" y="406665"/>
                </a:lnTo>
                <a:lnTo>
                  <a:pt x="443861" y="396627"/>
                </a:lnTo>
                <a:lnTo>
                  <a:pt x="482203" y="387236"/>
                </a:lnTo>
                <a:lnTo>
                  <a:pt x="524563" y="379018"/>
                </a:lnTo>
                <a:lnTo>
                  <a:pt x="571946" y="372496"/>
                </a:lnTo>
                <a:lnTo>
                  <a:pt x="625357" y="368198"/>
                </a:lnTo>
                <a:lnTo>
                  <a:pt x="685800" y="366649"/>
                </a:lnTo>
                <a:lnTo>
                  <a:pt x="685800" y="0"/>
                </a:lnTo>
                <a:close/>
              </a:path>
            </a:pathLst>
          </a:custGeom>
          <a:solidFill>
            <a:srgbClr val="FF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71600" y="28194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0" y="0"/>
                </a:moveTo>
                <a:lnTo>
                  <a:pt x="685800" y="0"/>
                </a:lnTo>
                <a:lnTo>
                  <a:pt x="685800" y="366649"/>
                </a:lnTo>
                <a:lnTo>
                  <a:pt x="625357" y="368198"/>
                </a:lnTo>
                <a:lnTo>
                  <a:pt x="571946" y="372496"/>
                </a:lnTo>
                <a:lnTo>
                  <a:pt x="524563" y="379018"/>
                </a:lnTo>
                <a:lnTo>
                  <a:pt x="482203" y="387236"/>
                </a:lnTo>
                <a:lnTo>
                  <a:pt x="443861" y="396627"/>
                </a:lnTo>
                <a:lnTo>
                  <a:pt x="375214" y="416823"/>
                </a:lnTo>
                <a:lnTo>
                  <a:pt x="342900" y="426577"/>
                </a:lnTo>
                <a:lnTo>
                  <a:pt x="310585" y="435400"/>
                </a:lnTo>
                <a:lnTo>
                  <a:pt x="277266" y="442768"/>
                </a:lnTo>
                <a:lnTo>
                  <a:pt x="241938" y="448154"/>
                </a:lnTo>
                <a:lnTo>
                  <a:pt x="203596" y="451034"/>
                </a:lnTo>
                <a:lnTo>
                  <a:pt x="161236" y="450881"/>
                </a:lnTo>
                <a:lnTo>
                  <a:pt x="113853" y="447171"/>
                </a:lnTo>
                <a:lnTo>
                  <a:pt x="60442" y="439377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494408" y="2921889"/>
            <a:ext cx="442595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spc="-5" dirty="0">
                <a:latin typeface="Times New Roman"/>
                <a:cs typeface="Times New Roman"/>
              </a:rPr>
              <a:t>Deli</a:t>
            </a:r>
            <a:r>
              <a:rPr sz="1000" spc="-10" dirty="0">
                <a:latin typeface="Times New Roman"/>
                <a:cs typeface="Times New Roman"/>
              </a:rPr>
              <a:t>v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286000" y="28194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685800" y="0"/>
                </a:moveTo>
                <a:lnTo>
                  <a:pt x="0" y="0"/>
                </a:lnTo>
                <a:lnTo>
                  <a:pt x="0" y="426974"/>
                </a:lnTo>
                <a:lnTo>
                  <a:pt x="60442" y="439377"/>
                </a:lnTo>
                <a:lnTo>
                  <a:pt x="113853" y="447171"/>
                </a:lnTo>
                <a:lnTo>
                  <a:pt x="161236" y="450881"/>
                </a:lnTo>
                <a:lnTo>
                  <a:pt x="203596" y="451034"/>
                </a:lnTo>
                <a:lnTo>
                  <a:pt x="241938" y="448154"/>
                </a:lnTo>
                <a:lnTo>
                  <a:pt x="277266" y="442768"/>
                </a:lnTo>
                <a:lnTo>
                  <a:pt x="310585" y="435400"/>
                </a:lnTo>
                <a:lnTo>
                  <a:pt x="342900" y="426577"/>
                </a:lnTo>
                <a:lnTo>
                  <a:pt x="408533" y="406665"/>
                </a:lnTo>
                <a:lnTo>
                  <a:pt x="443861" y="396627"/>
                </a:lnTo>
                <a:lnTo>
                  <a:pt x="482203" y="387236"/>
                </a:lnTo>
                <a:lnTo>
                  <a:pt x="524563" y="379018"/>
                </a:lnTo>
                <a:lnTo>
                  <a:pt x="571946" y="372496"/>
                </a:lnTo>
                <a:lnTo>
                  <a:pt x="625357" y="368198"/>
                </a:lnTo>
                <a:lnTo>
                  <a:pt x="685800" y="366649"/>
                </a:lnTo>
                <a:lnTo>
                  <a:pt x="685800" y="0"/>
                </a:lnTo>
                <a:close/>
              </a:path>
            </a:pathLst>
          </a:custGeom>
          <a:solidFill>
            <a:srgbClr val="FF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86000" y="28194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0" y="0"/>
                </a:moveTo>
                <a:lnTo>
                  <a:pt x="685800" y="0"/>
                </a:lnTo>
                <a:lnTo>
                  <a:pt x="685800" y="366649"/>
                </a:lnTo>
                <a:lnTo>
                  <a:pt x="625357" y="368198"/>
                </a:lnTo>
                <a:lnTo>
                  <a:pt x="571946" y="372496"/>
                </a:lnTo>
                <a:lnTo>
                  <a:pt x="524563" y="379018"/>
                </a:lnTo>
                <a:lnTo>
                  <a:pt x="482203" y="387236"/>
                </a:lnTo>
                <a:lnTo>
                  <a:pt x="443861" y="396627"/>
                </a:lnTo>
                <a:lnTo>
                  <a:pt x="375214" y="416823"/>
                </a:lnTo>
                <a:lnTo>
                  <a:pt x="342900" y="426577"/>
                </a:lnTo>
                <a:lnTo>
                  <a:pt x="310585" y="435400"/>
                </a:lnTo>
                <a:lnTo>
                  <a:pt x="277266" y="442768"/>
                </a:lnTo>
                <a:lnTo>
                  <a:pt x="241938" y="448154"/>
                </a:lnTo>
                <a:lnTo>
                  <a:pt x="203596" y="451034"/>
                </a:lnTo>
                <a:lnTo>
                  <a:pt x="161236" y="450881"/>
                </a:lnTo>
                <a:lnTo>
                  <a:pt x="113853" y="447171"/>
                </a:lnTo>
                <a:lnTo>
                  <a:pt x="60442" y="439377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318892" y="2921889"/>
            <a:ext cx="621665" cy="15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dirty="0">
                <a:latin typeface="Times New Roman"/>
                <a:cs typeface="Times New Roman"/>
              </a:rPr>
              <a:t>Goods</a:t>
            </a:r>
            <a:r>
              <a:rPr sz="1000" spc="-9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Issue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143000" y="29718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171450" y="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171450" y="114300"/>
                </a:lnTo>
                <a:lnTo>
                  <a:pt x="171450" y="152400"/>
                </a:lnTo>
                <a:lnTo>
                  <a:pt x="228600" y="76200"/>
                </a:lnTo>
                <a:lnTo>
                  <a:pt x="171450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43000" y="29718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0" y="38100"/>
                </a:moveTo>
                <a:lnTo>
                  <a:pt x="171450" y="38100"/>
                </a:lnTo>
                <a:lnTo>
                  <a:pt x="171450" y="0"/>
                </a:lnTo>
                <a:lnTo>
                  <a:pt x="228600" y="76200"/>
                </a:lnTo>
                <a:lnTo>
                  <a:pt x="171450" y="152400"/>
                </a:lnTo>
                <a:lnTo>
                  <a:pt x="171450" y="114300"/>
                </a:lnTo>
                <a:lnTo>
                  <a:pt x="0" y="1143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57400" y="29718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171450" y="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171450" y="114300"/>
                </a:lnTo>
                <a:lnTo>
                  <a:pt x="171450" y="152400"/>
                </a:lnTo>
                <a:lnTo>
                  <a:pt x="228600" y="76200"/>
                </a:lnTo>
                <a:lnTo>
                  <a:pt x="171450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57400" y="29718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0" y="38100"/>
                </a:moveTo>
                <a:lnTo>
                  <a:pt x="171450" y="38100"/>
                </a:lnTo>
                <a:lnTo>
                  <a:pt x="171450" y="0"/>
                </a:lnTo>
                <a:lnTo>
                  <a:pt x="228600" y="76200"/>
                </a:lnTo>
                <a:lnTo>
                  <a:pt x="171450" y="152400"/>
                </a:lnTo>
                <a:lnTo>
                  <a:pt x="171450" y="114300"/>
                </a:lnTo>
                <a:lnTo>
                  <a:pt x="0" y="1143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200400" y="28194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685800" y="0"/>
                </a:moveTo>
                <a:lnTo>
                  <a:pt x="0" y="0"/>
                </a:lnTo>
                <a:lnTo>
                  <a:pt x="0" y="426974"/>
                </a:lnTo>
                <a:lnTo>
                  <a:pt x="60442" y="439377"/>
                </a:lnTo>
                <a:lnTo>
                  <a:pt x="113853" y="447171"/>
                </a:lnTo>
                <a:lnTo>
                  <a:pt x="161236" y="450881"/>
                </a:lnTo>
                <a:lnTo>
                  <a:pt x="203596" y="451034"/>
                </a:lnTo>
                <a:lnTo>
                  <a:pt x="241938" y="448154"/>
                </a:lnTo>
                <a:lnTo>
                  <a:pt x="277266" y="442768"/>
                </a:lnTo>
                <a:lnTo>
                  <a:pt x="310585" y="435400"/>
                </a:lnTo>
                <a:lnTo>
                  <a:pt x="342900" y="426577"/>
                </a:lnTo>
                <a:lnTo>
                  <a:pt x="408533" y="406665"/>
                </a:lnTo>
                <a:lnTo>
                  <a:pt x="443861" y="396627"/>
                </a:lnTo>
                <a:lnTo>
                  <a:pt x="482203" y="387236"/>
                </a:lnTo>
                <a:lnTo>
                  <a:pt x="524563" y="379018"/>
                </a:lnTo>
                <a:lnTo>
                  <a:pt x="571946" y="372496"/>
                </a:lnTo>
                <a:lnTo>
                  <a:pt x="625357" y="368198"/>
                </a:lnTo>
                <a:lnTo>
                  <a:pt x="685800" y="366649"/>
                </a:lnTo>
                <a:lnTo>
                  <a:pt x="685800" y="0"/>
                </a:lnTo>
                <a:close/>
              </a:path>
            </a:pathLst>
          </a:custGeom>
          <a:solidFill>
            <a:srgbClr val="FF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00400" y="2819400"/>
            <a:ext cx="685800" cy="451484"/>
          </a:xfrm>
          <a:custGeom>
            <a:avLst/>
            <a:gdLst/>
            <a:ahLst/>
            <a:cxnLst/>
            <a:rect l="l" t="t" r="r" b="b"/>
            <a:pathLst>
              <a:path w="685800" h="451485">
                <a:moveTo>
                  <a:pt x="0" y="0"/>
                </a:moveTo>
                <a:lnTo>
                  <a:pt x="685800" y="0"/>
                </a:lnTo>
                <a:lnTo>
                  <a:pt x="685800" y="366649"/>
                </a:lnTo>
                <a:lnTo>
                  <a:pt x="625357" y="368198"/>
                </a:lnTo>
                <a:lnTo>
                  <a:pt x="571946" y="372496"/>
                </a:lnTo>
                <a:lnTo>
                  <a:pt x="524563" y="379018"/>
                </a:lnTo>
                <a:lnTo>
                  <a:pt x="482203" y="387236"/>
                </a:lnTo>
                <a:lnTo>
                  <a:pt x="443861" y="396627"/>
                </a:lnTo>
                <a:lnTo>
                  <a:pt x="375214" y="416823"/>
                </a:lnTo>
                <a:lnTo>
                  <a:pt x="342900" y="426577"/>
                </a:lnTo>
                <a:lnTo>
                  <a:pt x="310585" y="435400"/>
                </a:lnTo>
                <a:lnTo>
                  <a:pt x="277266" y="442768"/>
                </a:lnTo>
                <a:lnTo>
                  <a:pt x="241938" y="448154"/>
                </a:lnTo>
                <a:lnTo>
                  <a:pt x="203596" y="451034"/>
                </a:lnTo>
                <a:lnTo>
                  <a:pt x="161236" y="450881"/>
                </a:lnTo>
                <a:lnTo>
                  <a:pt x="113853" y="447171"/>
                </a:lnTo>
                <a:lnTo>
                  <a:pt x="60442" y="439377"/>
                </a:lnTo>
                <a:lnTo>
                  <a:pt x="0" y="426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3282441" y="2845689"/>
            <a:ext cx="524510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85090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Billing  D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5" dirty="0">
                <a:latin typeface="Times New Roman"/>
                <a:cs typeface="Times New Roman"/>
              </a:rPr>
              <a:t>c</a:t>
            </a:r>
            <a:r>
              <a:rPr sz="1000" spc="-10" dirty="0">
                <a:latin typeface="Times New Roman"/>
                <a:cs typeface="Times New Roman"/>
              </a:rPr>
              <a:t>u</a:t>
            </a:r>
            <a:r>
              <a:rPr sz="1000" spc="-25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e</a:t>
            </a:r>
            <a:r>
              <a:rPr sz="1000" spc="-10" dirty="0">
                <a:latin typeface="Times New Roman"/>
                <a:cs typeface="Times New Roman"/>
              </a:rPr>
              <a:t>n</a:t>
            </a:r>
            <a:r>
              <a:rPr sz="1000" spc="-5" dirty="0">
                <a:latin typeface="Times New Roman"/>
                <a:cs typeface="Times New Roman"/>
              </a:rPr>
              <a:t>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971800" y="29718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171450" y="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171450" y="114300"/>
                </a:lnTo>
                <a:lnTo>
                  <a:pt x="171450" y="152400"/>
                </a:lnTo>
                <a:lnTo>
                  <a:pt x="228600" y="76200"/>
                </a:lnTo>
                <a:lnTo>
                  <a:pt x="171450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71800" y="29718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0" y="38100"/>
                </a:moveTo>
                <a:lnTo>
                  <a:pt x="171450" y="38100"/>
                </a:lnTo>
                <a:lnTo>
                  <a:pt x="171450" y="0"/>
                </a:lnTo>
                <a:lnTo>
                  <a:pt x="228600" y="76200"/>
                </a:lnTo>
                <a:lnTo>
                  <a:pt x="171450" y="152400"/>
                </a:lnTo>
                <a:lnTo>
                  <a:pt x="171450" y="114300"/>
                </a:lnTo>
                <a:lnTo>
                  <a:pt x="0" y="1143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981200" y="205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058161" y="2049017"/>
            <a:ext cx="15303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66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812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200582" y="7766"/>
                </a:lnTo>
                <a:lnTo>
                  <a:pt x="242419" y="29394"/>
                </a:lnTo>
                <a:lnTo>
                  <a:pt x="275405" y="62380"/>
                </a:lnTo>
                <a:lnTo>
                  <a:pt x="297033" y="104217"/>
                </a:lnTo>
                <a:lnTo>
                  <a:pt x="304800" y="152400"/>
                </a:lnTo>
                <a:lnTo>
                  <a:pt x="297033" y="200582"/>
                </a:lnTo>
                <a:lnTo>
                  <a:pt x="275405" y="242419"/>
                </a:lnTo>
                <a:lnTo>
                  <a:pt x="242419" y="275405"/>
                </a:lnTo>
                <a:lnTo>
                  <a:pt x="200582" y="297033"/>
                </a:lnTo>
                <a:lnTo>
                  <a:pt x="152400" y="304800"/>
                </a:lnTo>
                <a:lnTo>
                  <a:pt x="104217" y="297033"/>
                </a:lnTo>
                <a:lnTo>
                  <a:pt x="62380" y="275405"/>
                </a:lnTo>
                <a:lnTo>
                  <a:pt x="29394" y="242419"/>
                </a:lnTo>
                <a:lnTo>
                  <a:pt x="7766" y="200582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2070861" y="3268598"/>
            <a:ext cx="127635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0"/>
              </a:lnSpc>
            </a:pPr>
            <a:r>
              <a:rPr sz="2000" b="1" dirty="0">
                <a:solidFill>
                  <a:srgbClr val="FF0066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200400" y="1524000"/>
            <a:ext cx="7620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71800" y="17526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171450" y="0"/>
                </a:moveTo>
                <a:lnTo>
                  <a:pt x="171450" y="38100"/>
                </a:lnTo>
                <a:lnTo>
                  <a:pt x="0" y="38100"/>
                </a:lnTo>
                <a:lnTo>
                  <a:pt x="0" y="114300"/>
                </a:lnTo>
                <a:lnTo>
                  <a:pt x="171450" y="114300"/>
                </a:lnTo>
                <a:lnTo>
                  <a:pt x="171450" y="152400"/>
                </a:lnTo>
                <a:lnTo>
                  <a:pt x="228600" y="76200"/>
                </a:lnTo>
                <a:lnTo>
                  <a:pt x="171450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971800" y="1752600"/>
            <a:ext cx="228600" cy="152400"/>
          </a:xfrm>
          <a:custGeom>
            <a:avLst/>
            <a:gdLst/>
            <a:ahLst/>
            <a:cxnLst/>
            <a:rect l="l" t="t" r="r" b="b"/>
            <a:pathLst>
              <a:path w="228600" h="152400">
                <a:moveTo>
                  <a:pt x="0" y="38100"/>
                </a:moveTo>
                <a:lnTo>
                  <a:pt x="171450" y="38100"/>
                </a:lnTo>
                <a:lnTo>
                  <a:pt x="171450" y="0"/>
                </a:lnTo>
                <a:lnTo>
                  <a:pt x="228600" y="76200"/>
                </a:lnTo>
                <a:lnTo>
                  <a:pt x="171450" y="152400"/>
                </a:lnTo>
                <a:lnTo>
                  <a:pt x="171450" y="114300"/>
                </a:lnTo>
                <a:lnTo>
                  <a:pt x="0" y="1143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" y="291779"/>
            <a:ext cx="9143999" cy="418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en-US" kern="0" dirty="0" smtClean="0"/>
              <a:t>  Lesson Objectives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6800" y="1371600"/>
            <a:ext cx="6553200" cy="470898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lvl="1" indent="-28575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 smtClean="0">
                <a:latin typeface="Arial"/>
                <a:cs typeface="Arial"/>
              </a:rPr>
              <a:t> Sales and distribution 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Purpose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Use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Challenges</a:t>
            </a:r>
          </a:p>
          <a:p>
            <a:pPr marL="257175" lvl="1" indent="-257175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latin typeface="Arial"/>
                <a:cs typeface="Arial"/>
              </a:rPr>
              <a:t>Overview of Sales &amp; Distribution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Organization Structure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Master Data 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Utilities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Special Process in SD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Integration </a:t>
            </a:r>
          </a:p>
          <a:p>
            <a:pPr marL="257175" lvl="1" indent="-257175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latin typeface="Arial"/>
                <a:cs typeface="Arial"/>
              </a:rPr>
              <a:t>Organization Structure Definition </a:t>
            </a:r>
          </a:p>
          <a:p>
            <a:pPr marL="257175" lvl="1" indent="-257175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latin typeface="Arial"/>
                <a:cs typeface="Arial"/>
              </a:rPr>
              <a:t>Master Data Details</a:t>
            </a:r>
          </a:p>
          <a:p>
            <a:pPr marL="257175" lvl="1" indent="-257175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latin typeface="Arial"/>
                <a:cs typeface="Arial"/>
              </a:rPr>
              <a:t>Utilities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Pricing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Text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882640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Special Process in</a:t>
            </a:r>
            <a:r>
              <a:rPr spc="-55" dirty="0"/>
              <a:t> </a:t>
            </a:r>
            <a:r>
              <a:rPr spc="5" dirty="0"/>
              <a:t>SD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800" y="1447800"/>
            <a:ext cx="3657600" cy="23495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 marR="128905">
              <a:lnSpc>
                <a:spcPct val="100099"/>
              </a:lnSpc>
              <a:spcBef>
                <a:spcPts val="290"/>
              </a:spcBef>
            </a:pPr>
            <a:r>
              <a:rPr sz="2200" b="1" spc="-5" dirty="0">
                <a:latin typeface="Times New Roman"/>
                <a:cs typeface="Times New Roman"/>
              </a:rPr>
              <a:t>Make-to-order </a:t>
            </a:r>
            <a:r>
              <a:rPr sz="1800" dirty="0">
                <a:latin typeface="Times New Roman"/>
                <a:cs typeface="Times New Roman"/>
              </a:rPr>
              <a:t>production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  process in which a product </a:t>
            </a:r>
            <a:r>
              <a:rPr sz="1800" spc="-5" dirty="0">
                <a:latin typeface="Times New Roman"/>
                <a:cs typeface="Times New Roman"/>
              </a:rPr>
              <a:t>is  </a:t>
            </a:r>
            <a:r>
              <a:rPr sz="1800" dirty="0">
                <a:latin typeface="Times New Roman"/>
                <a:cs typeface="Times New Roman"/>
              </a:rPr>
              <a:t>individually manufactured for a  particular </a:t>
            </a:r>
            <a:r>
              <a:rPr sz="1800" spc="-15" dirty="0">
                <a:latin typeface="Times New Roman"/>
                <a:cs typeface="Times New Roman"/>
              </a:rPr>
              <a:t>customer.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make-to-order  production a material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created only  once though the </a:t>
            </a:r>
            <a:r>
              <a:rPr sz="1800" spc="-5" dirty="0">
                <a:latin typeface="Times New Roman"/>
                <a:cs typeface="Times New Roman"/>
              </a:rPr>
              <a:t>same </a:t>
            </a:r>
            <a:r>
              <a:rPr sz="1800" dirty="0">
                <a:latin typeface="Times New Roman"/>
                <a:cs typeface="Times New Roman"/>
              </a:rPr>
              <a:t>or a </a:t>
            </a:r>
            <a:r>
              <a:rPr sz="1800" spc="-5" dirty="0">
                <a:latin typeface="Times New Roman"/>
                <a:cs typeface="Times New Roman"/>
              </a:rPr>
              <a:t>similar  </a:t>
            </a:r>
            <a:r>
              <a:rPr sz="1800" dirty="0">
                <a:latin typeface="Times New Roman"/>
                <a:cs typeface="Times New Roman"/>
              </a:rPr>
              <a:t>production process </a:t>
            </a:r>
            <a:r>
              <a:rPr sz="1800" spc="-5" dirty="0">
                <a:latin typeface="Times New Roman"/>
                <a:cs typeface="Times New Roman"/>
              </a:rPr>
              <a:t>might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repeated  at a later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time.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1007" y="1473246"/>
            <a:ext cx="3657600" cy="23495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50495">
              <a:lnSpc>
                <a:spcPct val="100099"/>
              </a:lnSpc>
              <a:spcBef>
                <a:spcPts val="295"/>
              </a:spcBef>
            </a:pPr>
            <a:r>
              <a:rPr sz="2200" b="1" spc="-5" dirty="0">
                <a:latin typeface="Times New Roman"/>
                <a:cs typeface="Times New Roman"/>
              </a:rPr>
              <a:t>Rush Order </a:t>
            </a:r>
            <a:r>
              <a:rPr sz="1800" spc="-5" dirty="0">
                <a:latin typeface="Times New Roman"/>
                <a:cs typeface="Times New Roman"/>
              </a:rPr>
              <a:t>document </a:t>
            </a:r>
            <a:r>
              <a:rPr sz="1800" spc="5" dirty="0">
                <a:latin typeface="Times New Roman"/>
                <a:cs typeface="Times New Roman"/>
              </a:rPr>
              <a:t>type  </a:t>
            </a:r>
            <a:r>
              <a:rPr sz="1800" dirty="0">
                <a:latin typeface="Times New Roman"/>
                <a:cs typeface="Times New Roman"/>
              </a:rPr>
              <a:t>ensures that Delivery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created  automatically in background. This </a:t>
            </a:r>
            <a:r>
              <a:rPr sz="1800" spc="-5" dirty="0">
                <a:latin typeface="Times New Roman"/>
                <a:cs typeface="Times New Roman"/>
              </a:rPr>
              <a:t>is  </a:t>
            </a:r>
            <a:r>
              <a:rPr sz="1800" dirty="0">
                <a:latin typeface="Times New Roman"/>
                <a:cs typeface="Times New Roman"/>
              </a:rPr>
              <a:t>relevant where customer picks up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 goods </a:t>
            </a:r>
            <a:r>
              <a:rPr sz="1800" spc="-10" dirty="0">
                <a:latin typeface="Times New Roman"/>
                <a:cs typeface="Times New Roman"/>
              </a:rPr>
              <a:t>directly. </a:t>
            </a:r>
            <a:r>
              <a:rPr sz="1800" dirty="0">
                <a:latin typeface="Times New Roman"/>
                <a:cs typeface="Times New Roman"/>
              </a:rPr>
              <a:t>Once the billing  </a:t>
            </a:r>
            <a:r>
              <a:rPr sz="1800" spc="-5" dirty="0">
                <a:latin typeface="Times New Roman"/>
                <a:cs typeface="Times New Roman"/>
              </a:rPr>
              <a:t>documents </a:t>
            </a:r>
            <a:r>
              <a:rPr sz="1800" dirty="0">
                <a:latin typeface="Times New Roman"/>
                <a:cs typeface="Times New Roman"/>
              </a:rPr>
              <a:t>are created, invoice  papers are printed and </a:t>
            </a:r>
            <a:r>
              <a:rPr sz="1800" spc="-5" dirty="0">
                <a:latin typeface="Times New Roman"/>
                <a:cs typeface="Times New Roman"/>
              </a:rPr>
              <a:t>sent </a:t>
            </a:r>
            <a:r>
              <a:rPr sz="1800" dirty="0">
                <a:latin typeface="Times New Roman"/>
                <a:cs typeface="Times New Roman"/>
              </a:rPr>
              <a:t>to the  </a:t>
            </a:r>
            <a:r>
              <a:rPr sz="1800" spc="-15" dirty="0">
                <a:latin typeface="Times New Roman"/>
                <a:cs typeface="Times New Roman"/>
              </a:rPr>
              <a:t>customer.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" y="3914775"/>
            <a:ext cx="3657600" cy="240982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7465" rIns="0" bIns="0" rtlCol="0">
            <a:spAutoFit/>
          </a:bodyPr>
          <a:lstStyle/>
          <a:p>
            <a:pPr marL="90805" marR="137795">
              <a:lnSpc>
                <a:spcPct val="100099"/>
              </a:lnSpc>
              <a:spcBef>
                <a:spcPts val="295"/>
              </a:spcBef>
            </a:pPr>
            <a:r>
              <a:rPr sz="2200" b="1" spc="-5" dirty="0">
                <a:latin typeface="Times New Roman"/>
                <a:cs typeface="Times New Roman"/>
              </a:rPr>
              <a:t>Configurable materials in  Sales Documents </a:t>
            </a:r>
            <a:r>
              <a:rPr sz="1800" dirty="0">
                <a:latin typeface="Times New Roman"/>
                <a:cs typeface="Times New Roman"/>
              </a:rPr>
              <a:t>are complex  products that can produced in  </a:t>
            </a:r>
            <a:r>
              <a:rPr sz="1800" spc="-5" dirty="0">
                <a:latin typeface="Times New Roman"/>
                <a:cs typeface="Times New Roman"/>
              </a:rPr>
              <a:t>different </a:t>
            </a:r>
            <a:r>
              <a:rPr sz="1800" dirty="0">
                <a:latin typeface="Times New Roman"/>
                <a:cs typeface="Times New Roman"/>
              </a:rPr>
              <a:t>variants. For example, cars  have </a:t>
            </a:r>
            <a:r>
              <a:rPr sz="1800" spc="-5" dirty="0">
                <a:latin typeface="Times New Roman"/>
                <a:cs typeface="Times New Roman"/>
              </a:rPr>
              <a:t>different </a:t>
            </a:r>
            <a:r>
              <a:rPr sz="1800" dirty="0">
                <a:latin typeface="Times New Roman"/>
                <a:cs typeface="Times New Roman"/>
              </a:rPr>
              <a:t>paintwork, upholstery  and </a:t>
            </a:r>
            <a:r>
              <a:rPr sz="1800" spc="-5" dirty="0">
                <a:latin typeface="Times New Roman"/>
                <a:cs typeface="Times New Roman"/>
              </a:rPr>
              <a:t>different-sized </a:t>
            </a:r>
            <a:r>
              <a:rPr sz="1800" dirty="0">
                <a:latin typeface="Times New Roman"/>
                <a:cs typeface="Times New Roman"/>
              </a:rPr>
              <a:t>engines. </a:t>
            </a:r>
            <a:r>
              <a:rPr sz="1800" spc="-6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can  configure a product depending on</a:t>
            </a:r>
            <a:r>
              <a:rPr sz="1800" spc="-1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 </a:t>
            </a:r>
            <a:r>
              <a:rPr sz="1800" spc="-5" dirty="0">
                <a:latin typeface="Times New Roman"/>
                <a:cs typeface="Times New Roman"/>
              </a:rPr>
              <a:t>Customer’s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requirement.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0600" y="3886200"/>
            <a:ext cx="3657600" cy="23495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23189">
              <a:lnSpc>
                <a:spcPct val="100099"/>
              </a:lnSpc>
              <a:spcBef>
                <a:spcPts val="295"/>
              </a:spcBef>
            </a:pPr>
            <a:r>
              <a:rPr sz="2200" b="1" spc="-5" dirty="0">
                <a:latin typeface="Times New Roman"/>
                <a:cs typeface="Times New Roman"/>
              </a:rPr>
              <a:t>Returnable packaging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consists  </a:t>
            </a:r>
            <a:r>
              <a:rPr sz="1800" dirty="0">
                <a:latin typeface="Times New Roman"/>
                <a:cs typeface="Times New Roman"/>
              </a:rPr>
              <a:t>of materials that are stored at the  customer location but which remain  the property of </a:t>
            </a:r>
            <a:r>
              <a:rPr sz="1800" spc="5" dirty="0">
                <a:latin typeface="Times New Roman"/>
                <a:cs typeface="Times New Roman"/>
              </a:rPr>
              <a:t>your </a:t>
            </a:r>
            <a:r>
              <a:rPr sz="1800" spc="-15" dirty="0">
                <a:latin typeface="Times New Roman"/>
                <a:cs typeface="Times New Roman"/>
              </a:rPr>
              <a:t>company. </a:t>
            </a:r>
            <a:r>
              <a:rPr sz="1800" dirty="0">
                <a:latin typeface="Times New Roman"/>
                <a:cs typeface="Times New Roman"/>
              </a:rPr>
              <a:t>The  </a:t>
            </a:r>
            <a:r>
              <a:rPr sz="1800" spc="-5" dirty="0">
                <a:latin typeface="Times New Roman"/>
                <a:cs typeface="Times New Roman"/>
              </a:rPr>
              <a:t>customer </a:t>
            </a:r>
            <a:r>
              <a:rPr sz="1800" dirty="0">
                <a:latin typeface="Times New Roman"/>
                <a:cs typeface="Times New Roman"/>
              </a:rPr>
              <a:t>is only required to </a:t>
            </a:r>
            <a:r>
              <a:rPr sz="1800" spc="-5" dirty="0">
                <a:latin typeface="Times New Roman"/>
                <a:cs typeface="Times New Roman"/>
              </a:rPr>
              <a:t>pay </a:t>
            </a:r>
            <a:r>
              <a:rPr sz="1800" spc="5" dirty="0">
                <a:latin typeface="Times New Roman"/>
                <a:cs typeface="Times New Roman"/>
              </a:rPr>
              <a:t>you  </a:t>
            </a:r>
            <a:r>
              <a:rPr sz="1800" dirty="0">
                <a:latin typeface="Times New Roman"/>
                <a:cs typeface="Times New Roman"/>
              </a:rPr>
              <a:t>for the returnable packaging if he  does not return it to </a:t>
            </a:r>
            <a:r>
              <a:rPr sz="1800" spc="5" dirty="0">
                <a:latin typeface="Times New Roman"/>
                <a:cs typeface="Times New Roman"/>
              </a:rPr>
              <a:t>you </a:t>
            </a:r>
            <a:r>
              <a:rPr sz="1800" dirty="0">
                <a:latin typeface="Times New Roman"/>
                <a:cs typeface="Times New Roman"/>
              </a:rPr>
              <a:t>by a  specified </a:t>
            </a:r>
            <a:r>
              <a:rPr sz="1800" spc="-5" dirty="0">
                <a:latin typeface="Times New Roman"/>
                <a:cs typeface="Times New Roman"/>
              </a:rPr>
              <a:t>time, </a:t>
            </a:r>
            <a:r>
              <a:rPr sz="1800" dirty="0">
                <a:latin typeface="Times New Roman"/>
                <a:cs typeface="Times New Roman"/>
              </a:rPr>
              <a:t>for example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pallets.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95600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Integration</a:t>
            </a:r>
          </a:p>
        </p:txBody>
      </p:sp>
      <p:sp>
        <p:nvSpPr>
          <p:cNvPr id="5" name="object 5"/>
          <p:cNvSpPr/>
          <p:nvPr/>
        </p:nvSpPr>
        <p:spPr>
          <a:xfrm>
            <a:off x="1884426" y="1303400"/>
            <a:ext cx="477774" cy="4568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3851" y="1295412"/>
            <a:ext cx="5535930" cy="4556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7854" y="1318133"/>
            <a:ext cx="5536946" cy="45556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75280" y="1306766"/>
            <a:ext cx="5536946" cy="4556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06675" y="1600200"/>
            <a:ext cx="1612900" cy="527050"/>
          </a:xfrm>
          <a:prstGeom prst="rect">
            <a:avLst/>
          </a:prstGeom>
          <a:solidFill>
            <a:srgbClr val="CCCCFF"/>
          </a:solidFill>
          <a:ln w="825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Sales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9375" y="3549650"/>
            <a:ext cx="1612900" cy="527050"/>
          </a:xfrm>
          <a:prstGeom prst="rect">
            <a:avLst/>
          </a:prstGeom>
          <a:solidFill>
            <a:srgbClr val="CCCCFF"/>
          </a:solidFill>
          <a:ln w="8255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latin typeface="Times New Roman"/>
                <a:cs typeface="Times New Roman"/>
              </a:rPr>
              <a:t>Shipping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84700" y="3335401"/>
            <a:ext cx="3162935" cy="982344"/>
          </a:xfrm>
          <a:custGeom>
            <a:avLst/>
            <a:gdLst/>
            <a:ahLst/>
            <a:cxnLst/>
            <a:rect l="l" t="t" r="r" b="b"/>
            <a:pathLst>
              <a:path w="3162934" h="982345">
                <a:moveTo>
                  <a:pt x="3162680" y="0"/>
                </a:moveTo>
                <a:lnTo>
                  <a:pt x="1095375" y="0"/>
                </a:lnTo>
                <a:lnTo>
                  <a:pt x="0" y="490981"/>
                </a:lnTo>
                <a:lnTo>
                  <a:pt x="1095375" y="982091"/>
                </a:lnTo>
                <a:lnTo>
                  <a:pt x="3162680" y="982091"/>
                </a:lnTo>
                <a:lnTo>
                  <a:pt x="316268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08829" y="3360292"/>
            <a:ext cx="3163570" cy="983615"/>
          </a:xfrm>
          <a:custGeom>
            <a:avLst/>
            <a:gdLst/>
            <a:ahLst/>
            <a:cxnLst/>
            <a:rect l="l" t="t" r="r" b="b"/>
            <a:pathLst>
              <a:path w="3163570" h="983614">
                <a:moveTo>
                  <a:pt x="3163570" y="0"/>
                </a:moveTo>
                <a:lnTo>
                  <a:pt x="1095248" y="0"/>
                </a:lnTo>
                <a:lnTo>
                  <a:pt x="0" y="491109"/>
                </a:lnTo>
                <a:lnTo>
                  <a:pt x="1095248" y="983107"/>
                </a:lnTo>
                <a:lnTo>
                  <a:pt x="3163570" y="983107"/>
                </a:lnTo>
                <a:lnTo>
                  <a:pt x="316357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97272" y="3347339"/>
            <a:ext cx="3162935" cy="983615"/>
          </a:xfrm>
          <a:custGeom>
            <a:avLst/>
            <a:gdLst/>
            <a:ahLst/>
            <a:cxnLst/>
            <a:rect l="l" t="t" r="r" b="b"/>
            <a:pathLst>
              <a:path w="3162934" h="983614">
                <a:moveTo>
                  <a:pt x="3162554" y="0"/>
                </a:moveTo>
                <a:lnTo>
                  <a:pt x="1095248" y="0"/>
                </a:lnTo>
                <a:lnTo>
                  <a:pt x="0" y="491998"/>
                </a:lnTo>
                <a:lnTo>
                  <a:pt x="1095248" y="983107"/>
                </a:lnTo>
                <a:lnTo>
                  <a:pt x="3162554" y="983107"/>
                </a:lnTo>
                <a:lnTo>
                  <a:pt x="316255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97272" y="3347339"/>
            <a:ext cx="3162935" cy="983615"/>
          </a:xfrm>
          <a:custGeom>
            <a:avLst/>
            <a:gdLst/>
            <a:ahLst/>
            <a:cxnLst/>
            <a:rect l="l" t="t" r="r" b="b"/>
            <a:pathLst>
              <a:path w="3162934" h="983614">
                <a:moveTo>
                  <a:pt x="1095248" y="0"/>
                </a:moveTo>
                <a:lnTo>
                  <a:pt x="3162554" y="0"/>
                </a:lnTo>
                <a:lnTo>
                  <a:pt x="3162554" y="983107"/>
                </a:lnTo>
                <a:lnTo>
                  <a:pt x="1095248" y="983107"/>
                </a:lnTo>
                <a:lnTo>
                  <a:pt x="0" y="491998"/>
                </a:lnTo>
                <a:lnTo>
                  <a:pt x="1095248" y="0"/>
                </a:lnTo>
                <a:close/>
              </a:path>
            </a:pathLst>
          </a:custGeom>
          <a:ln w="82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42761" y="3669792"/>
            <a:ext cx="16579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Materials</a:t>
            </a:r>
            <a:r>
              <a:rPr sz="1200" b="1" spc="-1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Financial</a:t>
            </a:r>
            <a:r>
              <a:rPr sz="1200" b="1" spc="-15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Accounting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84700" y="4630673"/>
            <a:ext cx="3162935" cy="982344"/>
          </a:xfrm>
          <a:custGeom>
            <a:avLst/>
            <a:gdLst/>
            <a:ahLst/>
            <a:cxnLst/>
            <a:rect l="l" t="t" r="r" b="b"/>
            <a:pathLst>
              <a:path w="3162934" h="982345">
                <a:moveTo>
                  <a:pt x="3162680" y="0"/>
                </a:moveTo>
                <a:lnTo>
                  <a:pt x="1095375" y="0"/>
                </a:lnTo>
                <a:lnTo>
                  <a:pt x="0" y="491108"/>
                </a:lnTo>
                <a:lnTo>
                  <a:pt x="1095375" y="982179"/>
                </a:lnTo>
                <a:lnTo>
                  <a:pt x="3162680" y="982179"/>
                </a:lnTo>
                <a:lnTo>
                  <a:pt x="316268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08829" y="4656709"/>
            <a:ext cx="3163570" cy="982344"/>
          </a:xfrm>
          <a:custGeom>
            <a:avLst/>
            <a:gdLst/>
            <a:ahLst/>
            <a:cxnLst/>
            <a:rect l="l" t="t" r="r" b="b"/>
            <a:pathLst>
              <a:path w="3163570" h="982345">
                <a:moveTo>
                  <a:pt x="3163570" y="0"/>
                </a:moveTo>
                <a:lnTo>
                  <a:pt x="1095248" y="0"/>
                </a:lnTo>
                <a:lnTo>
                  <a:pt x="0" y="490982"/>
                </a:lnTo>
                <a:lnTo>
                  <a:pt x="1095248" y="982091"/>
                </a:lnTo>
                <a:lnTo>
                  <a:pt x="3163570" y="982091"/>
                </a:lnTo>
                <a:lnTo>
                  <a:pt x="316357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97272" y="4643754"/>
            <a:ext cx="3162935" cy="982344"/>
          </a:xfrm>
          <a:custGeom>
            <a:avLst/>
            <a:gdLst/>
            <a:ahLst/>
            <a:cxnLst/>
            <a:rect l="l" t="t" r="r" b="b"/>
            <a:pathLst>
              <a:path w="3162934" h="982345">
                <a:moveTo>
                  <a:pt x="3162554" y="0"/>
                </a:moveTo>
                <a:lnTo>
                  <a:pt x="1095248" y="0"/>
                </a:lnTo>
                <a:lnTo>
                  <a:pt x="0" y="490982"/>
                </a:lnTo>
                <a:lnTo>
                  <a:pt x="1095248" y="982065"/>
                </a:lnTo>
                <a:lnTo>
                  <a:pt x="3162554" y="982065"/>
                </a:lnTo>
                <a:lnTo>
                  <a:pt x="316255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19375" y="4810125"/>
            <a:ext cx="1612900" cy="527050"/>
          </a:xfrm>
          <a:prstGeom prst="rect">
            <a:avLst/>
          </a:prstGeom>
          <a:solidFill>
            <a:srgbClr val="CCCCFF"/>
          </a:solidFill>
          <a:ln w="8255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265"/>
              </a:spcBef>
            </a:pPr>
            <a:r>
              <a:rPr sz="2000" spc="-5" dirty="0">
                <a:latin typeface="Times New Roman"/>
                <a:cs typeface="Times New Roman"/>
              </a:rPr>
              <a:t>Billing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7796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710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625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539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5996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706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620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536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498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413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7327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8242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300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408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1323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237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3152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40676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5030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5944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7003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8116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020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9945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849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1774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2678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3602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46996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5764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6676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7641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8558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9470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0387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1299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2408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43473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4385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5302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6213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7179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8083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9007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0104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1169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2081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2998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910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4827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55738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6704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7765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1553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8824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9790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0694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1619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2536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3447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4364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5420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6521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7438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8349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9315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0232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1143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2061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73117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4230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5147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76058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76975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77887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78852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9769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80826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81926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82843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83755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84672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85583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86500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87412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8522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89587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0498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91463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92381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3292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4209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5121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6231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97283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8195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99112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73150" y="3000375"/>
            <a:ext cx="916940" cy="800735"/>
          </a:xfrm>
          <a:custGeom>
            <a:avLst/>
            <a:gdLst/>
            <a:ahLst/>
            <a:cxnLst/>
            <a:rect l="l" t="t" r="r" b="b"/>
            <a:pathLst>
              <a:path w="916939" h="800735">
                <a:moveTo>
                  <a:pt x="458343" y="0"/>
                </a:moveTo>
                <a:lnTo>
                  <a:pt x="365887" y="3937"/>
                </a:lnTo>
                <a:lnTo>
                  <a:pt x="280162" y="9271"/>
                </a:lnTo>
                <a:lnTo>
                  <a:pt x="203200" y="17272"/>
                </a:lnTo>
                <a:lnTo>
                  <a:pt x="135750" y="30607"/>
                </a:lnTo>
                <a:lnTo>
                  <a:pt x="79908" y="46609"/>
                </a:lnTo>
                <a:lnTo>
                  <a:pt x="36588" y="63880"/>
                </a:lnTo>
                <a:lnTo>
                  <a:pt x="2882" y="94487"/>
                </a:lnTo>
                <a:lnTo>
                  <a:pt x="0" y="102488"/>
                </a:lnTo>
                <a:lnTo>
                  <a:pt x="0" y="703072"/>
                </a:lnTo>
                <a:lnTo>
                  <a:pt x="36588" y="740410"/>
                </a:lnTo>
                <a:lnTo>
                  <a:pt x="79908" y="757682"/>
                </a:lnTo>
                <a:lnTo>
                  <a:pt x="104940" y="766952"/>
                </a:lnTo>
                <a:lnTo>
                  <a:pt x="135750" y="771017"/>
                </a:lnTo>
                <a:lnTo>
                  <a:pt x="203200" y="782955"/>
                </a:lnTo>
                <a:lnTo>
                  <a:pt x="280162" y="792352"/>
                </a:lnTo>
                <a:lnTo>
                  <a:pt x="365887" y="800354"/>
                </a:lnTo>
                <a:lnTo>
                  <a:pt x="550672" y="800354"/>
                </a:lnTo>
                <a:lnTo>
                  <a:pt x="636397" y="792352"/>
                </a:lnTo>
                <a:lnTo>
                  <a:pt x="713358" y="782955"/>
                </a:lnTo>
                <a:lnTo>
                  <a:pt x="780795" y="771017"/>
                </a:lnTo>
                <a:lnTo>
                  <a:pt x="811657" y="766952"/>
                </a:lnTo>
                <a:lnTo>
                  <a:pt x="860679" y="749681"/>
                </a:lnTo>
                <a:lnTo>
                  <a:pt x="895350" y="732408"/>
                </a:lnTo>
                <a:lnTo>
                  <a:pt x="916558" y="703072"/>
                </a:lnTo>
                <a:lnTo>
                  <a:pt x="916558" y="102488"/>
                </a:lnTo>
                <a:lnTo>
                  <a:pt x="879982" y="63880"/>
                </a:lnTo>
                <a:lnTo>
                  <a:pt x="860679" y="55879"/>
                </a:lnTo>
                <a:lnTo>
                  <a:pt x="839597" y="46609"/>
                </a:lnTo>
                <a:lnTo>
                  <a:pt x="780795" y="30607"/>
                </a:lnTo>
                <a:lnTo>
                  <a:pt x="713358" y="17272"/>
                </a:lnTo>
                <a:lnTo>
                  <a:pt x="636397" y="9271"/>
                </a:lnTo>
                <a:lnTo>
                  <a:pt x="550672" y="3937"/>
                </a:lnTo>
                <a:lnTo>
                  <a:pt x="458343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73150" y="3000375"/>
            <a:ext cx="916940" cy="800735"/>
          </a:xfrm>
          <a:custGeom>
            <a:avLst/>
            <a:gdLst/>
            <a:ahLst/>
            <a:cxnLst/>
            <a:rect l="l" t="t" r="r" b="b"/>
            <a:pathLst>
              <a:path w="916939" h="800735">
                <a:moveTo>
                  <a:pt x="458343" y="0"/>
                </a:moveTo>
                <a:lnTo>
                  <a:pt x="550672" y="3937"/>
                </a:lnTo>
                <a:lnTo>
                  <a:pt x="636397" y="9271"/>
                </a:lnTo>
                <a:lnTo>
                  <a:pt x="713358" y="17272"/>
                </a:lnTo>
                <a:lnTo>
                  <a:pt x="780795" y="30607"/>
                </a:lnTo>
                <a:lnTo>
                  <a:pt x="839597" y="46609"/>
                </a:lnTo>
                <a:lnTo>
                  <a:pt x="860679" y="55879"/>
                </a:lnTo>
                <a:lnTo>
                  <a:pt x="879982" y="63880"/>
                </a:lnTo>
                <a:lnTo>
                  <a:pt x="895350" y="73278"/>
                </a:lnTo>
                <a:lnTo>
                  <a:pt x="906907" y="81279"/>
                </a:lnTo>
                <a:lnTo>
                  <a:pt x="913638" y="94487"/>
                </a:lnTo>
                <a:lnTo>
                  <a:pt x="916558" y="102488"/>
                </a:lnTo>
                <a:lnTo>
                  <a:pt x="916558" y="703072"/>
                </a:lnTo>
                <a:lnTo>
                  <a:pt x="879982" y="740410"/>
                </a:lnTo>
                <a:lnTo>
                  <a:pt x="839597" y="757682"/>
                </a:lnTo>
                <a:lnTo>
                  <a:pt x="780795" y="771017"/>
                </a:lnTo>
                <a:lnTo>
                  <a:pt x="713358" y="782955"/>
                </a:lnTo>
                <a:lnTo>
                  <a:pt x="636397" y="792352"/>
                </a:lnTo>
                <a:lnTo>
                  <a:pt x="550672" y="800354"/>
                </a:lnTo>
                <a:lnTo>
                  <a:pt x="458343" y="800354"/>
                </a:lnTo>
                <a:lnTo>
                  <a:pt x="365887" y="800354"/>
                </a:lnTo>
                <a:lnTo>
                  <a:pt x="280162" y="792352"/>
                </a:lnTo>
                <a:lnTo>
                  <a:pt x="203200" y="782955"/>
                </a:lnTo>
                <a:lnTo>
                  <a:pt x="135750" y="771017"/>
                </a:lnTo>
                <a:lnTo>
                  <a:pt x="104940" y="766952"/>
                </a:lnTo>
                <a:lnTo>
                  <a:pt x="79908" y="757682"/>
                </a:lnTo>
                <a:lnTo>
                  <a:pt x="55841" y="749681"/>
                </a:lnTo>
                <a:lnTo>
                  <a:pt x="36588" y="740410"/>
                </a:lnTo>
                <a:lnTo>
                  <a:pt x="21183" y="732408"/>
                </a:lnTo>
                <a:lnTo>
                  <a:pt x="9626" y="724407"/>
                </a:lnTo>
                <a:lnTo>
                  <a:pt x="2882" y="711073"/>
                </a:lnTo>
                <a:lnTo>
                  <a:pt x="0" y="703072"/>
                </a:lnTo>
                <a:lnTo>
                  <a:pt x="0" y="102488"/>
                </a:lnTo>
                <a:lnTo>
                  <a:pt x="36588" y="63880"/>
                </a:lnTo>
                <a:lnTo>
                  <a:pt x="79908" y="46609"/>
                </a:lnTo>
                <a:lnTo>
                  <a:pt x="135750" y="30607"/>
                </a:lnTo>
                <a:lnTo>
                  <a:pt x="203200" y="17272"/>
                </a:lnTo>
                <a:lnTo>
                  <a:pt x="280162" y="9271"/>
                </a:lnTo>
                <a:lnTo>
                  <a:pt x="365887" y="3937"/>
                </a:lnTo>
                <a:lnTo>
                  <a:pt x="458343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73150" y="3000375"/>
            <a:ext cx="916940" cy="800735"/>
          </a:xfrm>
          <a:custGeom>
            <a:avLst/>
            <a:gdLst/>
            <a:ahLst/>
            <a:cxnLst/>
            <a:rect l="l" t="t" r="r" b="b"/>
            <a:pathLst>
              <a:path w="916939" h="800735">
                <a:moveTo>
                  <a:pt x="458343" y="0"/>
                </a:moveTo>
                <a:lnTo>
                  <a:pt x="365887" y="3937"/>
                </a:lnTo>
                <a:lnTo>
                  <a:pt x="280162" y="9271"/>
                </a:lnTo>
                <a:lnTo>
                  <a:pt x="203200" y="17272"/>
                </a:lnTo>
                <a:lnTo>
                  <a:pt x="135750" y="30607"/>
                </a:lnTo>
                <a:lnTo>
                  <a:pt x="79908" y="46609"/>
                </a:lnTo>
                <a:lnTo>
                  <a:pt x="36588" y="63880"/>
                </a:lnTo>
                <a:lnTo>
                  <a:pt x="2882" y="94487"/>
                </a:lnTo>
                <a:lnTo>
                  <a:pt x="0" y="102488"/>
                </a:lnTo>
                <a:lnTo>
                  <a:pt x="0" y="703072"/>
                </a:lnTo>
                <a:lnTo>
                  <a:pt x="36588" y="740410"/>
                </a:lnTo>
                <a:lnTo>
                  <a:pt x="79908" y="757682"/>
                </a:lnTo>
                <a:lnTo>
                  <a:pt x="104940" y="766952"/>
                </a:lnTo>
                <a:lnTo>
                  <a:pt x="135750" y="771017"/>
                </a:lnTo>
                <a:lnTo>
                  <a:pt x="203200" y="782955"/>
                </a:lnTo>
                <a:lnTo>
                  <a:pt x="280162" y="792352"/>
                </a:lnTo>
                <a:lnTo>
                  <a:pt x="365887" y="800354"/>
                </a:lnTo>
                <a:lnTo>
                  <a:pt x="550672" y="800354"/>
                </a:lnTo>
                <a:lnTo>
                  <a:pt x="636397" y="792352"/>
                </a:lnTo>
                <a:lnTo>
                  <a:pt x="713358" y="782955"/>
                </a:lnTo>
                <a:lnTo>
                  <a:pt x="780795" y="771017"/>
                </a:lnTo>
                <a:lnTo>
                  <a:pt x="811657" y="766952"/>
                </a:lnTo>
                <a:lnTo>
                  <a:pt x="860679" y="749681"/>
                </a:lnTo>
                <a:lnTo>
                  <a:pt x="895350" y="732408"/>
                </a:lnTo>
                <a:lnTo>
                  <a:pt x="916558" y="703072"/>
                </a:lnTo>
                <a:lnTo>
                  <a:pt x="916558" y="102488"/>
                </a:lnTo>
                <a:lnTo>
                  <a:pt x="879982" y="63880"/>
                </a:lnTo>
                <a:lnTo>
                  <a:pt x="860679" y="55879"/>
                </a:lnTo>
                <a:lnTo>
                  <a:pt x="839597" y="46609"/>
                </a:lnTo>
                <a:lnTo>
                  <a:pt x="780795" y="30607"/>
                </a:lnTo>
                <a:lnTo>
                  <a:pt x="713358" y="17272"/>
                </a:lnTo>
                <a:lnTo>
                  <a:pt x="636397" y="9271"/>
                </a:lnTo>
                <a:lnTo>
                  <a:pt x="550672" y="3937"/>
                </a:lnTo>
                <a:lnTo>
                  <a:pt x="458343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7796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8710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9625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10539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15996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12706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13620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4536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5498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6413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17327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8242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19300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0408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1323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2237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3152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40676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25030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25944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27003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8116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9020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29945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0849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1774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2678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3602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46996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5764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36676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37641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38558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39470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40387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1299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2408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43473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44385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45302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46213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47179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480834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49007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50104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51169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52081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52998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53910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54827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55738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56704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57765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1553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58824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59790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60694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61619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62536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63447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64364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65420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66521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67438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68349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69315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70232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71143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72061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73117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74230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75147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76058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76975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77887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78852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79769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80826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81926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828433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83755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846721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85583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86500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87412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88522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89587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90498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914639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92381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932927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942098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951215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96231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1251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972832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98195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991120" y="3000375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73150" y="3000375"/>
            <a:ext cx="916940" cy="200025"/>
          </a:xfrm>
          <a:custGeom>
            <a:avLst/>
            <a:gdLst/>
            <a:ahLst/>
            <a:cxnLst/>
            <a:rect l="l" t="t" r="r" b="b"/>
            <a:pathLst>
              <a:path w="916939" h="200025">
                <a:moveTo>
                  <a:pt x="458343" y="0"/>
                </a:moveTo>
                <a:lnTo>
                  <a:pt x="365887" y="3937"/>
                </a:lnTo>
                <a:lnTo>
                  <a:pt x="280162" y="9271"/>
                </a:lnTo>
                <a:lnTo>
                  <a:pt x="203200" y="17272"/>
                </a:lnTo>
                <a:lnTo>
                  <a:pt x="135750" y="30607"/>
                </a:lnTo>
                <a:lnTo>
                  <a:pt x="79908" y="46609"/>
                </a:lnTo>
                <a:lnTo>
                  <a:pt x="36588" y="63880"/>
                </a:lnTo>
                <a:lnTo>
                  <a:pt x="2882" y="94487"/>
                </a:lnTo>
                <a:lnTo>
                  <a:pt x="0" y="102488"/>
                </a:lnTo>
                <a:lnTo>
                  <a:pt x="2882" y="110489"/>
                </a:lnTo>
                <a:lnTo>
                  <a:pt x="36588" y="141097"/>
                </a:lnTo>
                <a:lnTo>
                  <a:pt x="79908" y="157099"/>
                </a:lnTo>
                <a:lnTo>
                  <a:pt x="104940" y="166497"/>
                </a:lnTo>
                <a:lnTo>
                  <a:pt x="135750" y="170434"/>
                </a:lnTo>
                <a:lnTo>
                  <a:pt x="203200" y="183769"/>
                </a:lnTo>
                <a:lnTo>
                  <a:pt x="280162" y="191770"/>
                </a:lnTo>
                <a:lnTo>
                  <a:pt x="365887" y="199771"/>
                </a:lnTo>
                <a:lnTo>
                  <a:pt x="550672" y="199771"/>
                </a:lnTo>
                <a:lnTo>
                  <a:pt x="636397" y="191770"/>
                </a:lnTo>
                <a:lnTo>
                  <a:pt x="713358" y="183769"/>
                </a:lnTo>
                <a:lnTo>
                  <a:pt x="780795" y="170434"/>
                </a:lnTo>
                <a:lnTo>
                  <a:pt x="811657" y="166497"/>
                </a:lnTo>
                <a:lnTo>
                  <a:pt x="860679" y="149098"/>
                </a:lnTo>
                <a:lnTo>
                  <a:pt x="895350" y="131825"/>
                </a:lnTo>
                <a:lnTo>
                  <a:pt x="916558" y="102488"/>
                </a:lnTo>
                <a:lnTo>
                  <a:pt x="913638" y="94487"/>
                </a:lnTo>
                <a:lnTo>
                  <a:pt x="906907" y="81279"/>
                </a:lnTo>
                <a:lnTo>
                  <a:pt x="895350" y="73278"/>
                </a:lnTo>
                <a:lnTo>
                  <a:pt x="879982" y="63880"/>
                </a:lnTo>
                <a:lnTo>
                  <a:pt x="860679" y="55879"/>
                </a:lnTo>
                <a:lnTo>
                  <a:pt x="839597" y="46609"/>
                </a:lnTo>
                <a:lnTo>
                  <a:pt x="780795" y="30607"/>
                </a:lnTo>
                <a:lnTo>
                  <a:pt x="713358" y="17272"/>
                </a:lnTo>
                <a:lnTo>
                  <a:pt x="636397" y="9271"/>
                </a:lnTo>
                <a:lnTo>
                  <a:pt x="550672" y="3937"/>
                </a:lnTo>
                <a:lnTo>
                  <a:pt x="458343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73150" y="3000375"/>
            <a:ext cx="916940" cy="800735"/>
          </a:xfrm>
          <a:custGeom>
            <a:avLst/>
            <a:gdLst/>
            <a:ahLst/>
            <a:cxnLst/>
            <a:rect l="l" t="t" r="r" b="b"/>
            <a:pathLst>
              <a:path w="916939" h="800735">
                <a:moveTo>
                  <a:pt x="458343" y="0"/>
                </a:moveTo>
                <a:lnTo>
                  <a:pt x="365887" y="3937"/>
                </a:lnTo>
                <a:lnTo>
                  <a:pt x="280162" y="9271"/>
                </a:lnTo>
                <a:lnTo>
                  <a:pt x="203200" y="17272"/>
                </a:lnTo>
                <a:lnTo>
                  <a:pt x="135750" y="30607"/>
                </a:lnTo>
                <a:lnTo>
                  <a:pt x="79908" y="46609"/>
                </a:lnTo>
                <a:lnTo>
                  <a:pt x="36588" y="63880"/>
                </a:lnTo>
                <a:lnTo>
                  <a:pt x="2882" y="94487"/>
                </a:lnTo>
                <a:lnTo>
                  <a:pt x="0" y="102488"/>
                </a:lnTo>
                <a:lnTo>
                  <a:pt x="0" y="703072"/>
                </a:lnTo>
                <a:lnTo>
                  <a:pt x="36588" y="740410"/>
                </a:lnTo>
                <a:lnTo>
                  <a:pt x="79908" y="757682"/>
                </a:lnTo>
                <a:lnTo>
                  <a:pt x="104940" y="766952"/>
                </a:lnTo>
                <a:lnTo>
                  <a:pt x="135750" y="771017"/>
                </a:lnTo>
                <a:lnTo>
                  <a:pt x="203200" y="782955"/>
                </a:lnTo>
                <a:lnTo>
                  <a:pt x="280162" y="792352"/>
                </a:lnTo>
                <a:lnTo>
                  <a:pt x="365887" y="800354"/>
                </a:lnTo>
                <a:lnTo>
                  <a:pt x="550672" y="800354"/>
                </a:lnTo>
                <a:lnTo>
                  <a:pt x="636397" y="792352"/>
                </a:lnTo>
                <a:lnTo>
                  <a:pt x="713358" y="782955"/>
                </a:lnTo>
                <a:lnTo>
                  <a:pt x="780795" y="771017"/>
                </a:lnTo>
                <a:lnTo>
                  <a:pt x="811657" y="766952"/>
                </a:lnTo>
                <a:lnTo>
                  <a:pt x="860679" y="749681"/>
                </a:lnTo>
                <a:lnTo>
                  <a:pt x="895350" y="732408"/>
                </a:lnTo>
                <a:lnTo>
                  <a:pt x="916558" y="703072"/>
                </a:lnTo>
                <a:lnTo>
                  <a:pt x="916558" y="102488"/>
                </a:lnTo>
                <a:lnTo>
                  <a:pt x="879982" y="63880"/>
                </a:lnTo>
                <a:lnTo>
                  <a:pt x="860679" y="55879"/>
                </a:lnTo>
                <a:lnTo>
                  <a:pt x="839597" y="46609"/>
                </a:lnTo>
                <a:lnTo>
                  <a:pt x="780795" y="30607"/>
                </a:lnTo>
                <a:lnTo>
                  <a:pt x="713358" y="17272"/>
                </a:lnTo>
                <a:lnTo>
                  <a:pt x="636397" y="9271"/>
                </a:lnTo>
                <a:lnTo>
                  <a:pt x="550672" y="3937"/>
                </a:lnTo>
                <a:lnTo>
                  <a:pt x="458343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73150" y="3000375"/>
            <a:ext cx="916940" cy="800735"/>
          </a:xfrm>
          <a:custGeom>
            <a:avLst/>
            <a:gdLst/>
            <a:ahLst/>
            <a:cxnLst/>
            <a:rect l="l" t="t" r="r" b="b"/>
            <a:pathLst>
              <a:path w="916939" h="800735">
                <a:moveTo>
                  <a:pt x="458343" y="0"/>
                </a:moveTo>
                <a:lnTo>
                  <a:pt x="550672" y="3937"/>
                </a:lnTo>
                <a:lnTo>
                  <a:pt x="636397" y="9271"/>
                </a:lnTo>
                <a:lnTo>
                  <a:pt x="713358" y="17272"/>
                </a:lnTo>
                <a:lnTo>
                  <a:pt x="780795" y="30607"/>
                </a:lnTo>
                <a:lnTo>
                  <a:pt x="839597" y="46609"/>
                </a:lnTo>
                <a:lnTo>
                  <a:pt x="860679" y="55879"/>
                </a:lnTo>
                <a:lnTo>
                  <a:pt x="879982" y="63880"/>
                </a:lnTo>
                <a:lnTo>
                  <a:pt x="895350" y="73278"/>
                </a:lnTo>
                <a:lnTo>
                  <a:pt x="906907" y="81279"/>
                </a:lnTo>
                <a:lnTo>
                  <a:pt x="913638" y="94487"/>
                </a:lnTo>
                <a:lnTo>
                  <a:pt x="916558" y="102488"/>
                </a:lnTo>
                <a:lnTo>
                  <a:pt x="916558" y="703072"/>
                </a:lnTo>
                <a:lnTo>
                  <a:pt x="879982" y="740410"/>
                </a:lnTo>
                <a:lnTo>
                  <a:pt x="839597" y="757682"/>
                </a:lnTo>
                <a:lnTo>
                  <a:pt x="780795" y="771017"/>
                </a:lnTo>
                <a:lnTo>
                  <a:pt x="713358" y="782955"/>
                </a:lnTo>
                <a:lnTo>
                  <a:pt x="636397" y="792352"/>
                </a:lnTo>
                <a:lnTo>
                  <a:pt x="550672" y="800354"/>
                </a:lnTo>
                <a:lnTo>
                  <a:pt x="458343" y="800354"/>
                </a:lnTo>
                <a:lnTo>
                  <a:pt x="365887" y="800354"/>
                </a:lnTo>
                <a:lnTo>
                  <a:pt x="280162" y="792352"/>
                </a:lnTo>
                <a:lnTo>
                  <a:pt x="203200" y="782955"/>
                </a:lnTo>
                <a:lnTo>
                  <a:pt x="135750" y="771017"/>
                </a:lnTo>
                <a:lnTo>
                  <a:pt x="104940" y="766952"/>
                </a:lnTo>
                <a:lnTo>
                  <a:pt x="79908" y="757682"/>
                </a:lnTo>
                <a:lnTo>
                  <a:pt x="55841" y="749681"/>
                </a:lnTo>
                <a:lnTo>
                  <a:pt x="36588" y="740410"/>
                </a:lnTo>
                <a:lnTo>
                  <a:pt x="21183" y="732408"/>
                </a:lnTo>
                <a:lnTo>
                  <a:pt x="9626" y="724407"/>
                </a:lnTo>
                <a:lnTo>
                  <a:pt x="2882" y="711073"/>
                </a:lnTo>
                <a:lnTo>
                  <a:pt x="0" y="703072"/>
                </a:lnTo>
                <a:lnTo>
                  <a:pt x="0" y="102488"/>
                </a:lnTo>
                <a:lnTo>
                  <a:pt x="36588" y="63880"/>
                </a:lnTo>
                <a:lnTo>
                  <a:pt x="79908" y="46609"/>
                </a:lnTo>
                <a:lnTo>
                  <a:pt x="135750" y="30607"/>
                </a:lnTo>
                <a:lnTo>
                  <a:pt x="203200" y="17272"/>
                </a:lnTo>
                <a:lnTo>
                  <a:pt x="280162" y="9271"/>
                </a:lnTo>
                <a:lnTo>
                  <a:pt x="365887" y="3937"/>
                </a:lnTo>
                <a:lnTo>
                  <a:pt x="458343" y="0"/>
                </a:lnTo>
                <a:close/>
              </a:path>
            </a:pathLst>
          </a:custGeom>
          <a:ln w="82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73150" y="3102864"/>
            <a:ext cx="916940" cy="97790"/>
          </a:xfrm>
          <a:custGeom>
            <a:avLst/>
            <a:gdLst/>
            <a:ahLst/>
            <a:cxnLst/>
            <a:rect l="l" t="t" r="r" b="b"/>
            <a:pathLst>
              <a:path w="916939" h="97789">
                <a:moveTo>
                  <a:pt x="916558" y="0"/>
                </a:moveTo>
                <a:lnTo>
                  <a:pt x="0" y="0"/>
                </a:lnTo>
                <a:lnTo>
                  <a:pt x="2882" y="8000"/>
                </a:lnTo>
                <a:lnTo>
                  <a:pt x="36588" y="38608"/>
                </a:lnTo>
                <a:lnTo>
                  <a:pt x="79908" y="54610"/>
                </a:lnTo>
                <a:lnTo>
                  <a:pt x="104940" y="64008"/>
                </a:lnTo>
                <a:lnTo>
                  <a:pt x="135750" y="67945"/>
                </a:lnTo>
                <a:lnTo>
                  <a:pt x="203200" y="81280"/>
                </a:lnTo>
                <a:lnTo>
                  <a:pt x="280162" y="89281"/>
                </a:lnTo>
                <a:lnTo>
                  <a:pt x="365887" y="97282"/>
                </a:lnTo>
                <a:lnTo>
                  <a:pt x="550672" y="97282"/>
                </a:lnTo>
                <a:lnTo>
                  <a:pt x="636397" y="89281"/>
                </a:lnTo>
                <a:lnTo>
                  <a:pt x="713358" y="81280"/>
                </a:lnTo>
                <a:lnTo>
                  <a:pt x="780795" y="67945"/>
                </a:lnTo>
                <a:lnTo>
                  <a:pt x="811657" y="64008"/>
                </a:lnTo>
                <a:lnTo>
                  <a:pt x="860679" y="46609"/>
                </a:lnTo>
                <a:lnTo>
                  <a:pt x="895350" y="29337"/>
                </a:lnTo>
                <a:lnTo>
                  <a:pt x="913638" y="8000"/>
                </a:lnTo>
                <a:lnTo>
                  <a:pt x="916558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73150" y="3102864"/>
            <a:ext cx="916940" cy="97790"/>
          </a:xfrm>
          <a:custGeom>
            <a:avLst/>
            <a:gdLst/>
            <a:ahLst/>
            <a:cxnLst/>
            <a:rect l="l" t="t" r="r" b="b"/>
            <a:pathLst>
              <a:path w="916939" h="97789">
                <a:moveTo>
                  <a:pt x="916558" y="0"/>
                </a:moveTo>
                <a:lnTo>
                  <a:pt x="879982" y="38608"/>
                </a:lnTo>
                <a:lnTo>
                  <a:pt x="839597" y="54610"/>
                </a:lnTo>
                <a:lnTo>
                  <a:pt x="780795" y="67945"/>
                </a:lnTo>
                <a:lnTo>
                  <a:pt x="713358" y="81280"/>
                </a:lnTo>
                <a:lnTo>
                  <a:pt x="636397" y="89281"/>
                </a:lnTo>
                <a:lnTo>
                  <a:pt x="550672" y="97282"/>
                </a:lnTo>
                <a:lnTo>
                  <a:pt x="458343" y="97282"/>
                </a:lnTo>
                <a:lnTo>
                  <a:pt x="365887" y="97282"/>
                </a:lnTo>
                <a:lnTo>
                  <a:pt x="280162" y="89281"/>
                </a:lnTo>
                <a:lnTo>
                  <a:pt x="203200" y="81280"/>
                </a:lnTo>
                <a:lnTo>
                  <a:pt x="135750" y="67945"/>
                </a:lnTo>
                <a:lnTo>
                  <a:pt x="104940" y="64008"/>
                </a:lnTo>
                <a:lnTo>
                  <a:pt x="79908" y="54610"/>
                </a:lnTo>
                <a:lnTo>
                  <a:pt x="55841" y="46609"/>
                </a:lnTo>
                <a:lnTo>
                  <a:pt x="36588" y="38608"/>
                </a:lnTo>
                <a:lnTo>
                  <a:pt x="21183" y="29337"/>
                </a:lnTo>
                <a:lnTo>
                  <a:pt x="9626" y="21336"/>
                </a:lnTo>
                <a:lnTo>
                  <a:pt x="2882" y="8000"/>
                </a:lnTo>
                <a:lnTo>
                  <a:pt x="0" y="0"/>
                </a:lnTo>
              </a:path>
            </a:pathLst>
          </a:custGeom>
          <a:ln w="82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95269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96038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6809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7434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98205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98975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99551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0322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01092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01718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02487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03257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03883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04653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05423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06001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06771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07541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08166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08936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09706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10331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1110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11872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12498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13267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14037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14663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15384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16154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16780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17551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18321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18945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19716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20486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21111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21881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22651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23229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23998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24769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25395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26164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26934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27555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28332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29104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29676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30453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31213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31845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32614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3338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34007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34783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35543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36127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36891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37664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38296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39066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39833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40458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41222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41995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4277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4353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44164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44933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45701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46326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47054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47821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48446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49210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49983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50615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51385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52152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52777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53541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54314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54898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55662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56435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57054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57824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58604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59229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59993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160765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61337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62114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62886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63506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64275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65043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65668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66444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67217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67789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68565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69325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69958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70727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71494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72119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72896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73669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74288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75058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75825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76450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77227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77999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78571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79335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80108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80740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81509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182277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8290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183678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184438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185022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85786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86559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949325" y="3154298"/>
            <a:ext cx="913765" cy="802005"/>
          </a:xfrm>
          <a:custGeom>
            <a:avLst/>
            <a:gdLst/>
            <a:ahLst/>
            <a:cxnLst/>
            <a:rect l="l" t="t" r="r" b="b"/>
            <a:pathLst>
              <a:path w="913764" h="802004">
                <a:moveTo>
                  <a:pt x="550544" y="0"/>
                </a:moveTo>
                <a:lnTo>
                  <a:pt x="365759" y="0"/>
                </a:lnTo>
                <a:lnTo>
                  <a:pt x="203085" y="17399"/>
                </a:lnTo>
                <a:lnTo>
                  <a:pt x="135712" y="30734"/>
                </a:lnTo>
                <a:lnTo>
                  <a:pt x="104914" y="34798"/>
                </a:lnTo>
                <a:lnTo>
                  <a:pt x="55829" y="52070"/>
                </a:lnTo>
                <a:lnTo>
                  <a:pt x="9626" y="77470"/>
                </a:lnTo>
                <a:lnTo>
                  <a:pt x="0" y="98805"/>
                </a:lnTo>
                <a:lnTo>
                  <a:pt x="0" y="699007"/>
                </a:lnTo>
                <a:lnTo>
                  <a:pt x="55829" y="747013"/>
                </a:lnTo>
                <a:lnTo>
                  <a:pt x="104914" y="763015"/>
                </a:lnTo>
                <a:lnTo>
                  <a:pt x="203085" y="784351"/>
                </a:lnTo>
                <a:lnTo>
                  <a:pt x="280085" y="793623"/>
                </a:lnTo>
                <a:lnTo>
                  <a:pt x="365759" y="801624"/>
                </a:lnTo>
                <a:lnTo>
                  <a:pt x="550544" y="801624"/>
                </a:lnTo>
                <a:lnTo>
                  <a:pt x="636143" y="793623"/>
                </a:lnTo>
                <a:lnTo>
                  <a:pt x="713232" y="784351"/>
                </a:lnTo>
                <a:lnTo>
                  <a:pt x="781557" y="772287"/>
                </a:lnTo>
                <a:lnTo>
                  <a:pt x="808482" y="763015"/>
                </a:lnTo>
                <a:lnTo>
                  <a:pt x="836422" y="755014"/>
                </a:lnTo>
                <a:lnTo>
                  <a:pt x="876807" y="737615"/>
                </a:lnTo>
                <a:lnTo>
                  <a:pt x="910463" y="708278"/>
                </a:lnTo>
                <a:lnTo>
                  <a:pt x="913383" y="699007"/>
                </a:lnTo>
                <a:lnTo>
                  <a:pt x="913383" y="98805"/>
                </a:lnTo>
                <a:lnTo>
                  <a:pt x="876807" y="60071"/>
                </a:lnTo>
                <a:lnTo>
                  <a:pt x="857504" y="52070"/>
                </a:lnTo>
                <a:lnTo>
                  <a:pt x="836422" y="42799"/>
                </a:lnTo>
                <a:lnTo>
                  <a:pt x="808482" y="34798"/>
                </a:lnTo>
                <a:lnTo>
                  <a:pt x="781557" y="30734"/>
                </a:lnTo>
                <a:lnTo>
                  <a:pt x="713232" y="17399"/>
                </a:lnTo>
                <a:lnTo>
                  <a:pt x="5505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49325" y="3154298"/>
            <a:ext cx="913765" cy="802005"/>
          </a:xfrm>
          <a:custGeom>
            <a:avLst/>
            <a:gdLst/>
            <a:ahLst/>
            <a:cxnLst/>
            <a:rect l="l" t="t" r="r" b="b"/>
            <a:pathLst>
              <a:path w="913764" h="802004">
                <a:moveTo>
                  <a:pt x="458088" y="0"/>
                </a:moveTo>
                <a:lnTo>
                  <a:pt x="550544" y="0"/>
                </a:lnTo>
                <a:lnTo>
                  <a:pt x="636143" y="9398"/>
                </a:lnTo>
                <a:lnTo>
                  <a:pt x="713232" y="17399"/>
                </a:lnTo>
                <a:lnTo>
                  <a:pt x="781557" y="30734"/>
                </a:lnTo>
                <a:lnTo>
                  <a:pt x="808482" y="34798"/>
                </a:lnTo>
                <a:lnTo>
                  <a:pt x="836422" y="42799"/>
                </a:lnTo>
                <a:lnTo>
                  <a:pt x="857504" y="52070"/>
                </a:lnTo>
                <a:lnTo>
                  <a:pt x="876807" y="60071"/>
                </a:lnTo>
                <a:lnTo>
                  <a:pt x="892175" y="68072"/>
                </a:lnTo>
                <a:lnTo>
                  <a:pt x="903732" y="77470"/>
                </a:lnTo>
                <a:lnTo>
                  <a:pt x="910463" y="89408"/>
                </a:lnTo>
                <a:lnTo>
                  <a:pt x="913383" y="98805"/>
                </a:lnTo>
                <a:lnTo>
                  <a:pt x="913383" y="699007"/>
                </a:lnTo>
                <a:lnTo>
                  <a:pt x="876807" y="737615"/>
                </a:lnTo>
                <a:lnTo>
                  <a:pt x="836422" y="755014"/>
                </a:lnTo>
                <a:lnTo>
                  <a:pt x="808482" y="763015"/>
                </a:lnTo>
                <a:lnTo>
                  <a:pt x="781557" y="772287"/>
                </a:lnTo>
                <a:lnTo>
                  <a:pt x="713232" y="784351"/>
                </a:lnTo>
                <a:lnTo>
                  <a:pt x="636143" y="793623"/>
                </a:lnTo>
                <a:lnTo>
                  <a:pt x="550544" y="801624"/>
                </a:lnTo>
                <a:lnTo>
                  <a:pt x="458088" y="801624"/>
                </a:lnTo>
                <a:lnTo>
                  <a:pt x="365759" y="801624"/>
                </a:lnTo>
                <a:lnTo>
                  <a:pt x="280085" y="793623"/>
                </a:lnTo>
                <a:lnTo>
                  <a:pt x="203085" y="784351"/>
                </a:lnTo>
                <a:lnTo>
                  <a:pt x="135712" y="772287"/>
                </a:lnTo>
                <a:lnTo>
                  <a:pt x="79883" y="755014"/>
                </a:lnTo>
                <a:lnTo>
                  <a:pt x="37541" y="737615"/>
                </a:lnTo>
                <a:lnTo>
                  <a:pt x="2882" y="708278"/>
                </a:lnTo>
                <a:lnTo>
                  <a:pt x="0" y="699007"/>
                </a:lnTo>
                <a:lnTo>
                  <a:pt x="0" y="98805"/>
                </a:lnTo>
                <a:lnTo>
                  <a:pt x="37541" y="60071"/>
                </a:lnTo>
                <a:lnTo>
                  <a:pt x="79883" y="42799"/>
                </a:lnTo>
                <a:lnTo>
                  <a:pt x="135712" y="30734"/>
                </a:lnTo>
                <a:lnTo>
                  <a:pt x="203085" y="17399"/>
                </a:lnTo>
                <a:lnTo>
                  <a:pt x="280085" y="9398"/>
                </a:lnTo>
                <a:lnTo>
                  <a:pt x="365759" y="0"/>
                </a:lnTo>
                <a:lnTo>
                  <a:pt x="458088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949325" y="3154298"/>
            <a:ext cx="913765" cy="802005"/>
          </a:xfrm>
          <a:custGeom>
            <a:avLst/>
            <a:gdLst/>
            <a:ahLst/>
            <a:cxnLst/>
            <a:rect l="l" t="t" r="r" b="b"/>
            <a:pathLst>
              <a:path w="913764" h="802004">
                <a:moveTo>
                  <a:pt x="550544" y="0"/>
                </a:moveTo>
                <a:lnTo>
                  <a:pt x="365759" y="0"/>
                </a:lnTo>
                <a:lnTo>
                  <a:pt x="203085" y="17399"/>
                </a:lnTo>
                <a:lnTo>
                  <a:pt x="135712" y="30734"/>
                </a:lnTo>
                <a:lnTo>
                  <a:pt x="104914" y="34798"/>
                </a:lnTo>
                <a:lnTo>
                  <a:pt x="55829" y="52070"/>
                </a:lnTo>
                <a:lnTo>
                  <a:pt x="9626" y="77470"/>
                </a:lnTo>
                <a:lnTo>
                  <a:pt x="0" y="98805"/>
                </a:lnTo>
                <a:lnTo>
                  <a:pt x="0" y="699007"/>
                </a:lnTo>
                <a:lnTo>
                  <a:pt x="55829" y="747013"/>
                </a:lnTo>
                <a:lnTo>
                  <a:pt x="104914" y="763015"/>
                </a:lnTo>
                <a:lnTo>
                  <a:pt x="203085" y="784351"/>
                </a:lnTo>
                <a:lnTo>
                  <a:pt x="280085" y="793623"/>
                </a:lnTo>
                <a:lnTo>
                  <a:pt x="365759" y="801624"/>
                </a:lnTo>
                <a:lnTo>
                  <a:pt x="550544" y="801624"/>
                </a:lnTo>
                <a:lnTo>
                  <a:pt x="636143" y="793623"/>
                </a:lnTo>
                <a:lnTo>
                  <a:pt x="713232" y="784351"/>
                </a:lnTo>
                <a:lnTo>
                  <a:pt x="781557" y="772287"/>
                </a:lnTo>
                <a:lnTo>
                  <a:pt x="808482" y="763015"/>
                </a:lnTo>
                <a:lnTo>
                  <a:pt x="836422" y="755014"/>
                </a:lnTo>
                <a:lnTo>
                  <a:pt x="876807" y="737615"/>
                </a:lnTo>
                <a:lnTo>
                  <a:pt x="910463" y="708278"/>
                </a:lnTo>
                <a:lnTo>
                  <a:pt x="913383" y="699007"/>
                </a:lnTo>
                <a:lnTo>
                  <a:pt x="913383" y="98805"/>
                </a:lnTo>
                <a:lnTo>
                  <a:pt x="876807" y="60071"/>
                </a:lnTo>
                <a:lnTo>
                  <a:pt x="857504" y="52070"/>
                </a:lnTo>
                <a:lnTo>
                  <a:pt x="836422" y="42799"/>
                </a:lnTo>
                <a:lnTo>
                  <a:pt x="808482" y="34798"/>
                </a:lnTo>
                <a:lnTo>
                  <a:pt x="781557" y="30734"/>
                </a:lnTo>
                <a:lnTo>
                  <a:pt x="713232" y="17399"/>
                </a:lnTo>
                <a:lnTo>
                  <a:pt x="5505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95269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96038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6809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97434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98205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98975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9551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100322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01092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01718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02487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03257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03883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104653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05423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06001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06771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07541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108166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08936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09706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10331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1110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11872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12498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13267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14037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14663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15384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116154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16780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117551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118321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118945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19716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20486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21111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121881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122651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23229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23998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124769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25395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126164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126934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127555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128332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129104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129676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130453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131213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131845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132614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13338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134007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134783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135543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136127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136891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137664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138296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139066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139833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40458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141222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141995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14277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14353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144164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144933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145701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146326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147054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147821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148446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149210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149983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150615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151385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152152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152777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153541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154314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54898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155662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156435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157054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157824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58604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59229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599932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60765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161337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162114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162886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163506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64275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65043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65668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66444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672175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67789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68565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169325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169958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170727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171494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72119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72896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73669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74288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75058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175825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764504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1772271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1779998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178571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79335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180108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807403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81509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8662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182277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829020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83678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844387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185022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1857869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9624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1865596" y="31542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949325" y="3154298"/>
            <a:ext cx="913765" cy="200660"/>
          </a:xfrm>
          <a:custGeom>
            <a:avLst/>
            <a:gdLst/>
            <a:ahLst/>
            <a:cxnLst/>
            <a:rect l="l" t="t" r="r" b="b"/>
            <a:pathLst>
              <a:path w="913764" h="200660">
                <a:moveTo>
                  <a:pt x="550544" y="0"/>
                </a:moveTo>
                <a:lnTo>
                  <a:pt x="365759" y="0"/>
                </a:lnTo>
                <a:lnTo>
                  <a:pt x="203085" y="17399"/>
                </a:lnTo>
                <a:lnTo>
                  <a:pt x="135712" y="30734"/>
                </a:lnTo>
                <a:lnTo>
                  <a:pt x="104914" y="34798"/>
                </a:lnTo>
                <a:lnTo>
                  <a:pt x="55829" y="52070"/>
                </a:lnTo>
                <a:lnTo>
                  <a:pt x="9626" y="77470"/>
                </a:lnTo>
                <a:lnTo>
                  <a:pt x="0" y="98805"/>
                </a:lnTo>
                <a:lnTo>
                  <a:pt x="2882" y="106806"/>
                </a:lnTo>
                <a:lnTo>
                  <a:pt x="37541" y="136143"/>
                </a:lnTo>
                <a:lnTo>
                  <a:pt x="79883" y="153415"/>
                </a:lnTo>
                <a:lnTo>
                  <a:pt x="104914" y="162813"/>
                </a:lnTo>
                <a:lnTo>
                  <a:pt x="135712" y="170814"/>
                </a:lnTo>
                <a:lnTo>
                  <a:pt x="203085" y="184150"/>
                </a:lnTo>
                <a:lnTo>
                  <a:pt x="280085" y="192150"/>
                </a:lnTo>
                <a:lnTo>
                  <a:pt x="365759" y="200151"/>
                </a:lnTo>
                <a:lnTo>
                  <a:pt x="550544" y="200151"/>
                </a:lnTo>
                <a:lnTo>
                  <a:pt x="636143" y="192150"/>
                </a:lnTo>
                <a:lnTo>
                  <a:pt x="713232" y="184150"/>
                </a:lnTo>
                <a:lnTo>
                  <a:pt x="781557" y="170814"/>
                </a:lnTo>
                <a:lnTo>
                  <a:pt x="836422" y="153415"/>
                </a:lnTo>
                <a:lnTo>
                  <a:pt x="876807" y="136143"/>
                </a:lnTo>
                <a:lnTo>
                  <a:pt x="910463" y="106806"/>
                </a:lnTo>
                <a:lnTo>
                  <a:pt x="913383" y="98805"/>
                </a:lnTo>
                <a:lnTo>
                  <a:pt x="910463" y="89408"/>
                </a:lnTo>
                <a:lnTo>
                  <a:pt x="903732" y="77470"/>
                </a:lnTo>
                <a:lnTo>
                  <a:pt x="892175" y="68072"/>
                </a:lnTo>
                <a:lnTo>
                  <a:pt x="876807" y="60071"/>
                </a:lnTo>
                <a:lnTo>
                  <a:pt x="857504" y="52070"/>
                </a:lnTo>
                <a:lnTo>
                  <a:pt x="836422" y="42799"/>
                </a:lnTo>
                <a:lnTo>
                  <a:pt x="808482" y="34798"/>
                </a:lnTo>
                <a:lnTo>
                  <a:pt x="781557" y="30734"/>
                </a:lnTo>
                <a:lnTo>
                  <a:pt x="713232" y="17399"/>
                </a:lnTo>
                <a:lnTo>
                  <a:pt x="5505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949325" y="3154298"/>
            <a:ext cx="913765" cy="802005"/>
          </a:xfrm>
          <a:custGeom>
            <a:avLst/>
            <a:gdLst/>
            <a:ahLst/>
            <a:cxnLst/>
            <a:rect l="l" t="t" r="r" b="b"/>
            <a:pathLst>
              <a:path w="913764" h="802004">
                <a:moveTo>
                  <a:pt x="550544" y="0"/>
                </a:moveTo>
                <a:lnTo>
                  <a:pt x="365759" y="0"/>
                </a:lnTo>
                <a:lnTo>
                  <a:pt x="203085" y="17399"/>
                </a:lnTo>
                <a:lnTo>
                  <a:pt x="135712" y="30734"/>
                </a:lnTo>
                <a:lnTo>
                  <a:pt x="104914" y="34798"/>
                </a:lnTo>
                <a:lnTo>
                  <a:pt x="55829" y="52070"/>
                </a:lnTo>
                <a:lnTo>
                  <a:pt x="9626" y="77470"/>
                </a:lnTo>
                <a:lnTo>
                  <a:pt x="0" y="98805"/>
                </a:lnTo>
                <a:lnTo>
                  <a:pt x="0" y="699007"/>
                </a:lnTo>
                <a:lnTo>
                  <a:pt x="55829" y="747013"/>
                </a:lnTo>
                <a:lnTo>
                  <a:pt x="104914" y="763015"/>
                </a:lnTo>
                <a:lnTo>
                  <a:pt x="203085" y="784351"/>
                </a:lnTo>
                <a:lnTo>
                  <a:pt x="280085" y="793623"/>
                </a:lnTo>
                <a:lnTo>
                  <a:pt x="365759" y="801624"/>
                </a:lnTo>
                <a:lnTo>
                  <a:pt x="550544" y="801624"/>
                </a:lnTo>
                <a:lnTo>
                  <a:pt x="636143" y="793623"/>
                </a:lnTo>
                <a:lnTo>
                  <a:pt x="713232" y="784351"/>
                </a:lnTo>
                <a:lnTo>
                  <a:pt x="781557" y="772287"/>
                </a:lnTo>
                <a:lnTo>
                  <a:pt x="808482" y="763015"/>
                </a:lnTo>
                <a:lnTo>
                  <a:pt x="836422" y="755014"/>
                </a:lnTo>
                <a:lnTo>
                  <a:pt x="876807" y="737615"/>
                </a:lnTo>
                <a:lnTo>
                  <a:pt x="910463" y="708278"/>
                </a:lnTo>
                <a:lnTo>
                  <a:pt x="913383" y="699007"/>
                </a:lnTo>
                <a:lnTo>
                  <a:pt x="913383" y="98805"/>
                </a:lnTo>
                <a:lnTo>
                  <a:pt x="876807" y="60071"/>
                </a:lnTo>
                <a:lnTo>
                  <a:pt x="857504" y="52070"/>
                </a:lnTo>
                <a:lnTo>
                  <a:pt x="836422" y="42799"/>
                </a:lnTo>
                <a:lnTo>
                  <a:pt x="808482" y="34798"/>
                </a:lnTo>
                <a:lnTo>
                  <a:pt x="781557" y="30734"/>
                </a:lnTo>
                <a:lnTo>
                  <a:pt x="713232" y="17399"/>
                </a:lnTo>
                <a:lnTo>
                  <a:pt x="5505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949325" y="3154298"/>
            <a:ext cx="913765" cy="802005"/>
          </a:xfrm>
          <a:custGeom>
            <a:avLst/>
            <a:gdLst/>
            <a:ahLst/>
            <a:cxnLst/>
            <a:rect l="l" t="t" r="r" b="b"/>
            <a:pathLst>
              <a:path w="913764" h="802004">
                <a:moveTo>
                  <a:pt x="458088" y="0"/>
                </a:moveTo>
                <a:lnTo>
                  <a:pt x="550544" y="0"/>
                </a:lnTo>
                <a:lnTo>
                  <a:pt x="636143" y="9398"/>
                </a:lnTo>
                <a:lnTo>
                  <a:pt x="713232" y="17399"/>
                </a:lnTo>
                <a:lnTo>
                  <a:pt x="781557" y="30734"/>
                </a:lnTo>
                <a:lnTo>
                  <a:pt x="808482" y="34798"/>
                </a:lnTo>
                <a:lnTo>
                  <a:pt x="836422" y="42799"/>
                </a:lnTo>
                <a:lnTo>
                  <a:pt x="857504" y="52070"/>
                </a:lnTo>
                <a:lnTo>
                  <a:pt x="876807" y="60071"/>
                </a:lnTo>
                <a:lnTo>
                  <a:pt x="892175" y="68072"/>
                </a:lnTo>
                <a:lnTo>
                  <a:pt x="903732" y="77470"/>
                </a:lnTo>
                <a:lnTo>
                  <a:pt x="910463" y="89408"/>
                </a:lnTo>
                <a:lnTo>
                  <a:pt x="913383" y="98805"/>
                </a:lnTo>
                <a:lnTo>
                  <a:pt x="913383" y="699007"/>
                </a:lnTo>
                <a:lnTo>
                  <a:pt x="876807" y="737615"/>
                </a:lnTo>
                <a:lnTo>
                  <a:pt x="836422" y="755014"/>
                </a:lnTo>
                <a:lnTo>
                  <a:pt x="808482" y="763015"/>
                </a:lnTo>
                <a:lnTo>
                  <a:pt x="781557" y="772287"/>
                </a:lnTo>
                <a:lnTo>
                  <a:pt x="713232" y="784351"/>
                </a:lnTo>
                <a:lnTo>
                  <a:pt x="636143" y="793623"/>
                </a:lnTo>
                <a:lnTo>
                  <a:pt x="550544" y="801624"/>
                </a:lnTo>
                <a:lnTo>
                  <a:pt x="458088" y="801624"/>
                </a:lnTo>
                <a:lnTo>
                  <a:pt x="365759" y="801624"/>
                </a:lnTo>
                <a:lnTo>
                  <a:pt x="280085" y="793623"/>
                </a:lnTo>
                <a:lnTo>
                  <a:pt x="203085" y="784351"/>
                </a:lnTo>
                <a:lnTo>
                  <a:pt x="135712" y="772287"/>
                </a:lnTo>
                <a:lnTo>
                  <a:pt x="79883" y="755014"/>
                </a:lnTo>
                <a:lnTo>
                  <a:pt x="37541" y="737615"/>
                </a:lnTo>
                <a:lnTo>
                  <a:pt x="2882" y="708278"/>
                </a:lnTo>
                <a:lnTo>
                  <a:pt x="0" y="699007"/>
                </a:lnTo>
                <a:lnTo>
                  <a:pt x="0" y="98805"/>
                </a:lnTo>
                <a:lnTo>
                  <a:pt x="37541" y="60071"/>
                </a:lnTo>
                <a:lnTo>
                  <a:pt x="79883" y="42799"/>
                </a:lnTo>
                <a:lnTo>
                  <a:pt x="135712" y="30734"/>
                </a:lnTo>
                <a:lnTo>
                  <a:pt x="203085" y="17399"/>
                </a:lnTo>
                <a:lnTo>
                  <a:pt x="280085" y="9398"/>
                </a:lnTo>
                <a:lnTo>
                  <a:pt x="365759" y="0"/>
                </a:lnTo>
                <a:lnTo>
                  <a:pt x="458088" y="0"/>
                </a:lnTo>
                <a:close/>
              </a:path>
            </a:pathLst>
          </a:custGeom>
          <a:ln w="82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949325" y="3253104"/>
            <a:ext cx="913765" cy="101600"/>
          </a:xfrm>
          <a:custGeom>
            <a:avLst/>
            <a:gdLst/>
            <a:ahLst/>
            <a:cxnLst/>
            <a:rect l="l" t="t" r="r" b="b"/>
            <a:pathLst>
              <a:path w="913764" h="101600">
                <a:moveTo>
                  <a:pt x="913383" y="0"/>
                </a:moveTo>
                <a:lnTo>
                  <a:pt x="0" y="0"/>
                </a:lnTo>
                <a:lnTo>
                  <a:pt x="2882" y="8000"/>
                </a:lnTo>
                <a:lnTo>
                  <a:pt x="37541" y="37337"/>
                </a:lnTo>
                <a:lnTo>
                  <a:pt x="79883" y="54610"/>
                </a:lnTo>
                <a:lnTo>
                  <a:pt x="104914" y="64008"/>
                </a:lnTo>
                <a:lnTo>
                  <a:pt x="135712" y="72009"/>
                </a:lnTo>
                <a:lnTo>
                  <a:pt x="203085" y="85344"/>
                </a:lnTo>
                <a:lnTo>
                  <a:pt x="280085" y="93345"/>
                </a:lnTo>
                <a:lnTo>
                  <a:pt x="365759" y="101346"/>
                </a:lnTo>
                <a:lnTo>
                  <a:pt x="550544" y="101346"/>
                </a:lnTo>
                <a:lnTo>
                  <a:pt x="636143" y="93345"/>
                </a:lnTo>
                <a:lnTo>
                  <a:pt x="713232" y="85344"/>
                </a:lnTo>
                <a:lnTo>
                  <a:pt x="781557" y="72009"/>
                </a:lnTo>
                <a:lnTo>
                  <a:pt x="836422" y="54610"/>
                </a:lnTo>
                <a:lnTo>
                  <a:pt x="876807" y="37337"/>
                </a:lnTo>
                <a:lnTo>
                  <a:pt x="910463" y="8000"/>
                </a:lnTo>
                <a:lnTo>
                  <a:pt x="913383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949325" y="3253104"/>
            <a:ext cx="913765" cy="101600"/>
          </a:xfrm>
          <a:custGeom>
            <a:avLst/>
            <a:gdLst/>
            <a:ahLst/>
            <a:cxnLst/>
            <a:rect l="l" t="t" r="r" b="b"/>
            <a:pathLst>
              <a:path w="913764" h="101600">
                <a:moveTo>
                  <a:pt x="913383" y="0"/>
                </a:moveTo>
                <a:lnTo>
                  <a:pt x="876807" y="37337"/>
                </a:lnTo>
                <a:lnTo>
                  <a:pt x="836422" y="54610"/>
                </a:lnTo>
                <a:lnTo>
                  <a:pt x="781557" y="72009"/>
                </a:lnTo>
                <a:lnTo>
                  <a:pt x="713232" y="85344"/>
                </a:lnTo>
                <a:lnTo>
                  <a:pt x="636143" y="93345"/>
                </a:lnTo>
                <a:lnTo>
                  <a:pt x="550544" y="101346"/>
                </a:lnTo>
                <a:lnTo>
                  <a:pt x="458088" y="101346"/>
                </a:lnTo>
                <a:lnTo>
                  <a:pt x="365759" y="101346"/>
                </a:lnTo>
                <a:lnTo>
                  <a:pt x="280085" y="93345"/>
                </a:lnTo>
                <a:lnTo>
                  <a:pt x="203085" y="85344"/>
                </a:lnTo>
                <a:lnTo>
                  <a:pt x="135712" y="72009"/>
                </a:lnTo>
                <a:lnTo>
                  <a:pt x="79883" y="54610"/>
                </a:lnTo>
                <a:lnTo>
                  <a:pt x="55829" y="46609"/>
                </a:lnTo>
                <a:lnTo>
                  <a:pt x="37541" y="37337"/>
                </a:lnTo>
                <a:lnTo>
                  <a:pt x="22136" y="29337"/>
                </a:lnTo>
                <a:lnTo>
                  <a:pt x="9626" y="21336"/>
                </a:lnTo>
                <a:lnTo>
                  <a:pt x="2882" y="8000"/>
                </a:lnTo>
                <a:lnTo>
                  <a:pt x="0" y="0"/>
                </a:lnTo>
              </a:path>
            </a:pathLst>
          </a:custGeom>
          <a:ln w="82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2728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83210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3642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84076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84556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85038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85471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85953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86435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87012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87493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87975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88408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88890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89370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9804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0382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0864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9134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91778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92259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92741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93174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93607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94088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94714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95148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95628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96110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96543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97024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97507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98083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98565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99047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99479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99962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100443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100876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101310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101790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102417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102850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103331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103813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104245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104679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105161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105786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106219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106700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107182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107616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108096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108579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109012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109493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110119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110551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110985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111467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111948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112381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112862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113489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113922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114403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114885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115317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115751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116233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116713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117147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117773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118254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118688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119168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119651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120084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12056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121191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121623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122057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22539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123020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123453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123934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124416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124849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125475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125956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126389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126823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127305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127792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128215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12884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129328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12976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130240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130717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131157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131642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132122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132546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133130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33606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34096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34523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35007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13548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135924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136544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137024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37461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137901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138373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138853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139290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13977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140255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140827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141314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141792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142231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142655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143143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143621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144205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144680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145170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145597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146082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146562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146999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147426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147910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148535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148963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149447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14992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150364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150839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151329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151901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152389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152866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153293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153730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154218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154695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155122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155607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156232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156671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157156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157637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158060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158500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15898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159610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160037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160522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161002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161439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161914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162391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162831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163316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163941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164368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164804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165279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165769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166196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166681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167306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167746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16821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168698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16913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169575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170047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170527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170964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171596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172076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172500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172988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173466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173905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174342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823912" y="3306826"/>
            <a:ext cx="916940" cy="802005"/>
          </a:xfrm>
          <a:custGeom>
            <a:avLst/>
            <a:gdLst/>
            <a:ahLst/>
            <a:cxnLst/>
            <a:rect l="l" t="t" r="r" b="b"/>
            <a:pathLst>
              <a:path w="916939" h="802004">
                <a:moveTo>
                  <a:pt x="458279" y="0"/>
                </a:moveTo>
                <a:lnTo>
                  <a:pt x="280162" y="8000"/>
                </a:lnTo>
                <a:lnTo>
                  <a:pt x="203149" y="17272"/>
                </a:lnTo>
                <a:lnTo>
                  <a:pt x="135750" y="29337"/>
                </a:lnTo>
                <a:lnTo>
                  <a:pt x="79908" y="46609"/>
                </a:lnTo>
                <a:lnTo>
                  <a:pt x="22148" y="72009"/>
                </a:lnTo>
                <a:lnTo>
                  <a:pt x="0" y="102615"/>
                </a:lnTo>
                <a:lnTo>
                  <a:pt x="0" y="702818"/>
                </a:lnTo>
                <a:lnTo>
                  <a:pt x="37553" y="741553"/>
                </a:lnTo>
                <a:lnTo>
                  <a:pt x="79908" y="758825"/>
                </a:lnTo>
                <a:lnTo>
                  <a:pt x="135750" y="770890"/>
                </a:lnTo>
                <a:lnTo>
                  <a:pt x="203149" y="784225"/>
                </a:lnTo>
                <a:lnTo>
                  <a:pt x="365848" y="801497"/>
                </a:lnTo>
                <a:lnTo>
                  <a:pt x="550735" y="801497"/>
                </a:lnTo>
                <a:lnTo>
                  <a:pt x="713422" y="784225"/>
                </a:lnTo>
                <a:lnTo>
                  <a:pt x="781748" y="770890"/>
                </a:lnTo>
                <a:lnTo>
                  <a:pt x="812609" y="766826"/>
                </a:lnTo>
                <a:lnTo>
                  <a:pt x="861631" y="749554"/>
                </a:lnTo>
                <a:lnTo>
                  <a:pt x="907859" y="724154"/>
                </a:lnTo>
                <a:lnTo>
                  <a:pt x="916622" y="702818"/>
                </a:lnTo>
                <a:lnTo>
                  <a:pt x="916622" y="102615"/>
                </a:lnTo>
                <a:lnTo>
                  <a:pt x="861631" y="54610"/>
                </a:lnTo>
                <a:lnTo>
                  <a:pt x="781748" y="29337"/>
                </a:lnTo>
                <a:lnTo>
                  <a:pt x="713422" y="17272"/>
                </a:lnTo>
                <a:lnTo>
                  <a:pt x="636333" y="8000"/>
                </a:lnTo>
                <a:lnTo>
                  <a:pt x="45827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823912" y="3306826"/>
            <a:ext cx="916940" cy="802005"/>
          </a:xfrm>
          <a:custGeom>
            <a:avLst/>
            <a:gdLst/>
            <a:ahLst/>
            <a:cxnLst/>
            <a:rect l="l" t="t" r="r" b="b"/>
            <a:pathLst>
              <a:path w="916939" h="802004">
                <a:moveTo>
                  <a:pt x="458279" y="0"/>
                </a:moveTo>
                <a:lnTo>
                  <a:pt x="550735" y="3937"/>
                </a:lnTo>
                <a:lnTo>
                  <a:pt x="636333" y="8000"/>
                </a:lnTo>
                <a:lnTo>
                  <a:pt x="713422" y="17272"/>
                </a:lnTo>
                <a:lnTo>
                  <a:pt x="781748" y="29337"/>
                </a:lnTo>
                <a:lnTo>
                  <a:pt x="812609" y="38608"/>
                </a:lnTo>
                <a:lnTo>
                  <a:pt x="839533" y="46609"/>
                </a:lnTo>
                <a:lnTo>
                  <a:pt x="879919" y="64008"/>
                </a:lnTo>
                <a:lnTo>
                  <a:pt x="913701" y="93345"/>
                </a:lnTo>
                <a:lnTo>
                  <a:pt x="916622" y="102615"/>
                </a:lnTo>
                <a:lnTo>
                  <a:pt x="916622" y="702818"/>
                </a:lnTo>
                <a:lnTo>
                  <a:pt x="879919" y="741553"/>
                </a:lnTo>
                <a:lnTo>
                  <a:pt x="839533" y="758825"/>
                </a:lnTo>
                <a:lnTo>
                  <a:pt x="781748" y="770890"/>
                </a:lnTo>
                <a:lnTo>
                  <a:pt x="713422" y="784225"/>
                </a:lnTo>
                <a:lnTo>
                  <a:pt x="636333" y="792226"/>
                </a:lnTo>
                <a:lnTo>
                  <a:pt x="550735" y="801497"/>
                </a:lnTo>
                <a:lnTo>
                  <a:pt x="458279" y="801497"/>
                </a:lnTo>
                <a:lnTo>
                  <a:pt x="365848" y="801497"/>
                </a:lnTo>
                <a:lnTo>
                  <a:pt x="280162" y="792226"/>
                </a:lnTo>
                <a:lnTo>
                  <a:pt x="203149" y="784225"/>
                </a:lnTo>
                <a:lnTo>
                  <a:pt x="135750" y="770890"/>
                </a:lnTo>
                <a:lnTo>
                  <a:pt x="104940" y="766826"/>
                </a:lnTo>
                <a:lnTo>
                  <a:pt x="79908" y="758825"/>
                </a:lnTo>
                <a:lnTo>
                  <a:pt x="37553" y="741553"/>
                </a:lnTo>
                <a:lnTo>
                  <a:pt x="2882" y="712216"/>
                </a:lnTo>
                <a:lnTo>
                  <a:pt x="0" y="702818"/>
                </a:lnTo>
                <a:lnTo>
                  <a:pt x="0" y="102615"/>
                </a:lnTo>
                <a:lnTo>
                  <a:pt x="37553" y="64008"/>
                </a:lnTo>
                <a:lnTo>
                  <a:pt x="79908" y="46609"/>
                </a:lnTo>
                <a:lnTo>
                  <a:pt x="135750" y="29337"/>
                </a:lnTo>
                <a:lnTo>
                  <a:pt x="203149" y="17272"/>
                </a:lnTo>
                <a:lnTo>
                  <a:pt x="280162" y="8000"/>
                </a:lnTo>
                <a:lnTo>
                  <a:pt x="365848" y="3937"/>
                </a:lnTo>
                <a:lnTo>
                  <a:pt x="458279" y="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823912" y="3306826"/>
            <a:ext cx="916940" cy="802005"/>
          </a:xfrm>
          <a:custGeom>
            <a:avLst/>
            <a:gdLst/>
            <a:ahLst/>
            <a:cxnLst/>
            <a:rect l="l" t="t" r="r" b="b"/>
            <a:pathLst>
              <a:path w="916939" h="802004">
                <a:moveTo>
                  <a:pt x="458279" y="0"/>
                </a:moveTo>
                <a:lnTo>
                  <a:pt x="280162" y="8000"/>
                </a:lnTo>
                <a:lnTo>
                  <a:pt x="203149" y="17272"/>
                </a:lnTo>
                <a:lnTo>
                  <a:pt x="135750" y="29337"/>
                </a:lnTo>
                <a:lnTo>
                  <a:pt x="79908" y="46609"/>
                </a:lnTo>
                <a:lnTo>
                  <a:pt x="22148" y="72009"/>
                </a:lnTo>
                <a:lnTo>
                  <a:pt x="0" y="102615"/>
                </a:lnTo>
                <a:lnTo>
                  <a:pt x="0" y="702818"/>
                </a:lnTo>
                <a:lnTo>
                  <a:pt x="37553" y="741553"/>
                </a:lnTo>
                <a:lnTo>
                  <a:pt x="79908" y="758825"/>
                </a:lnTo>
                <a:lnTo>
                  <a:pt x="135750" y="770890"/>
                </a:lnTo>
                <a:lnTo>
                  <a:pt x="203149" y="784225"/>
                </a:lnTo>
                <a:lnTo>
                  <a:pt x="365848" y="801497"/>
                </a:lnTo>
                <a:lnTo>
                  <a:pt x="550735" y="801497"/>
                </a:lnTo>
                <a:lnTo>
                  <a:pt x="713422" y="784225"/>
                </a:lnTo>
                <a:lnTo>
                  <a:pt x="781748" y="770890"/>
                </a:lnTo>
                <a:lnTo>
                  <a:pt x="812609" y="766826"/>
                </a:lnTo>
                <a:lnTo>
                  <a:pt x="861631" y="749554"/>
                </a:lnTo>
                <a:lnTo>
                  <a:pt x="907859" y="724154"/>
                </a:lnTo>
                <a:lnTo>
                  <a:pt x="916622" y="702818"/>
                </a:lnTo>
                <a:lnTo>
                  <a:pt x="916622" y="102615"/>
                </a:lnTo>
                <a:lnTo>
                  <a:pt x="861631" y="54610"/>
                </a:lnTo>
                <a:lnTo>
                  <a:pt x="781748" y="29337"/>
                </a:lnTo>
                <a:lnTo>
                  <a:pt x="713422" y="17272"/>
                </a:lnTo>
                <a:lnTo>
                  <a:pt x="636333" y="8000"/>
                </a:lnTo>
                <a:lnTo>
                  <a:pt x="45827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82728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83210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83642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84076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84556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85038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85471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85953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86435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87012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87493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87975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88408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88890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89370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89804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90382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90864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9134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91778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92259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92741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93174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93607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94088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94714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95148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95628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96110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96543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97024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97507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98083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98565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99047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99479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99962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100443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100876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101310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101790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102417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102850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103331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103813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104245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104679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105161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105786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106219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106700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107182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107616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108096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108579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109012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109493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110119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110551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110985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111467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111948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112381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112862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113489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113922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114403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114885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115317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115751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116233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116713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117147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117773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118254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118688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119168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119651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120084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12056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121191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121623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122057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122539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123020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123453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123934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124416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124849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125475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125956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126389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126823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127305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127792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128215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12884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129328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12976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130240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30717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131157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131642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132122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132546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133130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133606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134096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134523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35007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13548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135924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136544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137024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137461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137901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138373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138853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139290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13977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140255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140827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141314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141792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142231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142655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143143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43621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144205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144680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145170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145597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146082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146562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146999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147426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147910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148535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148963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149447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14992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150364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150839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151329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151901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152389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152866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153293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153730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154218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1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154695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155122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155607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156232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156671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157156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157637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158060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158500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15898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159610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160037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160522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161002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161439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161914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162391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162831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163316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163941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164368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1648046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165279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165769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7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166196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166681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167306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167746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1682182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168698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169135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169575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170047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8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1705275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1709641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1715964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6739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1720769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1725008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172988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850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1734660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1739057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3175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1743423" y="3306698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0"/>
                </a:moveTo>
                <a:lnTo>
                  <a:pt x="0" y="809625"/>
                </a:lnTo>
              </a:path>
            </a:pathLst>
          </a:custGeom>
          <a:ln w="5776">
            <a:solidFill>
              <a:srgbClr val="CC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823912" y="3306826"/>
            <a:ext cx="916940" cy="200025"/>
          </a:xfrm>
          <a:custGeom>
            <a:avLst/>
            <a:gdLst/>
            <a:ahLst/>
            <a:cxnLst/>
            <a:rect l="l" t="t" r="r" b="b"/>
            <a:pathLst>
              <a:path w="916939" h="200025">
                <a:moveTo>
                  <a:pt x="458279" y="0"/>
                </a:moveTo>
                <a:lnTo>
                  <a:pt x="280162" y="8000"/>
                </a:lnTo>
                <a:lnTo>
                  <a:pt x="203149" y="17272"/>
                </a:lnTo>
                <a:lnTo>
                  <a:pt x="135750" y="29337"/>
                </a:lnTo>
                <a:lnTo>
                  <a:pt x="79908" y="46609"/>
                </a:lnTo>
                <a:lnTo>
                  <a:pt x="22148" y="72009"/>
                </a:lnTo>
                <a:lnTo>
                  <a:pt x="0" y="102615"/>
                </a:lnTo>
                <a:lnTo>
                  <a:pt x="2882" y="110616"/>
                </a:lnTo>
                <a:lnTo>
                  <a:pt x="9626" y="123951"/>
                </a:lnTo>
                <a:lnTo>
                  <a:pt x="22148" y="131952"/>
                </a:lnTo>
                <a:lnTo>
                  <a:pt x="55841" y="149351"/>
                </a:lnTo>
                <a:lnTo>
                  <a:pt x="79908" y="157352"/>
                </a:lnTo>
                <a:lnTo>
                  <a:pt x="104940" y="166624"/>
                </a:lnTo>
                <a:lnTo>
                  <a:pt x="135750" y="170687"/>
                </a:lnTo>
                <a:lnTo>
                  <a:pt x="203149" y="182625"/>
                </a:lnTo>
                <a:lnTo>
                  <a:pt x="280162" y="192024"/>
                </a:lnTo>
                <a:lnTo>
                  <a:pt x="365848" y="200025"/>
                </a:lnTo>
                <a:lnTo>
                  <a:pt x="550735" y="200025"/>
                </a:lnTo>
                <a:lnTo>
                  <a:pt x="636333" y="192024"/>
                </a:lnTo>
                <a:lnTo>
                  <a:pt x="713422" y="182625"/>
                </a:lnTo>
                <a:lnTo>
                  <a:pt x="781748" y="170687"/>
                </a:lnTo>
                <a:lnTo>
                  <a:pt x="812609" y="166624"/>
                </a:lnTo>
                <a:lnTo>
                  <a:pt x="861631" y="149351"/>
                </a:lnTo>
                <a:lnTo>
                  <a:pt x="907859" y="123951"/>
                </a:lnTo>
                <a:lnTo>
                  <a:pt x="916622" y="102615"/>
                </a:lnTo>
                <a:lnTo>
                  <a:pt x="913701" y="93345"/>
                </a:lnTo>
                <a:lnTo>
                  <a:pt x="861631" y="54610"/>
                </a:lnTo>
                <a:lnTo>
                  <a:pt x="781748" y="29337"/>
                </a:lnTo>
                <a:lnTo>
                  <a:pt x="713422" y="17272"/>
                </a:lnTo>
                <a:lnTo>
                  <a:pt x="636333" y="8000"/>
                </a:lnTo>
                <a:lnTo>
                  <a:pt x="45827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823912" y="3306826"/>
            <a:ext cx="916940" cy="802005"/>
          </a:xfrm>
          <a:custGeom>
            <a:avLst/>
            <a:gdLst/>
            <a:ahLst/>
            <a:cxnLst/>
            <a:rect l="l" t="t" r="r" b="b"/>
            <a:pathLst>
              <a:path w="916939" h="802004">
                <a:moveTo>
                  <a:pt x="458279" y="0"/>
                </a:moveTo>
                <a:lnTo>
                  <a:pt x="280162" y="8000"/>
                </a:lnTo>
                <a:lnTo>
                  <a:pt x="203149" y="17272"/>
                </a:lnTo>
                <a:lnTo>
                  <a:pt x="135750" y="29337"/>
                </a:lnTo>
                <a:lnTo>
                  <a:pt x="79908" y="46609"/>
                </a:lnTo>
                <a:lnTo>
                  <a:pt x="22148" y="72009"/>
                </a:lnTo>
                <a:lnTo>
                  <a:pt x="0" y="102615"/>
                </a:lnTo>
                <a:lnTo>
                  <a:pt x="0" y="702818"/>
                </a:lnTo>
                <a:lnTo>
                  <a:pt x="37553" y="741553"/>
                </a:lnTo>
                <a:lnTo>
                  <a:pt x="79908" y="758825"/>
                </a:lnTo>
                <a:lnTo>
                  <a:pt x="135750" y="770890"/>
                </a:lnTo>
                <a:lnTo>
                  <a:pt x="203149" y="784225"/>
                </a:lnTo>
                <a:lnTo>
                  <a:pt x="365848" y="801497"/>
                </a:lnTo>
                <a:lnTo>
                  <a:pt x="550735" y="801497"/>
                </a:lnTo>
                <a:lnTo>
                  <a:pt x="713422" y="784225"/>
                </a:lnTo>
                <a:lnTo>
                  <a:pt x="781748" y="770890"/>
                </a:lnTo>
                <a:lnTo>
                  <a:pt x="812609" y="766826"/>
                </a:lnTo>
                <a:lnTo>
                  <a:pt x="861631" y="749554"/>
                </a:lnTo>
                <a:lnTo>
                  <a:pt x="907859" y="724154"/>
                </a:lnTo>
                <a:lnTo>
                  <a:pt x="916622" y="702818"/>
                </a:lnTo>
                <a:lnTo>
                  <a:pt x="916622" y="102615"/>
                </a:lnTo>
                <a:lnTo>
                  <a:pt x="861631" y="54610"/>
                </a:lnTo>
                <a:lnTo>
                  <a:pt x="781748" y="29337"/>
                </a:lnTo>
                <a:lnTo>
                  <a:pt x="713422" y="17272"/>
                </a:lnTo>
                <a:lnTo>
                  <a:pt x="636333" y="8000"/>
                </a:lnTo>
                <a:lnTo>
                  <a:pt x="45827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823912" y="3306826"/>
            <a:ext cx="916940" cy="802005"/>
          </a:xfrm>
          <a:custGeom>
            <a:avLst/>
            <a:gdLst/>
            <a:ahLst/>
            <a:cxnLst/>
            <a:rect l="l" t="t" r="r" b="b"/>
            <a:pathLst>
              <a:path w="916939" h="802004">
                <a:moveTo>
                  <a:pt x="458279" y="0"/>
                </a:moveTo>
                <a:lnTo>
                  <a:pt x="550735" y="3937"/>
                </a:lnTo>
                <a:lnTo>
                  <a:pt x="636333" y="8000"/>
                </a:lnTo>
                <a:lnTo>
                  <a:pt x="713422" y="17272"/>
                </a:lnTo>
                <a:lnTo>
                  <a:pt x="781748" y="29337"/>
                </a:lnTo>
                <a:lnTo>
                  <a:pt x="812609" y="38608"/>
                </a:lnTo>
                <a:lnTo>
                  <a:pt x="839533" y="46609"/>
                </a:lnTo>
                <a:lnTo>
                  <a:pt x="879919" y="64008"/>
                </a:lnTo>
                <a:lnTo>
                  <a:pt x="913701" y="93345"/>
                </a:lnTo>
                <a:lnTo>
                  <a:pt x="916622" y="102615"/>
                </a:lnTo>
                <a:lnTo>
                  <a:pt x="916622" y="702818"/>
                </a:lnTo>
                <a:lnTo>
                  <a:pt x="879919" y="741553"/>
                </a:lnTo>
                <a:lnTo>
                  <a:pt x="839533" y="758825"/>
                </a:lnTo>
                <a:lnTo>
                  <a:pt x="781748" y="770890"/>
                </a:lnTo>
                <a:lnTo>
                  <a:pt x="713422" y="784225"/>
                </a:lnTo>
                <a:lnTo>
                  <a:pt x="636333" y="792226"/>
                </a:lnTo>
                <a:lnTo>
                  <a:pt x="550735" y="801497"/>
                </a:lnTo>
                <a:lnTo>
                  <a:pt x="458279" y="801497"/>
                </a:lnTo>
                <a:lnTo>
                  <a:pt x="365848" y="801497"/>
                </a:lnTo>
                <a:lnTo>
                  <a:pt x="280162" y="792226"/>
                </a:lnTo>
                <a:lnTo>
                  <a:pt x="203149" y="784225"/>
                </a:lnTo>
                <a:lnTo>
                  <a:pt x="135750" y="770890"/>
                </a:lnTo>
                <a:lnTo>
                  <a:pt x="104940" y="766826"/>
                </a:lnTo>
                <a:lnTo>
                  <a:pt x="79908" y="758825"/>
                </a:lnTo>
                <a:lnTo>
                  <a:pt x="37553" y="741553"/>
                </a:lnTo>
                <a:lnTo>
                  <a:pt x="2882" y="712216"/>
                </a:lnTo>
                <a:lnTo>
                  <a:pt x="0" y="702818"/>
                </a:lnTo>
                <a:lnTo>
                  <a:pt x="0" y="102615"/>
                </a:lnTo>
                <a:lnTo>
                  <a:pt x="37553" y="64008"/>
                </a:lnTo>
                <a:lnTo>
                  <a:pt x="79908" y="46609"/>
                </a:lnTo>
                <a:lnTo>
                  <a:pt x="135750" y="29337"/>
                </a:lnTo>
                <a:lnTo>
                  <a:pt x="203149" y="17272"/>
                </a:lnTo>
                <a:lnTo>
                  <a:pt x="280162" y="8000"/>
                </a:lnTo>
                <a:lnTo>
                  <a:pt x="365848" y="3937"/>
                </a:lnTo>
                <a:lnTo>
                  <a:pt x="458279" y="0"/>
                </a:lnTo>
                <a:close/>
              </a:path>
            </a:pathLst>
          </a:custGeom>
          <a:ln w="82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823912" y="3409441"/>
            <a:ext cx="916940" cy="97790"/>
          </a:xfrm>
          <a:custGeom>
            <a:avLst/>
            <a:gdLst/>
            <a:ahLst/>
            <a:cxnLst/>
            <a:rect l="l" t="t" r="r" b="b"/>
            <a:pathLst>
              <a:path w="916939" h="97789">
                <a:moveTo>
                  <a:pt x="916622" y="0"/>
                </a:moveTo>
                <a:lnTo>
                  <a:pt x="0" y="0"/>
                </a:lnTo>
                <a:lnTo>
                  <a:pt x="2882" y="8000"/>
                </a:lnTo>
                <a:lnTo>
                  <a:pt x="9626" y="21336"/>
                </a:lnTo>
                <a:lnTo>
                  <a:pt x="22148" y="29337"/>
                </a:lnTo>
                <a:lnTo>
                  <a:pt x="55841" y="46736"/>
                </a:lnTo>
                <a:lnTo>
                  <a:pt x="79908" y="54737"/>
                </a:lnTo>
                <a:lnTo>
                  <a:pt x="104940" y="64008"/>
                </a:lnTo>
                <a:lnTo>
                  <a:pt x="135750" y="68072"/>
                </a:lnTo>
                <a:lnTo>
                  <a:pt x="203149" y="80010"/>
                </a:lnTo>
                <a:lnTo>
                  <a:pt x="280162" y="89408"/>
                </a:lnTo>
                <a:lnTo>
                  <a:pt x="365848" y="97409"/>
                </a:lnTo>
                <a:lnTo>
                  <a:pt x="550735" y="97409"/>
                </a:lnTo>
                <a:lnTo>
                  <a:pt x="636333" y="89408"/>
                </a:lnTo>
                <a:lnTo>
                  <a:pt x="713422" y="80010"/>
                </a:lnTo>
                <a:lnTo>
                  <a:pt x="781748" y="68072"/>
                </a:lnTo>
                <a:lnTo>
                  <a:pt x="812609" y="64008"/>
                </a:lnTo>
                <a:lnTo>
                  <a:pt x="861631" y="46736"/>
                </a:lnTo>
                <a:lnTo>
                  <a:pt x="907859" y="21336"/>
                </a:lnTo>
                <a:lnTo>
                  <a:pt x="913701" y="8000"/>
                </a:lnTo>
                <a:lnTo>
                  <a:pt x="916622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823912" y="3409441"/>
            <a:ext cx="916940" cy="97790"/>
          </a:xfrm>
          <a:custGeom>
            <a:avLst/>
            <a:gdLst/>
            <a:ahLst/>
            <a:cxnLst/>
            <a:rect l="l" t="t" r="r" b="b"/>
            <a:pathLst>
              <a:path w="916939" h="97789">
                <a:moveTo>
                  <a:pt x="916622" y="0"/>
                </a:moveTo>
                <a:lnTo>
                  <a:pt x="879919" y="37337"/>
                </a:lnTo>
                <a:lnTo>
                  <a:pt x="839533" y="54737"/>
                </a:lnTo>
                <a:lnTo>
                  <a:pt x="781748" y="68072"/>
                </a:lnTo>
                <a:lnTo>
                  <a:pt x="713422" y="80010"/>
                </a:lnTo>
                <a:lnTo>
                  <a:pt x="636333" y="89408"/>
                </a:lnTo>
                <a:lnTo>
                  <a:pt x="550735" y="97409"/>
                </a:lnTo>
                <a:lnTo>
                  <a:pt x="458279" y="97409"/>
                </a:lnTo>
                <a:lnTo>
                  <a:pt x="365848" y="97409"/>
                </a:lnTo>
                <a:lnTo>
                  <a:pt x="280162" y="89408"/>
                </a:lnTo>
                <a:lnTo>
                  <a:pt x="203149" y="80010"/>
                </a:lnTo>
                <a:lnTo>
                  <a:pt x="135750" y="68072"/>
                </a:lnTo>
                <a:lnTo>
                  <a:pt x="104940" y="64008"/>
                </a:lnTo>
                <a:lnTo>
                  <a:pt x="79908" y="54737"/>
                </a:lnTo>
                <a:lnTo>
                  <a:pt x="55841" y="46736"/>
                </a:lnTo>
                <a:lnTo>
                  <a:pt x="37553" y="37337"/>
                </a:lnTo>
                <a:lnTo>
                  <a:pt x="22148" y="29337"/>
                </a:lnTo>
                <a:lnTo>
                  <a:pt x="9626" y="21336"/>
                </a:lnTo>
                <a:lnTo>
                  <a:pt x="2882" y="8000"/>
                </a:lnTo>
                <a:lnTo>
                  <a:pt x="0" y="0"/>
                </a:lnTo>
              </a:path>
            </a:pathLst>
          </a:custGeom>
          <a:ln w="82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4584700" y="1530350"/>
            <a:ext cx="3162935" cy="1181735"/>
          </a:xfrm>
          <a:custGeom>
            <a:avLst/>
            <a:gdLst/>
            <a:ahLst/>
            <a:cxnLst/>
            <a:rect l="l" t="t" r="r" b="b"/>
            <a:pathLst>
              <a:path w="3162934" h="1181735">
                <a:moveTo>
                  <a:pt x="3162680" y="0"/>
                </a:moveTo>
                <a:lnTo>
                  <a:pt x="1095375" y="0"/>
                </a:lnTo>
                <a:lnTo>
                  <a:pt x="0" y="590803"/>
                </a:lnTo>
                <a:lnTo>
                  <a:pt x="1095375" y="1181608"/>
                </a:lnTo>
                <a:lnTo>
                  <a:pt x="3162680" y="1181608"/>
                </a:lnTo>
                <a:lnTo>
                  <a:pt x="316268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4608829" y="1561591"/>
            <a:ext cx="3163570" cy="1181735"/>
          </a:xfrm>
          <a:custGeom>
            <a:avLst/>
            <a:gdLst/>
            <a:ahLst/>
            <a:cxnLst/>
            <a:rect l="l" t="t" r="r" b="b"/>
            <a:pathLst>
              <a:path w="3163570" h="1181735">
                <a:moveTo>
                  <a:pt x="3163570" y="0"/>
                </a:moveTo>
                <a:lnTo>
                  <a:pt x="1095248" y="0"/>
                </a:lnTo>
                <a:lnTo>
                  <a:pt x="0" y="590804"/>
                </a:lnTo>
                <a:lnTo>
                  <a:pt x="1095248" y="1181608"/>
                </a:lnTo>
                <a:lnTo>
                  <a:pt x="3163570" y="1181608"/>
                </a:lnTo>
                <a:lnTo>
                  <a:pt x="316357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4597272" y="1545971"/>
            <a:ext cx="3162935" cy="1181735"/>
          </a:xfrm>
          <a:custGeom>
            <a:avLst/>
            <a:gdLst/>
            <a:ahLst/>
            <a:cxnLst/>
            <a:rect l="l" t="t" r="r" b="b"/>
            <a:pathLst>
              <a:path w="3162934" h="1181735">
                <a:moveTo>
                  <a:pt x="3162554" y="0"/>
                </a:moveTo>
                <a:lnTo>
                  <a:pt x="1095248" y="0"/>
                </a:lnTo>
                <a:lnTo>
                  <a:pt x="0" y="590803"/>
                </a:lnTo>
                <a:lnTo>
                  <a:pt x="1095248" y="1181607"/>
                </a:lnTo>
                <a:lnTo>
                  <a:pt x="3162554" y="1181607"/>
                </a:lnTo>
                <a:lnTo>
                  <a:pt x="316255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 txBox="1"/>
          <p:nvPr/>
        </p:nvSpPr>
        <p:spPr>
          <a:xfrm>
            <a:off x="5931789" y="4965192"/>
            <a:ext cx="155638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Financial</a:t>
            </a:r>
            <a:r>
              <a:rPr sz="1200" b="1" spc="-1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Accounting  Controlling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880" name="object 880"/>
          <p:cNvSpPr txBox="1"/>
          <p:nvPr/>
        </p:nvSpPr>
        <p:spPr>
          <a:xfrm>
            <a:off x="2605151" y="2395473"/>
            <a:ext cx="1612900" cy="527050"/>
          </a:xfrm>
          <a:prstGeom prst="rect">
            <a:avLst/>
          </a:prstGeom>
          <a:solidFill>
            <a:srgbClr val="CCCCFF"/>
          </a:solidFill>
          <a:ln w="825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260"/>
              </a:spcBef>
            </a:pPr>
            <a:r>
              <a:rPr sz="2000" dirty="0">
                <a:latin typeface="Times New Roman"/>
                <a:cs typeface="Times New Roman"/>
              </a:rPr>
              <a:t>Sales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81" name="object 881"/>
          <p:cNvSpPr txBox="1"/>
          <p:nvPr/>
        </p:nvSpPr>
        <p:spPr>
          <a:xfrm>
            <a:off x="5933313" y="1780032"/>
            <a:ext cx="1657350" cy="7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Materials</a:t>
            </a:r>
            <a:r>
              <a:rPr sz="1200" b="1" spc="-9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Management  Production Planning  </a:t>
            </a:r>
            <a:r>
              <a:rPr sz="1200" b="1" spc="-5" dirty="0">
                <a:latin typeface="Arial"/>
                <a:cs typeface="Arial"/>
              </a:rPr>
              <a:t>Controlling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Financial</a:t>
            </a:r>
            <a:r>
              <a:rPr sz="1200" b="1" spc="-15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Accounting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882" name="object 882"/>
          <p:cNvSpPr/>
          <p:nvPr/>
        </p:nvSpPr>
        <p:spPr>
          <a:xfrm>
            <a:off x="5097526" y="18288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6050" y="0"/>
                </a:moveTo>
                <a:lnTo>
                  <a:pt x="0" y="146050"/>
                </a:lnTo>
                <a:lnTo>
                  <a:pt x="146050" y="29210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ACE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5097526" y="18288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146050" y="29210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5243576" y="182880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97536" y="0"/>
                </a:moveTo>
                <a:lnTo>
                  <a:pt x="0" y="0"/>
                </a:lnTo>
                <a:lnTo>
                  <a:pt x="146812" y="146050"/>
                </a:lnTo>
                <a:lnTo>
                  <a:pt x="244475" y="146050"/>
                </a:lnTo>
                <a:lnTo>
                  <a:pt x="97536" y="0"/>
                </a:lnTo>
                <a:close/>
              </a:path>
            </a:pathLst>
          </a:custGeom>
          <a:solidFill>
            <a:srgbClr val="C4F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5243576" y="182880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0" y="0"/>
                </a:moveTo>
                <a:lnTo>
                  <a:pt x="97536" y="0"/>
                </a:lnTo>
                <a:lnTo>
                  <a:pt x="244475" y="146050"/>
                </a:lnTo>
                <a:lnTo>
                  <a:pt x="146812" y="146050"/>
                </a:lnTo>
                <a:lnTo>
                  <a:pt x="0" y="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5243576" y="197485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244475" y="0"/>
                </a:moveTo>
                <a:lnTo>
                  <a:pt x="146812" y="0"/>
                </a:lnTo>
                <a:lnTo>
                  <a:pt x="0" y="146050"/>
                </a:lnTo>
                <a:lnTo>
                  <a:pt x="97536" y="146050"/>
                </a:lnTo>
                <a:lnTo>
                  <a:pt x="244475" y="0"/>
                </a:lnTo>
                <a:close/>
              </a:path>
            </a:pathLst>
          </a:custGeom>
          <a:solidFill>
            <a:srgbClr val="86B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5243576" y="197485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0" y="146050"/>
                </a:moveTo>
                <a:lnTo>
                  <a:pt x="97536" y="146050"/>
                </a:lnTo>
                <a:lnTo>
                  <a:pt x="244475" y="0"/>
                </a:lnTo>
                <a:lnTo>
                  <a:pt x="146812" y="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 txBox="1"/>
          <p:nvPr/>
        </p:nvSpPr>
        <p:spPr>
          <a:xfrm>
            <a:off x="5116829" y="1946909"/>
            <a:ext cx="150495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dirty="0">
                <a:latin typeface="Times New Roman"/>
                <a:cs typeface="Times New Roman"/>
              </a:rPr>
              <a:t>PP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89" name="object 889"/>
          <p:cNvSpPr/>
          <p:nvPr/>
        </p:nvSpPr>
        <p:spPr>
          <a:xfrm>
            <a:off x="4648200" y="18415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6050" y="0"/>
                </a:moveTo>
                <a:lnTo>
                  <a:pt x="0" y="146050"/>
                </a:lnTo>
                <a:lnTo>
                  <a:pt x="146050" y="29210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ACE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4648200" y="18415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146050" y="29210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4794250" y="184150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97662" y="0"/>
                </a:moveTo>
                <a:lnTo>
                  <a:pt x="0" y="0"/>
                </a:lnTo>
                <a:lnTo>
                  <a:pt x="146812" y="146050"/>
                </a:lnTo>
                <a:lnTo>
                  <a:pt x="244475" y="146050"/>
                </a:lnTo>
                <a:lnTo>
                  <a:pt x="97662" y="0"/>
                </a:lnTo>
                <a:close/>
              </a:path>
            </a:pathLst>
          </a:custGeom>
          <a:solidFill>
            <a:srgbClr val="C4F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4794250" y="184150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0" y="0"/>
                </a:moveTo>
                <a:lnTo>
                  <a:pt x="97662" y="0"/>
                </a:lnTo>
                <a:lnTo>
                  <a:pt x="244475" y="146050"/>
                </a:lnTo>
                <a:lnTo>
                  <a:pt x="146812" y="146050"/>
                </a:lnTo>
                <a:lnTo>
                  <a:pt x="0" y="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4794250" y="198755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244475" y="0"/>
                </a:moveTo>
                <a:lnTo>
                  <a:pt x="146812" y="0"/>
                </a:lnTo>
                <a:lnTo>
                  <a:pt x="0" y="146050"/>
                </a:lnTo>
                <a:lnTo>
                  <a:pt x="97662" y="146050"/>
                </a:lnTo>
                <a:lnTo>
                  <a:pt x="244475" y="0"/>
                </a:lnTo>
                <a:close/>
              </a:path>
            </a:pathLst>
          </a:custGeom>
          <a:solidFill>
            <a:srgbClr val="86B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4794250" y="198755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0" y="146050"/>
                </a:moveTo>
                <a:lnTo>
                  <a:pt x="97662" y="146050"/>
                </a:lnTo>
                <a:lnTo>
                  <a:pt x="244475" y="0"/>
                </a:lnTo>
                <a:lnTo>
                  <a:pt x="146812" y="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 txBox="1"/>
          <p:nvPr/>
        </p:nvSpPr>
        <p:spPr>
          <a:xfrm>
            <a:off x="4651375" y="1946909"/>
            <a:ext cx="217804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5" dirty="0">
                <a:latin typeface="Times New Roman"/>
                <a:cs typeface="Times New Roman"/>
              </a:rPr>
              <a:t>MM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96" name="object 896"/>
          <p:cNvSpPr/>
          <p:nvPr/>
        </p:nvSpPr>
        <p:spPr>
          <a:xfrm>
            <a:off x="5099050" y="48133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923" y="0"/>
                </a:moveTo>
                <a:lnTo>
                  <a:pt x="0" y="146050"/>
                </a:lnTo>
                <a:lnTo>
                  <a:pt x="145923" y="292100"/>
                </a:lnTo>
                <a:lnTo>
                  <a:pt x="291846" y="146050"/>
                </a:lnTo>
                <a:lnTo>
                  <a:pt x="1459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5099050" y="48133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0" y="146050"/>
                </a:moveTo>
                <a:lnTo>
                  <a:pt x="145923" y="0"/>
                </a:lnTo>
                <a:lnTo>
                  <a:pt x="291846" y="146050"/>
                </a:lnTo>
                <a:lnTo>
                  <a:pt x="145923" y="29210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5244972" y="48133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97027" y="0"/>
                </a:moveTo>
                <a:lnTo>
                  <a:pt x="0" y="0"/>
                </a:lnTo>
                <a:lnTo>
                  <a:pt x="145923" y="146050"/>
                </a:lnTo>
                <a:lnTo>
                  <a:pt x="243077" y="146050"/>
                </a:lnTo>
                <a:lnTo>
                  <a:pt x="97027" y="0"/>
                </a:lnTo>
                <a:close/>
              </a:path>
            </a:pathLst>
          </a:custGeom>
          <a:solidFill>
            <a:srgbClr val="FF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5244972" y="48133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0"/>
                </a:moveTo>
                <a:lnTo>
                  <a:pt x="97027" y="0"/>
                </a:lnTo>
                <a:lnTo>
                  <a:pt x="243077" y="146050"/>
                </a:lnTo>
                <a:lnTo>
                  <a:pt x="145923" y="146050"/>
                </a:lnTo>
                <a:lnTo>
                  <a:pt x="0" y="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5244972" y="49593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243077" y="0"/>
                </a:moveTo>
                <a:lnTo>
                  <a:pt x="145923" y="0"/>
                </a:lnTo>
                <a:lnTo>
                  <a:pt x="0" y="146050"/>
                </a:lnTo>
                <a:lnTo>
                  <a:pt x="97027" y="146050"/>
                </a:lnTo>
                <a:lnTo>
                  <a:pt x="243077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5244972" y="49593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146050"/>
                </a:moveTo>
                <a:lnTo>
                  <a:pt x="97027" y="146050"/>
                </a:lnTo>
                <a:lnTo>
                  <a:pt x="243077" y="0"/>
                </a:lnTo>
                <a:lnTo>
                  <a:pt x="145923" y="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 txBox="1"/>
          <p:nvPr/>
        </p:nvSpPr>
        <p:spPr>
          <a:xfrm>
            <a:off x="5190490" y="4899279"/>
            <a:ext cx="116839" cy="133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dirty="0">
                <a:latin typeface="Arial"/>
                <a:cs typeface="Arial"/>
              </a:rPr>
              <a:t>FI</a:t>
            </a:r>
            <a:endParaRPr sz="800">
              <a:latin typeface="Arial"/>
              <a:cs typeface="Arial"/>
            </a:endParaRPr>
          </a:p>
        </p:txBody>
      </p:sp>
      <p:sp>
        <p:nvSpPr>
          <p:cNvPr id="903" name="object 903"/>
          <p:cNvSpPr/>
          <p:nvPr/>
        </p:nvSpPr>
        <p:spPr>
          <a:xfrm>
            <a:off x="5030851" y="22098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923" y="0"/>
                </a:moveTo>
                <a:lnTo>
                  <a:pt x="0" y="146050"/>
                </a:lnTo>
                <a:lnTo>
                  <a:pt x="145923" y="292100"/>
                </a:lnTo>
                <a:lnTo>
                  <a:pt x="291846" y="146050"/>
                </a:lnTo>
                <a:lnTo>
                  <a:pt x="1459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5030851" y="22098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0" y="146050"/>
                </a:moveTo>
                <a:lnTo>
                  <a:pt x="145923" y="0"/>
                </a:lnTo>
                <a:lnTo>
                  <a:pt x="291846" y="146050"/>
                </a:lnTo>
                <a:lnTo>
                  <a:pt x="145923" y="29210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5176773" y="22098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97027" y="0"/>
                </a:moveTo>
                <a:lnTo>
                  <a:pt x="0" y="0"/>
                </a:lnTo>
                <a:lnTo>
                  <a:pt x="145923" y="146050"/>
                </a:lnTo>
                <a:lnTo>
                  <a:pt x="242950" y="146050"/>
                </a:lnTo>
                <a:lnTo>
                  <a:pt x="97027" y="0"/>
                </a:lnTo>
                <a:close/>
              </a:path>
            </a:pathLst>
          </a:custGeom>
          <a:solidFill>
            <a:srgbClr val="FF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5176773" y="22098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0"/>
                </a:moveTo>
                <a:lnTo>
                  <a:pt x="97027" y="0"/>
                </a:lnTo>
                <a:lnTo>
                  <a:pt x="242950" y="146050"/>
                </a:lnTo>
                <a:lnTo>
                  <a:pt x="145923" y="146050"/>
                </a:lnTo>
                <a:lnTo>
                  <a:pt x="0" y="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5176773" y="23558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242950" y="0"/>
                </a:moveTo>
                <a:lnTo>
                  <a:pt x="145923" y="0"/>
                </a:lnTo>
                <a:lnTo>
                  <a:pt x="0" y="146050"/>
                </a:lnTo>
                <a:lnTo>
                  <a:pt x="97027" y="146050"/>
                </a:lnTo>
                <a:lnTo>
                  <a:pt x="242950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5176773" y="23558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146050"/>
                </a:moveTo>
                <a:lnTo>
                  <a:pt x="97027" y="146050"/>
                </a:lnTo>
                <a:lnTo>
                  <a:pt x="242950" y="0"/>
                </a:lnTo>
                <a:lnTo>
                  <a:pt x="145923" y="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 txBox="1"/>
          <p:nvPr/>
        </p:nvSpPr>
        <p:spPr>
          <a:xfrm>
            <a:off x="5122290" y="2295016"/>
            <a:ext cx="177800" cy="133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5" dirty="0">
                <a:latin typeface="Arial"/>
                <a:cs typeface="Arial"/>
              </a:rPr>
              <a:t>CO</a:t>
            </a:r>
            <a:endParaRPr sz="800">
              <a:latin typeface="Arial"/>
              <a:cs typeface="Arial"/>
            </a:endParaRPr>
          </a:p>
        </p:txBody>
      </p:sp>
      <p:sp>
        <p:nvSpPr>
          <p:cNvPr id="910" name="object 910"/>
          <p:cNvSpPr/>
          <p:nvPr/>
        </p:nvSpPr>
        <p:spPr>
          <a:xfrm>
            <a:off x="4649851" y="22225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923" y="0"/>
                </a:moveTo>
                <a:lnTo>
                  <a:pt x="0" y="146050"/>
                </a:lnTo>
                <a:lnTo>
                  <a:pt x="145923" y="292100"/>
                </a:lnTo>
                <a:lnTo>
                  <a:pt x="291846" y="146050"/>
                </a:lnTo>
                <a:lnTo>
                  <a:pt x="1459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4649851" y="22225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0" y="146050"/>
                </a:moveTo>
                <a:lnTo>
                  <a:pt x="145923" y="0"/>
                </a:lnTo>
                <a:lnTo>
                  <a:pt x="291846" y="146050"/>
                </a:lnTo>
                <a:lnTo>
                  <a:pt x="145923" y="29210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4795773" y="22225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97027" y="0"/>
                </a:moveTo>
                <a:lnTo>
                  <a:pt x="0" y="0"/>
                </a:lnTo>
                <a:lnTo>
                  <a:pt x="145923" y="146050"/>
                </a:lnTo>
                <a:lnTo>
                  <a:pt x="242950" y="146050"/>
                </a:lnTo>
                <a:lnTo>
                  <a:pt x="97027" y="0"/>
                </a:lnTo>
                <a:close/>
              </a:path>
            </a:pathLst>
          </a:custGeom>
          <a:solidFill>
            <a:srgbClr val="FF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4795773" y="22225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0"/>
                </a:moveTo>
                <a:lnTo>
                  <a:pt x="97027" y="0"/>
                </a:lnTo>
                <a:lnTo>
                  <a:pt x="242950" y="146050"/>
                </a:lnTo>
                <a:lnTo>
                  <a:pt x="145923" y="146050"/>
                </a:lnTo>
                <a:lnTo>
                  <a:pt x="0" y="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4795773" y="23685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242950" y="0"/>
                </a:moveTo>
                <a:lnTo>
                  <a:pt x="145923" y="0"/>
                </a:lnTo>
                <a:lnTo>
                  <a:pt x="0" y="146050"/>
                </a:lnTo>
                <a:lnTo>
                  <a:pt x="97027" y="146050"/>
                </a:lnTo>
                <a:lnTo>
                  <a:pt x="242950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4795773" y="23685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146050"/>
                </a:moveTo>
                <a:lnTo>
                  <a:pt x="97027" y="146050"/>
                </a:lnTo>
                <a:lnTo>
                  <a:pt x="242950" y="0"/>
                </a:lnTo>
                <a:lnTo>
                  <a:pt x="145923" y="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 txBox="1"/>
          <p:nvPr/>
        </p:nvSpPr>
        <p:spPr>
          <a:xfrm>
            <a:off x="4741290" y="2307844"/>
            <a:ext cx="116839" cy="133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dirty="0">
                <a:latin typeface="Arial"/>
                <a:cs typeface="Arial"/>
              </a:rPr>
              <a:t>FI</a:t>
            </a:r>
            <a:endParaRPr sz="800">
              <a:latin typeface="Arial"/>
              <a:cs typeface="Arial"/>
            </a:endParaRPr>
          </a:p>
        </p:txBody>
      </p:sp>
      <p:sp>
        <p:nvSpPr>
          <p:cNvPr id="917" name="object 917"/>
          <p:cNvSpPr/>
          <p:nvPr/>
        </p:nvSpPr>
        <p:spPr>
          <a:xfrm>
            <a:off x="5099050" y="51943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923" y="0"/>
                </a:moveTo>
                <a:lnTo>
                  <a:pt x="0" y="146050"/>
                </a:lnTo>
                <a:lnTo>
                  <a:pt x="145923" y="292100"/>
                </a:lnTo>
                <a:lnTo>
                  <a:pt x="291846" y="146050"/>
                </a:lnTo>
                <a:lnTo>
                  <a:pt x="1459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5099050" y="51943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0" y="146050"/>
                </a:moveTo>
                <a:lnTo>
                  <a:pt x="145923" y="0"/>
                </a:lnTo>
                <a:lnTo>
                  <a:pt x="291846" y="146050"/>
                </a:lnTo>
                <a:lnTo>
                  <a:pt x="145923" y="29210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5244972" y="51943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97027" y="0"/>
                </a:moveTo>
                <a:lnTo>
                  <a:pt x="0" y="0"/>
                </a:lnTo>
                <a:lnTo>
                  <a:pt x="145923" y="146050"/>
                </a:lnTo>
                <a:lnTo>
                  <a:pt x="243077" y="146050"/>
                </a:lnTo>
                <a:lnTo>
                  <a:pt x="97027" y="0"/>
                </a:lnTo>
                <a:close/>
              </a:path>
            </a:pathLst>
          </a:custGeom>
          <a:solidFill>
            <a:srgbClr val="FF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5244972" y="51943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0"/>
                </a:moveTo>
                <a:lnTo>
                  <a:pt x="97027" y="0"/>
                </a:lnTo>
                <a:lnTo>
                  <a:pt x="243077" y="146050"/>
                </a:lnTo>
                <a:lnTo>
                  <a:pt x="145923" y="146050"/>
                </a:lnTo>
                <a:lnTo>
                  <a:pt x="0" y="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5244972" y="53403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243077" y="0"/>
                </a:moveTo>
                <a:lnTo>
                  <a:pt x="145923" y="0"/>
                </a:lnTo>
                <a:lnTo>
                  <a:pt x="0" y="146050"/>
                </a:lnTo>
                <a:lnTo>
                  <a:pt x="97027" y="146050"/>
                </a:lnTo>
                <a:lnTo>
                  <a:pt x="243077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5244972" y="53403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146050"/>
                </a:moveTo>
                <a:lnTo>
                  <a:pt x="97027" y="146050"/>
                </a:lnTo>
                <a:lnTo>
                  <a:pt x="243077" y="0"/>
                </a:lnTo>
                <a:lnTo>
                  <a:pt x="145923" y="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 txBox="1"/>
          <p:nvPr/>
        </p:nvSpPr>
        <p:spPr>
          <a:xfrm>
            <a:off x="5190490" y="5280278"/>
            <a:ext cx="177800" cy="133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5" dirty="0">
                <a:latin typeface="Arial"/>
                <a:cs typeface="Arial"/>
              </a:rPr>
              <a:t>CO</a:t>
            </a:r>
            <a:endParaRPr sz="800">
              <a:latin typeface="Arial"/>
              <a:cs typeface="Arial"/>
            </a:endParaRPr>
          </a:p>
        </p:txBody>
      </p:sp>
      <p:sp>
        <p:nvSpPr>
          <p:cNvPr id="924" name="object 924"/>
          <p:cNvSpPr/>
          <p:nvPr/>
        </p:nvSpPr>
        <p:spPr>
          <a:xfrm>
            <a:off x="5097526" y="34417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6050" y="0"/>
                </a:moveTo>
                <a:lnTo>
                  <a:pt x="0" y="146050"/>
                </a:lnTo>
                <a:lnTo>
                  <a:pt x="146050" y="29210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ACE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5097526" y="34417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146050" y="29210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5243576" y="344170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97536" y="0"/>
                </a:moveTo>
                <a:lnTo>
                  <a:pt x="0" y="0"/>
                </a:lnTo>
                <a:lnTo>
                  <a:pt x="146812" y="146050"/>
                </a:lnTo>
                <a:lnTo>
                  <a:pt x="244475" y="146050"/>
                </a:lnTo>
                <a:lnTo>
                  <a:pt x="97536" y="0"/>
                </a:lnTo>
                <a:close/>
              </a:path>
            </a:pathLst>
          </a:custGeom>
          <a:solidFill>
            <a:srgbClr val="C4F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5243576" y="344170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0" y="0"/>
                </a:moveTo>
                <a:lnTo>
                  <a:pt x="97536" y="0"/>
                </a:lnTo>
                <a:lnTo>
                  <a:pt x="244475" y="146050"/>
                </a:lnTo>
                <a:lnTo>
                  <a:pt x="146812" y="146050"/>
                </a:lnTo>
                <a:lnTo>
                  <a:pt x="0" y="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5243576" y="358775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244475" y="0"/>
                </a:moveTo>
                <a:lnTo>
                  <a:pt x="146812" y="0"/>
                </a:lnTo>
                <a:lnTo>
                  <a:pt x="0" y="146050"/>
                </a:lnTo>
                <a:lnTo>
                  <a:pt x="97536" y="146050"/>
                </a:lnTo>
                <a:lnTo>
                  <a:pt x="244475" y="0"/>
                </a:lnTo>
                <a:close/>
              </a:path>
            </a:pathLst>
          </a:custGeom>
          <a:solidFill>
            <a:srgbClr val="86B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5243576" y="3587750"/>
            <a:ext cx="244475" cy="146050"/>
          </a:xfrm>
          <a:custGeom>
            <a:avLst/>
            <a:gdLst/>
            <a:ahLst/>
            <a:cxnLst/>
            <a:rect l="l" t="t" r="r" b="b"/>
            <a:pathLst>
              <a:path w="244475" h="146050">
                <a:moveTo>
                  <a:pt x="0" y="146050"/>
                </a:moveTo>
                <a:lnTo>
                  <a:pt x="97536" y="146050"/>
                </a:lnTo>
                <a:lnTo>
                  <a:pt x="244475" y="0"/>
                </a:lnTo>
                <a:lnTo>
                  <a:pt x="146812" y="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 txBox="1"/>
          <p:nvPr/>
        </p:nvSpPr>
        <p:spPr>
          <a:xfrm>
            <a:off x="5193029" y="3485641"/>
            <a:ext cx="217804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5" dirty="0">
                <a:latin typeface="Times New Roman"/>
                <a:cs typeface="Times New Roman"/>
              </a:rPr>
              <a:t>MM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31" name="object 931"/>
          <p:cNvSpPr/>
          <p:nvPr/>
        </p:nvSpPr>
        <p:spPr>
          <a:xfrm>
            <a:off x="5099050" y="38862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145923" y="0"/>
                </a:moveTo>
                <a:lnTo>
                  <a:pt x="0" y="146050"/>
                </a:lnTo>
                <a:lnTo>
                  <a:pt x="145923" y="292100"/>
                </a:lnTo>
                <a:lnTo>
                  <a:pt x="291846" y="146050"/>
                </a:lnTo>
                <a:lnTo>
                  <a:pt x="1459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5099050" y="3886200"/>
            <a:ext cx="292100" cy="292100"/>
          </a:xfrm>
          <a:custGeom>
            <a:avLst/>
            <a:gdLst/>
            <a:ahLst/>
            <a:cxnLst/>
            <a:rect l="l" t="t" r="r" b="b"/>
            <a:pathLst>
              <a:path w="292100" h="292100">
                <a:moveTo>
                  <a:pt x="0" y="146050"/>
                </a:moveTo>
                <a:lnTo>
                  <a:pt x="145923" y="0"/>
                </a:lnTo>
                <a:lnTo>
                  <a:pt x="291846" y="146050"/>
                </a:lnTo>
                <a:lnTo>
                  <a:pt x="145923" y="29210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5244972" y="38862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97027" y="0"/>
                </a:moveTo>
                <a:lnTo>
                  <a:pt x="0" y="0"/>
                </a:lnTo>
                <a:lnTo>
                  <a:pt x="145923" y="146050"/>
                </a:lnTo>
                <a:lnTo>
                  <a:pt x="243077" y="146050"/>
                </a:lnTo>
                <a:lnTo>
                  <a:pt x="97027" y="0"/>
                </a:lnTo>
                <a:close/>
              </a:path>
            </a:pathLst>
          </a:custGeom>
          <a:solidFill>
            <a:srgbClr val="FF4B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5244972" y="388620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0"/>
                </a:moveTo>
                <a:lnTo>
                  <a:pt x="97027" y="0"/>
                </a:lnTo>
                <a:lnTo>
                  <a:pt x="243077" y="146050"/>
                </a:lnTo>
                <a:lnTo>
                  <a:pt x="145923" y="146050"/>
                </a:lnTo>
                <a:lnTo>
                  <a:pt x="0" y="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5244972" y="40322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243077" y="0"/>
                </a:moveTo>
                <a:lnTo>
                  <a:pt x="145923" y="0"/>
                </a:lnTo>
                <a:lnTo>
                  <a:pt x="0" y="146050"/>
                </a:lnTo>
                <a:lnTo>
                  <a:pt x="97027" y="146050"/>
                </a:lnTo>
                <a:lnTo>
                  <a:pt x="243077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5244972" y="4032250"/>
            <a:ext cx="243204" cy="146050"/>
          </a:xfrm>
          <a:custGeom>
            <a:avLst/>
            <a:gdLst/>
            <a:ahLst/>
            <a:cxnLst/>
            <a:rect l="l" t="t" r="r" b="b"/>
            <a:pathLst>
              <a:path w="243204" h="146050">
                <a:moveTo>
                  <a:pt x="0" y="146050"/>
                </a:moveTo>
                <a:lnTo>
                  <a:pt x="97027" y="146050"/>
                </a:lnTo>
                <a:lnTo>
                  <a:pt x="243077" y="0"/>
                </a:lnTo>
                <a:lnTo>
                  <a:pt x="145923" y="0"/>
                </a:lnTo>
                <a:lnTo>
                  <a:pt x="0" y="146050"/>
                </a:lnTo>
              </a:path>
            </a:pathLst>
          </a:custGeom>
          <a:ln w="8255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 txBox="1"/>
          <p:nvPr/>
        </p:nvSpPr>
        <p:spPr>
          <a:xfrm>
            <a:off x="5190490" y="3971797"/>
            <a:ext cx="116839" cy="133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dirty="0">
                <a:latin typeface="Arial"/>
                <a:cs typeface="Arial"/>
              </a:rPr>
              <a:t>FI</a:t>
            </a:r>
            <a:endParaRPr sz="800">
              <a:latin typeface="Arial"/>
              <a:cs typeface="Arial"/>
            </a:endParaRPr>
          </a:p>
        </p:txBody>
      </p:sp>
      <p:sp>
        <p:nvSpPr>
          <p:cNvPr id="938" name="object 938"/>
          <p:cNvSpPr txBox="1"/>
          <p:nvPr/>
        </p:nvSpPr>
        <p:spPr>
          <a:xfrm>
            <a:off x="842568" y="3623182"/>
            <a:ext cx="8858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Master</a:t>
            </a:r>
            <a:r>
              <a:rPr sz="1200" b="1" spc="-9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900" y="1136141"/>
            <a:ext cx="7259320" cy="1908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1540"/>
              </a:lnSpc>
              <a:buFont typeface="Arial"/>
              <a:buChar char="•"/>
              <a:tabLst>
                <a:tab pos="139700" algn="l"/>
              </a:tabLst>
            </a:pPr>
            <a:r>
              <a:rPr sz="1600" b="1" spc="-5" dirty="0">
                <a:latin typeface="Arial"/>
                <a:cs typeface="Arial"/>
              </a:rPr>
              <a:t>Billing data in </a:t>
            </a:r>
            <a:r>
              <a:rPr sz="1600" b="1" spc="-10" dirty="0">
                <a:latin typeface="Arial"/>
                <a:cs typeface="Arial"/>
              </a:rPr>
              <a:t>invoices, </a:t>
            </a:r>
            <a:r>
              <a:rPr sz="1600" b="1" spc="-5" dirty="0">
                <a:latin typeface="Arial"/>
                <a:cs typeface="Arial"/>
              </a:rPr>
              <a:t>credit and debit memos is </a:t>
            </a:r>
            <a:r>
              <a:rPr sz="1600" b="1" dirty="0">
                <a:latin typeface="Arial"/>
                <a:cs typeface="Arial"/>
              </a:rPr>
              <a:t>forwarded </a:t>
            </a:r>
            <a:r>
              <a:rPr sz="1600" b="1" spc="-5" dirty="0">
                <a:latin typeface="Arial"/>
                <a:cs typeface="Arial"/>
              </a:rPr>
              <a:t>to Financial  </a:t>
            </a:r>
            <a:r>
              <a:rPr sz="1600" b="1" spc="-10" dirty="0">
                <a:latin typeface="Arial"/>
                <a:cs typeface="Arial"/>
              </a:rPr>
              <a:t>Accounting. </a:t>
            </a:r>
            <a:r>
              <a:rPr sz="1600" b="1" spc="-5" dirty="0">
                <a:latin typeface="Arial"/>
                <a:cs typeface="Arial"/>
              </a:rPr>
              <a:t>When </a:t>
            </a:r>
            <a:r>
              <a:rPr sz="1600" b="1" spc="-20" dirty="0">
                <a:latin typeface="Arial"/>
                <a:cs typeface="Arial"/>
              </a:rPr>
              <a:t>you </a:t>
            </a:r>
            <a:r>
              <a:rPr sz="1600" b="1" spc="-5" dirty="0">
                <a:latin typeface="Arial"/>
                <a:cs typeface="Arial"/>
              </a:rPr>
              <a:t>create a billing </a:t>
            </a:r>
            <a:r>
              <a:rPr sz="1600" b="1" spc="-10" dirty="0">
                <a:latin typeface="Arial"/>
                <a:cs typeface="Arial"/>
              </a:rPr>
              <a:t>document, the system </a:t>
            </a:r>
            <a:r>
              <a:rPr sz="1600" b="1" spc="-5" dirty="0">
                <a:latin typeface="Arial"/>
                <a:cs typeface="Arial"/>
              </a:rPr>
              <a:t>automatically  creates all </a:t>
            </a:r>
            <a:r>
              <a:rPr sz="1600" b="1" spc="-10" dirty="0">
                <a:latin typeface="Arial"/>
                <a:cs typeface="Arial"/>
              </a:rPr>
              <a:t>relevant </a:t>
            </a:r>
            <a:r>
              <a:rPr sz="1600" b="1" spc="-5" dirty="0">
                <a:latin typeface="Arial"/>
                <a:cs typeface="Arial"/>
              </a:rPr>
              <a:t>accounting </a:t>
            </a:r>
            <a:r>
              <a:rPr sz="1600" b="1" spc="-10" dirty="0">
                <a:latin typeface="Arial"/>
                <a:cs typeface="Arial"/>
              </a:rPr>
              <a:t>documents</a:t>
            </a:r>
            <a:r>
              <a:rPr sz="1600" b="1" spc="15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for: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b="1" dirty="0">
                <a:latin typeface="Arial"/>
                <a:cs typeface="Arial"/>
              </a:rPr>
              <a:t>General</a:t>
            </a:r>
            <a:r>
              <a:rPr sz="1400" b="1" spc="-1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Ledger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b="1" spc="-5" dirty="0">
                <a:latin typeface="Arial"/>
                <a:cs typeface="Arial"/>
              </a:rPr>
              <a:t>Controlling and Profitability </a:t>
            </a:r>
            <a:r>
              <a:rPr sz="1400" b="1" spc="-10" dirty="0">
                <a:latin typeface="Arial"/>
                <a:cs typeface="Arial"/>
              </a:rPr>
              <a:t>Analysis</a:t>
            </a:r>
            <a:r>
              <a:rPr sz="1400" b="1" spc="-11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(CO/PA)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b="1" dirty="0">
                <a:latin typeface="Arial"/>
                <a:cs typeface="Arial"/>
              </a:rPr>
              <a:t>Profit </a:t>
            </a:r>
            <a:r>
              <a:rPr sz="1400" b="1" spc="-5" dirty="0">
                <a:latin typeface="Arial"/>
                <a:cs typeface="Arial"/>
              </a:rPr>
              <a:t>Centre</a:t>
            </a:r>
            <a:r>
              <a:rPr sz="1400" b="1" spc="-1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Accounting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400" b="1" spc="-10" dirty="0">
                <a:latin typeface="Arial"/>
                <a:cs typeface="Arial"/>
              </a:rPr>
              <a:t>Accounting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1450">
              <a:latin typeface="Times New Roman"/>
              <a:cs typeface="Times New Roman"/>
            </a:endParaRPr>
          </a:p>
          <a:p>
            <a:pPr marL="139065" indent="-126364" algn="just">
              <a:lnSpc>
                <a:spcPct val="100000"/>
              </a:lnSpc>
              <a:buFont typeface="Arial"/>
              <a:buChar char="•"/>
              <a:tabLst>
                <a:tab pos="139700" algn="l"/>
              </a:tabLst>
            </a:pPr>
            <a:r>
              <a:rPr sz="1600" b="1" spc="-10" dirty="0">
                <a:latin typeface="Arial"/>
                <a:cs typeface="Arial"/>
              </a:rPr>
              <a:t>Other </a:t>
            </a:r>
            <a:r>
              <a:rPr sz="1600" b="1" spc="-5" dirty="0">
                <a:latin typeface="Arial"/>
                <a:cs typeface="Arial"/>
              </a:rPr>
              <a:t>important areas of integration </a:t>
            </a:r>
            <a:r>
              <a:rPr sz="1600" b="1" spc="5" dirty="0">
                <a:latin typeface="Arial"/>
                <a:cs typeface="Arial"/>
              </a:rPr>
              <a:t>with </a:t>
            </a:r>
            <a:r>
              <a:rPr sz="1600" b="1" spc="-5" dirty="0">
                <a:latin typeface="Arial"/>
                <a:cs typeface="Arial"/>
              </a:rPr>
              <a:t>FI</a:t>
            </a:r>
            <a:r>
              <a:rPr sz="1600" b="1" spc="1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18888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ts val="5265"/>
              </a:lnSpc>
            </a:pPr>
            <a:r>
              <a:rPr dirty="0"/>
              <a:t>Integration with</a:t>
            </a:r>
            <a:r>
              <a:rPr spc="-75" dirty="0"/>
              <a:t> </a:t>
            </a:r>
            <a:r>
              <a:rPr dirty="0"/>
              <a:t>FI</a:t>
            </a:r>
          </a:p>
        </p:txBody>
      </p:sp>
      <p:sp>
        <p:nvSpPr>
          <p:cNvPr id="6" name="object 6"/>
          <p:cNvSpPr/>
          <p:nvPr/>
        </p:nvSpPr>
        <p:spPr>
          <a:xfrm>
            <a:off x="480059" y="3276600"/>
            <a:ext cx="583691" cy="217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059" y="3415284"/>
            <a:ext cx="990600" cy="216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059" y="4172711"/>
            <a:ext cx="1046988" cy="220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059" y="4325111"/>
            <a:ext cx="569976" cy="220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0059" y="5056632"/>
            <a:ext cx="1088136" cy="220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0059" y="5750052"/>
            <a:ext cx="723900" cy="2179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0059" y="5888735"/>
            <a:ext cx="1138428" cy="2164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35608" y="5888735"/>
            <a:ext cx="217932" cy="216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63550" y="3279775"/>
          <a:ext cx="8204200" cy="2961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700"/>
                <a:gridCol w="6921500"/>
              </a:tblGrid>
              <a:tr h="883919">
                <a:tc>
                  <a:txBody>
                    <a:bodyPr/>
                    <a:lstStyle/>
                    <a:p>
                      <a:pPr marL="85090" marR="400685">
                        <a:lnSpc>
                          <a:spcPts val="1100"/>
                        </a:lnSpc>
                        <a:spcBef>
                          <a:spcPts val="235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Credit  </a:t>
                      </a:r>
                      <a:r>
                        <a:rPr sz="1000" b="1" spc="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anagement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2476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Credit Management enables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to minimize the credit risk by specifying a specific credit  limit for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customers.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Thus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can take the financial pulse of a customer and enhance 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your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credit-related decision-making. 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can specify at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critical points (for example  order 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entry,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delivery,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goods issue) the system carries out these credit</a:t>
                      </a:r>
                      <a:r>
                        <a:rPr sz="1300" spc="3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checks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83919">
                <a:tc>
                  <a:txBody>
                    <a:bodyPr/>
                    <a:lstStyle/>
                    <a:p>
                      <a:pPr marL="85090" marR="346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0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company 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Billing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492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A sales organization creates a sales order for ordering goods from a plant assigned to  another company code. The plant in the delivering company code delivers the goods to the 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customer.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Because the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companies balance their accounts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independently,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the delivering  company must bill the ordering company for the</a:t>
                      </a:r>
                      <a:r>
                        <a:rPr sz="1300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goods.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643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Down</a:t>
                      </a:r>
                      <a:r>
                        <a:rPr sz="10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Payment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454659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Down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payments are payments made before completion of the product,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no interest. 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Normally,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down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payment agreements are made for producing and delivering goods to  customers in the capital goods, or plant engineering and construction</a:t>
                      </a:r>
                      <a:r>
                        <a:rPr sz="1300" spc="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industries.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85090" marR="325755">
                        <a:lnSpc>
                          <a:spcPts val="1090"/>
                        </a:lnSpc>
                        <a:spcBef>
                          <a:spcPts val="25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Account  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Dete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b="1" dirty="0">
                          <a:latin typeface="Arial"/>
                          <a:cs typeface="Arial"/>
                        </a:rPr>
                        <a:t>mination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860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Revenue Account Determination is a process by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Accounts to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prices, discounts  and surcharges are</a:t>
                      </a:r>
                      <a:r>
                        <a:rPr sz="13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posted.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900" y="1364741"/>
            <a:ext cx="7639684" cy="975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540"/>
              </a:lnSpc>
            </a:pPr>
            <a:r>
              <a:rPr sz="1600" b="1" spc="-5" dirty="0">
                <a:latin typeface="Arial"/>
                <a:cs typeface="Arial"/>
              </a:rPr>
              <a:t>Material requirements planning is informed of quantities </a:t>
            </a:r>
            <a:r>
              <a:rPr sz="1600" b="1" spc="5" dirty="0">
                <a:latin typeface="Arial"/>
                <a:cs typeface="Arial"/>
              </a:rPr>
              <a:t>which </a:t>
            </a:r>
            <a:r>
              <a:rPr sz="1600" b="1" spc="-5" dirty="0">
                <a:latin typeface="Arial"/>
                <a:cs typeface="Arial"/>
              </a:rPr>
              <a:t>sales and  distribution require to be able to </a:t>
            </a:r>
            <a:r>
              <a:rPr sz="1600" b="1" spc="-10" dirty="0">
                <a:latin typeface="Arial"/>
                <a:cs typeface="Arial"/>
              </a:rPr>
              <a:t>deliver </a:t>
            </a:r>
            <a:r>
              <a:rPr sz="1600" b="1" spc="-5" dirty="0">
                <a:latin typeface="Arial"/>
                <a:cs typeface="Arial"/>
              </a:rPr>
              <a:t>orders </a:t>
            </a:r>
            <a:r>
              <a:rPr sz="1600" b="1" spc="-10" dirty="0">
                <a:latin typeface="Arial"/>
                <a:cs typeface="Arial"/>
              </a:rPr>
              <a:t>received. </a:t>
            </a:r>
            <a:r>
              <a:rPr sz="1600" b="1" spc="-5" dirty="0">
                <a:latin typeface="Arial"/>
                <a:cs typeface="Arial"/>
              </a:rPr>
              <a:t>If sufficient quantities  are </a:t>
            </a:r>
            <a:r>
              <a:rPr sz="1600" b="1" spc="-10" dirty="0">
                <a:latin typeface="Arial"/>
                <a:cs typeface="Arial"/>
              </a:rPr>
              <a:t>not available </a:t>
            </a:r>
            <a:r>
              <a:rPr sz="1600" b="1" spc="-5" dirty="0">
                <a:latin typeface="Arial"/>
                <a:cs typeface="Arial"/>
              </a:rPr>
              <a:t>to </a:t>
            </a:r>
            <a:r>
              <a:rPr sz="1600" b="1" spc="-15" dirty="0">
                <a:latin typeface="Arial"/>
                <a:cs typeface="Arial"/>
              </a:rPr>
              <a:t>cover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requirements, purchase requisitions and orders,  </a:t>
            </a:r>
            <a:r>
              <a:rPr sz="1600" b="1" spc="-10" dirty="0">
                <a:latin typeface="Arial"/>
                <a:cs typeface="Arial"/>
              </a:rPr>
              <a:t>for </a:t>
            </a:r>
            <a:r>
              <a:rPr sz="1600" b="1" spc="-5" dirty="0">
                <a:latin typeface="Arial"/>
                <a:cs typeface="Arial"/>
              </a:rPr>
              <a:t>example, can be created in Purchasing on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basis of transfer of  requirements </a:t>
            </a:r>
            <a:r>
              <a:rPr sz="1600" b="1" dirty="0">
                <a:latin typeface="Arial"/>
                <a:cs typeface="Arial"/>
              </a:rPr>
              <a:t>within </a:t>
            </a:r>
            <a:r>
              <a:rPr sz="1600" b="1" spc="-5" dirty="0">
                <a:latin typeface="Arial"/>
                <a:cs typeface="Arial"/>
              </a:rPr>
              <a:t>automatic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planning.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900" y="4584065"/>
            <a:ext cx="7827009" cy="598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1540"/>
              </a:lnSpc>
            </a:pPr>
            <a:r>
              <a:rPr sz="1600" b="1" spc="-10" dirty="0">
                <a:latin typeface="Arial"/>
                <a:cs typeface="Arial"/>
              </a:rPr>
              <a:t>Goods </a:t>
            </a:r>
            <a:r>
              <a:rPr sz="1600" b="1" spc="-5" dirty="0">
                <a:latin typeface="Arial"/>
                <a:cs typeface="Arial"/>
              </a:rPr>
              <a:t>movement is a </a:t>
            </a:r>
            <a:r>
              <a:rPr sz="1600" b="1" dirty="0">
                <a:latin typeface="Arial"/>
                <a:cs typeface="Arial"/>
              </a:rPr>
              <a:t>transaction </a:t>
            </a:r>
            <a:r>
              <a:rPr sz="1600" b="1" spc="-5" dirty="0">
                <a:latin typeface="Arial"/>
                <a:cs typeface="Arial"/>
              </a:rPr>
              <a:t>resulting in a change in stock. When posting  a goods movement in the </a:t>
            </a:r>
            <a:r>
              <a:rPr sz="1600" b="1" spc="-15" dirty="0">
                <a:latin typeface="Arial"/>
                <a:cs typeface="Arial"/>
              </a:rPr>
              <a:t>SAP </a:t>
            </a:r>
            <a:r>
              <a:rPr sz="1600" b="1" spc="-5" dirty="0">
                <a:latin typeface="Arial"/>
                <a:cs typeface="Arial"/>
              </a:rPr>
              <a:t>System, a Material Document &amp; Accounting  document are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created.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0679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Integration MM &amp;</a:t>
            </a:r>
            <a:r>
              <a:rPr spc="-75" dirty="0"/>
              <a:t> </a:t>
            </a:r>
            <a:r>
              <a:rPr dirty="0"/>
              <a:t>PP</a:t>
            </a:r>
          </a:p>
        </p:txBody>
      </p:sp>
      <p:sp>
        <p:nvSpPr>
          <p:cNvPr id="7" name="object 7"/>
          <p:cNvSpPr/>
          <p:nvPr/>
        </p:nvSpPr>
        <p:spPr>
          <a:xfrm>
            <a:off x="359663" y="2383535"/>
            <a:ext cx="1222248" cy="29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9663" y="2577083"/>
            <a:ext cx="1004316" cy="294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9663" y="2769107"/>
            <a:ext cx="1210056" cy="294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663" y="2961132"/>
            <a:ext cx="1434084" cy="294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74650" y="2408301"/>
          <a:ext cx="829310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/>
                <a:gridCol w="6921500"/>
              </a:tblGrid>
              <a:tr h="2011680">
                <a:tc>
                  <a:txBody>
                    <a:bodyPr/>
                    <a:lstStyle/>
                    <a:p>
                      <a:pPr marL="85090" marR="80010">
                        <a:lnSpc>
                          <a:spcPct val="90200"/>
                        </a:lnSpc>
                        <a:spcBef>
                          <a:spcPts val="219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Availability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&amp;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Transfer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qu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ireme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enter a sales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order,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can only confirm the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delivery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the goods for the  required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delivery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date if the goods are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available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 all the necessary processing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activities which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take place before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delivery.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shipping department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ensure that  freight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forwarding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or another shipping company is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advised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early enough so that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sufficient time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remains for packing and loading to be carried out. An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availability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check  can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carried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out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deadline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date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availability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goods.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procurement  department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ensure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production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purchasing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departments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advised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inadequate stock quantities so that goods can either be produced punctually or  ordered.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448055" y="5216652"/>
            <a:ext cx="854963" cy="3002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055" y="5430011"/>
            <a:ext cx="1226820" cy="3002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63550" y="5224398"/>
          <a:ext cx="8204200" cy="944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700"/>
                <a:gridCol w="6921500"/>
              </a:tblGrid>
              <a:tr h="944943">
                <a:tc>
                  <a:txBody>
                    <a:bodyPr/>
                    <a:lstStyle/>
                    <a:p>
                      <a:pPr marL="85090" marR="1968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Goods  </a:t>
                      </a:r>
                      <a:r>
                        <a:rPr sz="1400" b="1" spc="1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eme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844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 document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 generated and stored in the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system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every transaction/event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causes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change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stock.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example,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Issue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goods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customer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sale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  Consignment has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different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implications on stocks &amp; cost,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is controlled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via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Movement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Types.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807964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SAP Screen</a:t>
            </a:r>
            <a:r>
              <a:rPr spc="-135" dirty="0"/>
              <a:t> </a:t>
            </a:r>
            <a:r>
              <a:rPr dirty="0"/>
              <a:t>Elements</a:t>
            </a:r>
          </a:p>
        </p:txBody>
      </p:sp>
      <p:sp>
        <p:nvSpPr>
          <p:cNvPr id="5" name="object 5"/>
          <p:cNvSpPr/>
          <p:nvPr/>
        </p:nvSpPr>
        <p:spPr>
          <a:xfrm>
            <a:off x="542925" y="1295400"/>
            <a:ext cx="7915275" cy="487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938516" y="291084"/>
            <a:ext cx="729996" cy="739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6114" y="73047"/>
            <a:ext cx="9143999" cy="100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z="3600" dirty="0"/>
              <a:t>Organisational Structure -</a:t>
            </a:r>
            <a:r>
              <a:rPr sz="3600" spc="-135" dirty="0"/>
              <a:t> </a:t>
            </a:r>
            <a:r>
              <a:rPr sz="3600" dirty="0"/>
              <a:t>Definition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4074" y="1116463"/>
            <a:ext cx="6133465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Organisational Structure consists of the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following:</a:t>
            </a:r>
            <a:endParaRPr sz="2000" dirty="0">
              <a:latin typeface="Arial"/>
              <a:cs typeface="Arial"/>
            </a:endParaRPr>
          </a:p>
          <a:p>
            <a:pPr marL="489584">
              <a:lnSpc>
                <a:spcPct val="100000"/>
              </a:lnSpc>
              <a:spcBef>
                <a:spcPts val="915"/>
              </a:spcBef>
            </a:pPr>
            <a:r>
              <a:rPr sz="1400" b="1" dirty="0">
                <a:solidFill>
                  <a:srgbClr val="BB00BB"/>
                </a:solidFill>
                <a:latin typeface="Georgia"/>
                <a:cs typeface="Georgia"/>
              </a:rPr>
              <a:t>Company Code </a:t>
            </a:r>
            <a:r>
              <a:rPr sz="1400" b="1" spc="-5" dirty="0">
                <a:latin typeface="Georgia"/>
                <a:cs typeface="Georgia"/>
              </a:rPr>
              <a:t>is </a:t>
            </a:r>
            <a:r>
              <a:rPr sz="1400" b="1" dirty="0">
                <a:latin typeface="Georgia"/>
                <a:cs typeface="Georgia"/>
              </a:rPr>
              <a:t>the smallest organizational unit </a:t>
            </a:r>
            <a:r>
              <a:rPr sz="1400" b="1" spc="-5" dirty="0">
                <a:latin typeface="Georgia"/>
                <a:cs typeface="Georgia"/>
              </a:rPr>
              <a:t>of</a:t>
            </a:r>
            <a:r>
              <a:rPr sz="1400" b="1" spc="-170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external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5616" y="1709546"/>
            <a:ext cx="5793740" cy="65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b="1" dirty="0">
                <a:latin typeface="Georgia"/>
                <a:cs typeface="Georgia"/>
              </a:rPr>
              <a:t>accounting for </a:t>
            </a:r>
            <a:r>
              <a:rPr sz="1400" b="1" spc="-5" dirty="0">
                <a:latin typeface="Georgia"/>
                <a:cs typeface="Georgia"/>
              </a:rPr>
              <a:t>which </a:t>
            </a:r>
            <a:r>
              <a:rPr sz="1400" b="1" dirty="0">
                <a:latin typeface="Georgia"/>
                <a:cs typeface="Georgia"/>
              </a:rPr>
              <a:t>a complete, self-contained set </a:t>
            </a:r>
            <a:r>
              <a:rPr sz="1400" b="1" spc="-5" dirty="0">
                <a:latin typeface="Georgia"/>
                <a:cs typeface="Georgia"/>
              </a:rPr>
              <a:t>of</a:t>
            </a:r>
            <a:r>
              <a:rPr sz="1400" b="1" spc="-130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accounts  </a:t>
            </a:r>
            <a:r>
              <a:rPr sz="1400" b="1" spc="-5" dirty="0">
                <a:latin typeface="Georgia"/>
                <a:cs typeface="Georgia"/>
              </a:rPr>
              <a:t>can </a:t>
            </a:r>
            <a:r>
              <a:rPr sz="1400" b="1" spc="5" dirty="0">
                <a:latin typeface="Georgia"/>
                <a:cs typeface="Georgia"/>
              </a:rPr>
              <a:t>be </a:t>
            </a:r>
            <a:r>
              <a:rPr sz="1400" b="1" dirty="0">
                <a:latin typeface="Georgia"/>
                <a:cs typeface="Georgia"/>
              </a:rPr>
              <a:t>created. Company Code forms the top </a:t>
            </a:r>
            <a:r>
              <a:rPr sz="1400" b="1" spc="-5" dirty="0">
                <a:latin typeface="Georgia"/>
                <a:cs typeface="Georgia"/>
              </a:rPr>
              <a:t>of </a:t>
            </a:r>
            <a:r>
              <a:rPr sz="1400" b="1" dirty="0">
                <a:latin typeface="Georgia"/>
                <a:cs typeface="Georgia"/>
              </a:rPr>
              <a:t>the sales and  </a:t>
            </a:r>
            <a:r>
              <a:rPr sz="1400" b="1" spc="-5" dirty="0">
                <a:latin typeface="Georgia"/>
                <a:cs typeface="Georgia"/>
              </a:rPr>
              <a:t>distribution chain, </a:t>
            </a:r>
            <a:r>
              <a:rPr sz="1400" b="1" dirty="0">
                <a:latin typeface="Georgia"/>
                <a:cs typeface="Georgia"/>
              </a:rPr>
              <a:t>and its definition is</a:t>
            </a:r>
            <a:r>
              <a:rPr sz="1400" b="1" spc="-95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mandatory.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5723" y="1175003"/>
            <a:ext cx="1527048" cy="1243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34910" y="1331467"/>
            <a:ext cx="1140206" cy="125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62190" y="1798573"/>
            <a:ext cx="465455" cy="28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</a:pPr>
            <a:r>
              <a:rPr sz="900" b="1" dirty="0">
                <a:latin typeface="Arial"/>
                <a:cs typeface="Arial"/>
              </a:rPr>
              <a:t>Balance  Sheet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" y="2419350"/>
            <a:ext cx="1600200" cy="1565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2742" y="2783966"/>
            <a:ext cx="7628890" cy="212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6250" marR="5080">
              <a:lnSpc>
                <a:spcPct val="100000"/>
              </a:lnSpc>
            </a:pPr>
            <a:r>
              <a:rPr sz="1400" b="1" dirty="0">
                <a:solidFill>
                  <a:srgbClr val="BB00BB"/>
                </a:solidFill>
                <a:latin typeface="Georgia"/>
                <a:cs typeface="Georgia"/>
              </a:rPr>
              <a:t>Sales Organisation </a:t>
            </a:r>
            <a:r>
              <a:rPr sz="1400" b="1" spc="-5" dirty="0">
                <a:latin typeface="Georgia"/>
                <a:cs typeface="Georgia"/>
              </a:rPr>
              <a:t>is </a:t>
            </a:r>
            <a:r>
              <a:rPr sz="1400" b="1" dirty="0">
                <a:latin typeface="Georgia"/>
                <a:cs typeface="Georgia"/>
              </a:rPr>
              <a:t>responsible for the sale and distribution</a:t>
            </a:r>
            <a:r>
              <a:rPr sz="1400" b="1" spc="-190" dirty="0">
                <a:latin typeface="Georgia"/>
                <a:cs typeface="Georgia"/>
              </a:rPr>
              <a:t> </a:t>
            </a:r>
            <a:r>
              <a:rPr sz="1400" b="1" spc="-5" dirty="0">
                <a:latin typeface="Georgia"/>
                <a:cs typeface="Georgia"/>
              </a:rPr>
              <a:t>of  goods </a:t>
            </a:r>
            <a:r>
              <a:rPr sz="1400" b="1" dirty="0">
                <a:latin typeface="Georgia"/>
                <a:cs typeface="Georgia"/>
              </a:rPr>
              <a:t>and </a:t>
            </a:r>
            <a:r>
              <a:rPr sz="1400" b="1" spc="-5" dirty="0">
                <a:latin typeface="Georgia"/>
                <a:cs typeface="Georgia"/>
              </a:rPr>
              <a:t>services, </a:t>
            </a:r>
            <a:r>
              <a:rPr sz="1400" b="1" dirty="0">
                <a:latin typeface="Georgia"/>
                <a:cs typeface="Georgia"/>
              </a:rPr>
              <a:t>and represents the </a:t>
            </a:r>
            <a:r>
              <a:rPr sz="1400" b="1" spc="-5" dirty="0">
                <a:latin typeface="Georgia"/>
                <a:cs typeface="Georgia"/>
              </a:rPr>
              <a:t>selling </a:t>
            </a:r>
            <a:r>
              <a:rPr sz="1400" b="1" dirty="0">
                <a:latin typeface="Georgia"/>
                <a:cs typeface="Georgia"/>
              </a:rPr>
              <a:t>unit as a </a:t>
            </a:r>
            <a:r>
              <a:rPr sz="1400" b="1" spc="-5" dirty="0">
                <a:latin typeface="Georgia"/>
                <a:cs typeface="Georgia"/>
              </a:rPr>
              <a:t>legal  </a:t>
            </a:r>
            <a:r>
              <a:rPr sz="1400" b="1" dirty="0">
                <a:latin typeface="Georgia"/>
                <a:cs typeface="Georgia"/>
              </a:rPr>
              <a:t>entity. It </a:t>
            </a:r>
            <a:r>
              <a:rPr sz="1400" b="1" spc="-5" dirty="0">
                <a:latin typeface="Georgia"/>
                <a:cs typeface="Georgia"/>
              </a:rPr>
              <a:t>is </a:t>
            </a:r>
            <a:r>
              <a:rPr sz="1400" b="1" dirty="0">
                <a:latin typeface="Georgia"/>
                <a:cs typeface="Georgia"/>
              </a:rPr>
              <a:t>also responsible for product </a:t>
            </a:r>
            <a:r>
              <a:rPr sz="1400" b="1" spc="-5" dirty="0">
                <a:latin typeface="Georgia"/>
                <a:cs typeface="Georgia"/>
              </a:rPr>
              <a:t>liability </a:t>
            </a:r>
            <a:r>
              <a:rPr sz="1400" b="1" dirty="0">
                <a:latin typeface="Georgia"/>
                <a:cs typeface="Georgia"/>
              </a:rPr>
              <a:t>and other</a:t>
            </a:r>
            <a:r>
              <a:rPr sz="1400" b="1" spc="-135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rights  </a:t>
            </a:r>
            <a:r>
              <a:rPr sz="1400" b="1" spc="-5" dirty="0">
                <a:latin typeface="Georgia"/>
                <a:cs typeface="Georgia"/>
              </a:rPr>
              <a:t>of </a:t>
            </a:r>
            <a:r>
              <a:rPr sz="1400" b="1" dirty="0">
                <a:latin typeface="Georgia"/>
                <a:cs typeface="Georgia"/>
              </a:rPr>
              <a:t>recourse. It </a:t>
            </a:r>
            <a:r>
              <a:rPr sz="1400" b="1" spc="-5" dirty="0">
                <a:latin typeface="Georgia"/>
                <a:cs typeface="Georgia"/>
              </a:rPr>
              <a:t>is </a:t>
            </a:r>
            <a:r>
              <a:rPr sz="1400" b="1" dirty="0">
                <a:latin typeface="Georgia"/>
                <a:cs typeface="Georgia"/>
              </a:rPr>
              <a:t>highest organizational unit within</a:t>
            </a:r>
            <a:r>
              <a:rPr sz="1400" b="1" spc="-125" dirty="0">
                <a:latin typeface="Georgia"/>
                <a:cs typeface="Georgia"/>
              </a:rPr>
              <a:t> </a:t>
            </a:r>
            <a:r>
              <a:rPr sz="1400" b="1" spc="-5" dirty="0">
                <a:latin typeface="Georgia"/>
                <a:cs typeface="Georgia"/>
              </a:rPr>
              <a:t>Logistics.</a:t>
            </a:r>
            <a:endParaRPr sz="1400">
              <a:latin typeface="Georgia"/>
              <a:cs typeface="Georgia"/>
            </a:endParaRPr>
          </a:p>
          <a:p>
            <a:pPr marL="1746250" marR="473075">
              <a:lnSpc>
                <a:spcPct val="100000"/>
              </a:lnSpc>
            </a:pPr>
            <a:r>
              <a:rPr sz="1400" b="1" dirty="0">
                <a:latin typeface="Georgia"/>
                <a:cs typeface="Georgia"/>
              </a:rPr>
              <a:t>Sales Organization </a:t>
            </a:r>
            <a:r>
              <a:rPr sz="1400" b="1" spc="-5" dirty="0">
                <a:latin typeface="Georgia"/>
                <a:cs typeface="Georgia"/>
              </a:rPr>
              <a:t>can </a:t>
            </a:r>
            <a:r>
              <a:rPr sz="1400" b="1" spc="5" dirty="0">
                <a:latin typeface="Georgia"/>
                <a:cs typeface="Georgia"/>
              </a:rPr>
              <a:t>be </a:t>
            </a:r>
            <a:r>
              <a:rPr sz="1400" b="1" dirty="0">
                <a:latin typeface="Georgia"/>
                <a:cs typeface="Georgia"/>
              </a:rPr>
              <a:t>assigned to exactly </a:t>
            </a:r>
            <a:r>
              <a:rPr sz="1400" b="1" u="sng" spc="-5" dirty="0">
                <a:latin typeface="Georgia"/>
                <a:cs typeface="Georgia"/>
              </a:rPr>
              <a:t>one</a:t>
            </a:r>
            <a:r>
              <a:rPr sz="1400" b="1" u="sng" spc="-150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Company  Code.</a:t>
            </a:r>
            <a:endParaRPr sz="1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2360295">
              <a:lnSpc>
                <a:spcPct val="100000"/>
              </a:lnSpc>
            </a:pPr>
            <a:r>
              <a:rPr sz="1400" b="1" dirty="0">
                <a:solidFill>
                  <a:srgbClr val="BB00BB"/>
                </a:solidFill>
                <a:latin typeface="Georgia"/>
                <a:cs typeface="Georgia"/>
              </a:rPr>
              <a:t>Distribution Channel </a:t>
            </a:r>
            <a:r>
              <a:rPr sz="1400" b="1" dirty="0">
                <a:latin typeface="Georgia"/>
                <a:cs typeface="Georgia"/>
              </a:rPr>
              <a:t>represents the channel through  </a:t>
            </a:r>
            <a:r>
              <a:rPr sz="1400" b="1" spc="-5" dirty="0">
                <a:latin typeface="Georgia"/>
                <a:cs typeface="Georgia"/>
              </a:rPr>
              <a:t>which </a:t>
            </a:r>
            <a:r>
              <a:rPr sz="1400" b="1" dirty="0">
                <a:latin typeface="Georgia"/>
                <a:cs typeface="Georgia"/>
              </a:rPr>
              <a:t>sellable materials </a:t>
            </a:r>
            <a:r>
              <a:rPr sz="1400" b="1" spc="-5" dirty="0">
                <a:latin typeface="Georgia"/>
                <a:cs typeface="Georgia"/>
              </a:rPr>
              <a:t>or services </a:t>
            </a:r>
            <a:r>
              <a:rPr sz="1400" b="1" dirty="0">
                <a:latin typeface="Georgia"/>
                <a:cs typeface="Georgia"/>
              </a:rPr>
              <a:t>reach customers</a:t>
            </a:r>
            <a:r>
              <a:rPr sz="1400" b="1" spc="-125" dirty="0">
                <a:latin typeface="Georgia"/>
                <a:cs typeface="Georgia"/>
              </a:rPr>
              <a:t> </a:t>
            </a:r>
            <a:r>
              <a:rPr sz="1400" b="1" spc="-5" dirty="0">
                <a:latin typeface="Georgia"/>
                <a:cs typeface="Georgia"/>
              </a:rPr>
              <a:t>(e.g.  </a:t>
            </a:r>
            <a:r>
              <a:rPr sz="1400" b="1" dirty="0">
                <a:latin typeface="Georgia"/>
                <a:cs typeface="Georgia"/>
              </a:rPr>
              <a:t>retail, </a:t>
            </a:r>
            <a:r>
              <a:rPr sz="1400" b="1" spc="-5" dirty="0">
                <a:latin typeface="Georgia"/>
                <a:cs typeface="Georgia"/>
              </a:rPr>
              <a:t>wholesale, </a:t>
            </a:r>
            <a:r>
              <a:rPr sz="1400" b="1" dirty="0">
                <a:latin typeface="Georgia"/>
                <a:cs typeface="Georgia"/>
              </a:rPr>
              <a:t>direct, e-commerce,</a:t>
            </a:r>
            <a:r>
              <a:rPr sz="1400" b="1" spc="-110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etc)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12846" y="5434305"/>
            <a:ext cx="3826510" cy="65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400" b="1" spc="-5" dirty="0">
                <a:solidFill>
                  <a:srgbClr val="BB00BB"/>
                </a:solidFill>
                <a:latin typeface="Georgia"/>
                <a:cs typeface="Georgia"/>
              </a:rPr>
              <a:t>Division </a:t>
            </a:r>
            <a:r>
              <a:rPr sz="1400" b="1" spc="-5" dirty="0">
                <a:latin typeface="Georgia"/>
                <a:cs typeface="Georgia"/>
              </a:rPr>
              <a:t>is </a:t>
            </a:r>
            <a:r>
              <a:rPr sz="1400" b="1" dirty="0">
                <a:latin typeface="Georgia"/>
                <a:cs typeface="Georgia"/>
              </a:rPr>
              <a:t>a </a:t>
            </a:r>
            <a:r>
              <a:rPr sz="1400" b="1" spc="-5" dirty="0">
                <a:latin typeface="Georgia"/>
                <a:cs typeface="Georgia"/>
              </a:rPr>
              <a:t>collection of Product </a:t>
            </a:r>
            <a:r>
              <a:rPr sz="1400" b="1" dirty="0">
                <a:latin typeface="Georgia"/>
                <a:cs typeface="Georgia"/>
              </a:rPr>
              <a:t>groups.  A material belongs to exactly </a:t>
            </a:r>
            <a:r>
              <a:rPr sz="1400" b="1" spc="-5" dirty="0">
                <a:latin typeface="Georgia"/>
                <a:cs typeface="Georgia"/>
              </a:rPr>
              <a:t>one division  </a:t>
            </a:r>
            <a:r>
              <a:rPr sz="1400" b="1" dirty="0">
                <a:latin typeface="Georgia"/>
                <a:cs typeface="Georgia"/>
              </a:rPr>
              <a:t>only.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88659" y="4005587"/>
            <a:ext cx="1499656" cy="1428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6114" y="4958733"/>
            <a:ext cx="1624726" cy="1289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573" y="43853"/>
            <a:ext cx="9143999" cy="100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z="3600" dirty="0"/>
              <a:t>Organisational Structure -</a:t>
            </a:r>
            <a:r>
              <a:rPr sz="3600" spc="-135" dirty="0"/>
              <a:t> </a:t>
            </a:r>
            <a:r>
              <a:rPr sz="3600" dirty="0"/>
              <a:t>Definition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525396" rIns="0" bIns="0" rtlCol="0">
            <a:spAutoFit/>
          </a:bodyPr>
          <a:lstStyle/>
          <a:p>
            <a:pPr marL="3184525" marR="5080">
              <a:lnSpc>
                <a:spcPct val="100000"/>
              </a:lnSpc>
            </a:pPr>
            <a:r>
              <a:rPr sz="1800" b="1" spc="-5" dirty="0">
                <a:solidFill>
                  <a:srgbClr val="BB00BB"/>
                </a:solidFill>
                <a:latin typeface="Arial"/>
                <a:cs typeface="Arial"/>
              </a:rPr>
              <a:t>Sales </a:t>
            </a:r>
            <a:r>
              <a:rPr sz="1800" b="1" dirty="0">
                <a:solidFill>
                  <a:srgbClr val="BB00BB"/>
                </a:solidFill>
                <a:latin typeface="Arial"/>
                <a:cs typeface="Arial"/>
              </a:rPr>
              <a:t>Office </a:t>
            </a:r>
            <a:r>
              <a:rPr sz="1800" b="1" dirty="0">
                <a:latin typeface="Arial"/>
                <a:cs typeface="Arial"/>
              </a:rPr>
              <a:t>is </a:t>
            </a:r>
            <a:r>
              <a:rPr sz="1800" b="1" spc="-5" dirty="0">
                <a:latin typeface="Arial"/>
                <a:cs typeface="Arial"/>
              </a:rPr>
              <a:t>an organizational </a:t>
            </a:r>
            <a:r>
              <a:rPr sz="1800" b="1" dirty="0">
                <a:latin typeface="Arial"/>
                <a:cs typeface="Arial"/>
              </a:rPr>
              <a:t>unit in </a:t>
            </a:r>
            <a:r>
              <a:rPr sz="1800" b="1" spc="-5" dirty="0">
                <a:latin typeface="Arial"/>
                <a:cs typeface="Arial"/>
              </a:rPr>
              <a:t>sales  </a:t>
            </a:r>
            <a:r>
              <a:rPr sz="1800" b="1" dirty="0">
                <a:latin typeface="Arial"/>
                <a:cs typeface="Arial"/>
              </a:rPr>
              <a:t>and distribution </a:t>
            </a:r>
            <a:r>
              <a:rPr sz="1800" b="1" spc="5" dirty="0">
                <a:latin typeface="Arial"/>
                <a:cs typeface="Arial"/>
              </a:rPr>
              <a:t>which </a:t>
            </a:r>
            <a:r>
              <a:rPr sz="1800" b="1" spc="-5" dirty="0">
                <a:latin typeface="Arial"/>
                <a:cs typeface="Arial"/>
              </a:rPr>
              <a:t>is responsible for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sales  </a:t>
            </a:r>
            <a:r>
              <a:rPr sz="1800" b="1" spc="5" dirty="0">
                <a:latin typeface="Arial"/>
                <a:cs typeface="Arial"/>
              </a:rPr>
              <a:t>within </a:t>
            </a:r>
            <a:r>
              <a:rPr sz="1800" b="1" spc="-5" dirty="0">
                <a:latin typeface="Arial"/>
                <a:cs typeface="Arial"/>
              </a:rPr>
              <a:t>a specific geographical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area.</a:t>
            </a:r>
            <a:endParaRPr sz="1800">
              <a:latin typeface="Arial"/>
              <a:cs typeface="Arial"/>
            </a:endParaRPr>
          </a:p>
          <a:p>
            <a:pPr marL="3184525" marR="762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A sales </a:t>
            </a:r>
            <a:r>
              <a:rPr sz="1800" b="1" dirty="0">
                <a:latin typeface="Arial"/>
                <a:cs typeface="Arial"/>
              </a:rPr>
              <a:t>office </a:t>
            </a:r>
            <a:r>
              <a:rPr sz="1800" b="1" spc="-5" dirty="0">
                <a:latin typeface="Arial"/>
                <a:cs typeface="Arial"/>
              </a:rPr>
              <a:t>can be assigned </a:t>
            </a:r>
            <a:r>
              <a:rPr sz="1800" b="1" dirty="0">
                <a:latin typeface="Arial"/>
                <a:cs typeface="Arial"/>
              </a:rPr>
              <a:t>to one </a:t>
            </a:r>
            <a:r>
              <a:rPr sz="1800" b="1" spc="-5" dirty="0">
                <a:latin typeface="Arial"/>
                <a:cs typeface="Arial"/>
              </a:rPr>
              <a:t>or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more  </a:t>
            </a:r>
            <a:r>
              <a:rPr sz="1800" b="1" dirty="0">
                <a:latin typeface="Arial"/>
                <a:cs typeface="Arial"/>
              </a:rPr>
              <a:t>distribution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chains.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7700" y="1911095"/>
            <a:ext cx="493775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2600" y="1230249"/>
            <a:ext cx="5269865" cy="747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1939"/>
              </a:lnSpc>
            </a:pPr>
            <a:r>
              <a:rPr sz="1800" b="1" spc="-5" dirty="0">
                <a:solidFill>
                  <a:srgbClr val="BB00BB"/>
                </a:solidFill>
                <a:latin typeface="Arial"/>
                <a:cs typeface="Arial"/>
              </a:rPr>
              <a:t>Sales </a:t>
            </a:r>
            <a:r>
              <a:rPr sz="1800" b="1" spc="-15" dirty="0">
                <a:solidFill>
                  <a:srgbClr val="BB00BB"/>
                </a:solidFill>
                <a:latin typeface="Arial"/>
                <a:cs typeface="Arial"/>
              </a:rPr>
              <a:t>Area </a:t>
            </a:r>
            <a:r>
              <a:rPr sz="1800" b="1" dirty="0">
                <a:latin typeface="Arial"/>
                <a:cs typeface="Arial"/>
              </a:rPr>
              <a:t>is the combination of a distribution  </a:t>
            </a:r>
            <a:r>
              <a:rPr sz="1800" b="1" spc="-5" dirty="0">
                <a:latin typeface="Arial"/>
                <a:cs typeface="Arial"/>
              </a:rPr>
              <a:t>chain (a sales </a:t>
            </a:r>
            <a:r>
              <a:rPr sz="1800" b="1" dirty="0">
                <a:latin typeface="Arial"/>
                <a:cs typeface="Arial"/>
              </a:rPr>
              <a:t>organization and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distribution  </a:t>
            </a:r>
            <a:r>
              <a:rPr sz="1800" b="1" spc="-5" dirty="0">
                <a:latin typeface="Arial"/>
                <a:cs typeface="Arial"/>
              </a:rPr>
              <a:t>channel)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division.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72200" y="1238250"/>
            <a:ext cx="1119187" cy="28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91451" y="1143000"/>
            <a:ext cx="95250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72200" y="1143000"/>
            <a:ext cx="1214501" cy="95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200" y="1143000"/>
            <a:ext cx="1214755" cy="381000"/>
          </a:xfrm>
          <a:custGeom>
            <a:avLst/>
            <a:gdLst/>
            <a:ahLst/>
            <a:cxnLst/>
            <a:rect l="l" t="t" r="r" b="b"/>
            <a:pathLst>
              <a:path w="1214754" h="381000">
                <a:moveTo>
                  <a:pt x="0" y="95250"/>
                </a:moveTo>
                <a:lnTo>
                  <a:pt x="95250" y="0"/>
                </a:lnTo>
                <a:lnTo>
                  <a:pt x="1214501" y="0"/>
                </a:lnTo>
                <a:lnTo>
                  <a:pt x="1214501" y="285750"/>
                </a:lnTo>
                <a:lnTo>
                  <a:pt x="1119251" y="381000"/>
                </a:lnTo>
                <a:lnTo>
                  <a:pt x="0" y="381000"/>
                </a:lnTo>
                <a:lnTo>
                  <a:pt x="0" y="952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2200" y="1143000"/>
            <a:ext cx="1214755" cy="95250"/>
          </a:xfrm>
          <a:custGeom>
            <a:avLst/>
            <a:gdLst/>
            <a:ahLst/>
            <a:cxnLst/>
            <a:rect l="l" t="t" r="r" b="b"/>
            <a:pathLst>
              <a:path w="1214754" h="95250">
                <a:moveTo>
                  <a:pt x="0" y="95250"/>
                </a:moveTo>
                <a:lnTo>
                  <a:pt x="1119251" y="95250"/>
                </a:lnTo>
                <a:lnTo>
                  <a:pt x="12145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91451" y="1238250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37478" y="1261617"/>
            <a:ext cx="107061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Sales</a:t>
            </a:r>
            <a:r>
              <a:rPr sz="1000" spc="-50" dirty="0">
                <a:latin typeface="Georgia"/>
                <a:cs typeface="Georgia"/>
              </a:rPr>
              <a:t> </a:t>
            </a:r>
            <a:r>
              <a:rPr sz="1000" spc="-10" dirty="0">
                <a:latin typeface="Georgia"/>
                <a:cs typeface="Georgia"/>
              </a:rPr>
              <a:t>Organisation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24750" y="1676400"/>
            <a:ext cx="95250" cy="381000"/>
          </a:xfrm>
          <a:custGeom>
            <a:avLst/>
            <a:gdLst/>
            <a:ahLst/>
            <a:cxnLst/>
            <a:rect l="l" t="t" r="r" b="b"/>
            <a:pathLst>
              <a:path w="95250" h="381000">
                <a:moveTo>
                  <a:pt x="95250" y="0"/>
                </a:moveTo>
                <a:lnTo>
                  <a:pt x="0" y="95250"/>
                </a:lnTo>
                <a:lnTo>
                  <a:pt x="0" y="381000"/>
                </a:lnTo>
                <a:lnTo>
                  <a:pt x="95250" y="285750"/>
                </a:lnTo>
                <a:lnTo>
                  <a:pt x="95250" y="0"/>
                </a:lnTo>
                <a:close/>
              </a:path>
            </a:pathLst>
          </a:custGeom>
          <a:solidFill>
            <a:srgbClr val="B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4600" y="1676400"/>
            <a:ext cx="1295400" cy="95250"/>
          </a:xfrm>
          <a:custGeom>
            <a:avLst/>
            <a:gdLst/>
            <a:ahLst/>
            <a:cxnLst/>
            <a:rect l="l" t="t" r="r" b="b"/>
            <a:pathLst>
              <a:path w="1295400" h="95250">
                <a:moveTo>
                  <a:pt x="1295400" y="0"/>
                </a:moveTo>
                <a:lnTo>
                  <a:pt x="95250" y="0"/>
                </a:lnTo>
                <a:lnTo>
                  <a:pt x="0" y="95250"/>
                </a:lnTo>
                <a:lnTo>
                  <a:pt x="1200150" y="95250"/>
                </a:lnTo>
                <a:lnTo>
                  <a:pt x="1295400" y="0"/>
                </a:lnTo>
                <a:close/>
              </a:path>
            </a:pathLst>
          </a:custGeom>
          <a:solidFill>
            <a:srgbClr val="E8C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24600" y="1676400"/>
            <a:ext cx="1295400" cy="381000"/>
          </a:xfrm>
          <a:custGeom>
            <a:avLst/>
            <a:gdLst/>
            <a:ahLst/>
            <a:cxnLst/>
            <a:rect l="l" t="t" r="r" b="b"/>
            <a:pathLst>
              <a:path w="1295400" h="381000">
                <a:moveTo>
                  <a:pt x="0" y="95250"/>
                </a:moveTo>
                <a:lnTo>
                  <a:pt x="95250" y="0"/>
                </a:lnTo>
                <a:lnTo>
                  <a:pt x="1295400" y="0"/>
                </a:lnTo>
                <a:lnTo>
                  <a:pt x="1295400" y="285750"/>
                </a:lnTo>
                <a:lnTo>
                  <a:pt x="1200150" y="381000"/>
                </a:lnTo>
                <a:lnTo>
                  <a:pt x="0" y="381000"/>
                </a:lnTo>
                <a:lnTo>
                  <a:pt x="0" y="95250"/>
                </a:lnTo>
                <a:close/>
              </a:path>
            </a:pathLst>
          </a:custGeom>
          <a:ln w="12700">
            <a:solidFill>
              <a:srgbClr val="E1B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4600" y="1676400"/>
            <a:ext cx="1295400" cy="95250"/>
          </a:xfrm>
          <a:custGeom>
            <a:avLst/>
            <a:gdLst/>
            <a:ahLst/>
            <a:cxnLst/>
            <a:rect l="l" t="t" r="r" b="b"/>
            <a:pathLst>
              <a:path w="1295400" h="95250">
                <a:moveTo>
                  <a:pt x="0" y="95250"/>
                </a:moveTo>
                <a:lnTo>
                  <a:pt x="1200150" y="95250"/>
                </a:lnTo>
                <a:lnTo>
                  <a:pt x="1295400" y="0"/>
                </a:lnTo>
              </a:path>
            </a:pathLst>
          </a:custGeom>
          <a:ln w="12700">
            <a:solidFill>
              <a:srgbClr val="E1B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24600" y="1771650"/>
            <a:ext cx="1206500" cy="285750"/>
          </a:xfrm>
          <a:prstGeom prst="rect">
            <a:avLst/>
          </a:prstGeom>
          <a:solidFill>
            <a:srgbClr val="E1B700"/>
          </a:solidFill>
        </p:spPr>
        <p:txBody>
          <a:bodyPr vert="horz" wrap="square" lIns="0" tIns="635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500"/>
              </a:spcBef>
            </a:pPr>
            <a:r>
              <a:rPr sz="1000" spc="-5" dirty="0">
                <a:latin typeface="Georgia"/>
                <a:cs typeface="Georgia"/>
              </a:rPr>
              <a:t>Distribution</a:t>
            </a:r>
            <a:r>
              <a:rPr sz="1000" spc="-90" dirty="0">
                <a:latin typeface="Georgia"/>
                <a:cs typeface="Georgia"/>
              </a:rPr>
              <a:t> </a:t>
            </a:r>
            <a:r>
              <a:rPr sz="1000" spc="-5" dirty="0">
                <a:latin typeface="Georgia"/>
                <a:cs typeface="Georgia"/>
              </a:rPr>
              <a:t>Channel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62800" y="2305050"/>
            <a:ext cx="1119187" cy="285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82051" y="2209800"/>
            <a:ext cx="95250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62800" y="2209800"/>
            <a:ext cx="1214501" cy="95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62800" y="2209800"/>
            <a:ext cx="1214755" cy="381000"/>
          </a:xfrm>
          <a:custGeom>
            <a:avLst/>
            <a:gdLst/>
            <a:ahLst/>
            <a:cxnLst/>
            <a:rect l="l" t="t" r="r" b="b"/>
            <a:pathLst>
              <a:path w="1214754" h="381000">
                <a:moveTo>
                  <a:pt x="0" y="95250"/>
                </a:moveTo>
                <a:lnTo>
                  <a:pt x="95250" y="0"/>
                </a:lnTo>
                <a:lnTo>
                  <a:pt x="1214501" y="0"/>
                </a:lnTo>
                <a:lnTo>
                  <a:pt x="1214501" y="285750"/>
                </a:lnTo>
                <a:lnTo>
                  <a:pt x="1119251" y="381000"/>
                </a:lnTo>
                <a:lnTo>
                  <a:pt x="0" y="381000"/>
                </a:lnTo>
                <a:lnTo>
                  <a:pt x="0" y="952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62800" y="2209800"/>
            <a:ext cx="1214755" cy="95250"/>
          </a:xfrm>
          <a:custGeom>
            <a:avLst/>
            <a:gdLst/>
            <a:ahLst/>
            <a:cxnLst/>
            <a:rect l="l" t="t" r="r" b="b"/>
            <a:pathLst>
              <a:path w="1214754" h="95250">
                <a:moveTo>
                  <a:pt x="0" y="95250"/>
                </a:moveTo>
                <a:lnTo>
                  <a:pt x="1119251" y="95250"/>
                </a:lnTo>
                <a:lnTo>
                  <a:pt x="12145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82051" y="2305050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477759" y="2368677"/>
            <a:ext cx="49022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Georgia"/>
                <a:cs typeface="Georgia"/>
              </a:rPr>
              <a:t>Division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58000" y="14478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76200" y="228600"/>
                </a:lnTo>
                <a:close/>
              </a:path>
              <a:path w="76200" h="304800">
                <a:moveTo>
                  <a:pt x="57150" y="0"/>
                </a:moveTo>
                <a:lnTo>
                  <a:pt x="19050" y="0"/>
                </a:lnTo>
                <a:lnTo>
                  <a:pt x="19050" y="228600"/>
                </a:lnTo>
                <a:lnTo>
                  <a:pt x="57150" y="228600"/>
                </a:lnTo>
                <a:lnTo>
                  <a:pt x="5715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000" y="14478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228600"/>
                </a:moveTo>
                <a:lnTo>
                  <a:pt x="19050" y="228600"/>
                </a:lnTo>
                <a:lnTo>
                  <a:pt x="19050" y="0"/>
                </a:lnTo>
                <a:lnTo>
                  <a:pt x="57150" y="0"/>
                </a:lnTo>
                <a:lnTo>
                  <a:pt x="57150" y="228600"/>
                </a:lnTo>
                <a:lnTo>
                  <a:pt x="76200" y="228600"/>
                </a:lnTo>
                <a:lnTo>
                  <a:pt x="38100" y="30480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15200" y="20574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228600"/>
                </a:moveTo>
                <a:lnTo>
                  <a:pt x="0" y="228600"/>
                </a:lnTo>
                <a:lnTo>
                  <a:pt x="38100" y="304800"/>
                </a:lnTo>
                <a:lnTo>
                  <a:pt x="76200" y="228600"/>
                </a:lnTo>
                <a:close/>
              </a:path>
              <a:path w="76200" h="304800">
                <a:moveTo>
                  <a:pt x="57150" y="0"/>
                </a:moveTo>
                <a:lnTo>
                  <a:pt x="19050" y="0"/>
                </a:lnTo>
                <a:lnTo>
                  <a:pt x="19050" y="228600"/>
                </a:lnTo>
                <a:lnTo>
                  <a:pt x="57150" y="228600"/>
                </a:lnTo>
                <a:lnTo>
                  <a:pt x="5715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15200" y="20574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228600"/>
                </a:moveTo>
                <a:lnTo>
                  <a:pt x="19050" y="228600"/>
                </a:lnTo>
                <a:lnTo>
                  <a:pt x="19050" y="0"/>
                </a:lnTo>
                <a:lnTo>
                  <a:pt x="57150" y="0"/>
                </a:lnTo>
                <a:lnTo>
                  <a:pt x="57150" y="228600"/>
                </a:lnTo>
                <a:lnTo>
                  <a:pt x="76200" y="228600"/>
                </a:lnTo>
                <a:lnTo>
                  <a:pt x="38100" y="30480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6087" y="2196210"/>
            <a:ext cx="2694051" cy="26940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35940" y="5236464"/>
            <a:ext cx="43795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BB00BB"/>
                </a:solidFill>
                <a:latin typeface="Arial"/>
                <a:cs typeface="Arial"/>
              </a:rPr>
              <a:t>Sales </a:t>
            </a:r>
            <a:r>
              <a:rPr sz="1800" b="1" dirty="0">
                <a:solidFill>
                  <a:srgbClr val="BB00BB"/>
                </a:solidFill>
                <a:latin typeface="Arial"/>
                <a:cs typeface="Arial"/>
              </a:rPr>
              <a:t>Group </a:t>
            </a:r>
            <a:r>
              <a:rPr sz="1800" b="1" spc="-5" dirty="0">
                <a:latin typeface="Arial"/>
                <a:cs typeface="Arial"/>
              </a:rPr>
              <a:t>is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staff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a Sales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office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637944" y="5631406"/>
            <a:ext cx="321945" cy="153035"/>
          </a:xfrm>
          <a:custGeom>
            <a:avLst/>
            <a:gdLst/>
            <a:ahLst/>
            <a:cxnLst/>
            <a:rect l="l" t="t" r="r" b="b"/>
            <a:pathLst>
              <a:path w="321945" h="153035">
                <a:moveTo>
                  <a:pt x="215273" y="0"/>
                </a:moveTo>
                <a:lnTo>
                  <a:pt x="0" y="86228"/>
                </a:lnTo>
                <a:lnTo>
                  <a:pt x="13699" y="152866"/>
                </a:lnTo>
                <a:lnTo>
                  <a:pt x="63601" y="129342"/>
                </a:lnTo>
                <a:lnTo>
                  <a:pt x="46964" y="119547"/>
                </a:lnTo>
                <a:lnTo>
                  <a:pt x="321926" y="26454"/>
                </a:lnTo>
                <a:lnTo>
                  <a:pt x="215273" y="0"/>
                </a:lnTo>
                <a:close/>
              </a:path>
            </a:pathLst>
          </a:custGeom>
          <a:solidFill>
            <a:srgbClr val="F5DE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83570" y="5585354"/>
            <a:ext cx="655955" cy="311785"/>
          </a:xfrm>
          <a:custGeom>
            <a:avLst/>
            <a:gdLst/>
            <a:ahLst/>
            <a:cxnLst/>
            <a:rect l="l" t="t" r="r" b="b"/>
            <a:pathLst>
              <a:path w="655954" h="311785">
                <a:moveTo>
                  <a:pt x="221108" y="0"/>
                </a:moveTo>
                <a:lnTo>
                  <a:pt x="0" y="16659"/>
                </a:lnTo>
                <a:lnTo>
                  <a:pt x="5844" y="102887"/>
                </a:lnTo>
                <a:lnTo>
                  <a:pt x="95901" y="139145"/>
                </a:lnTo>
                <a:lnTo>
                  <a:pt x="350349" y="208713"/>
                </a:lnTo>
                <a:lnTo>
                  <a:pt x="350349" y="294941"/>
                </a:lnTo>
                <a:lnTo>
                  <a:pt x="446168" y="311601"/>
                </a:lnTo>
                <a:lnTo>
                  <a:pt x="593911" y="198918"/>
                </a:lnTo>
                <a:lnTo>
                  <a:pt x="366977" y="198918"/>
                </a:lnTo>
                <a:lnTo>
                  <a:pt x="340553" y="155796"/>
                </a:lnTo>
                <a:lnTo>
                  <a:pt x="317009" y="129342"/>
                </a:lnTo>
                <a:lnTo>
                  <a:pt x="307296" y="96031"/>
                </a:lnTo>
                <a:lnTo>
                  <a:pt x="307296" y="59773"/>
                </a:lnTo>
                <a:lnTo>
                  <a:pt x="343434" y="29392"/>
                </a:lnTo>
                <a:lnTo>
                  <a:pt x="221108" y="0"/>
                </a:lnTo>
                <a:close/>
              </a:path>
              <a:path w="655954" h="311785">
                <a:moveTo>
                  <a:pt x="655587" y="151878"/>
                </a:moveTo>
                <a:lnTo>
                  <a:pt x="366977" y="198918"/>
                </a:lnTo>
                <a:lnTo>
                  <a:pt x="593911" y="198918"/>
                </a:lnTo>
                <a:lnTo>
                  <a:pt x="655587" y="151878"/>
                </a:lnTo>
                <a:close/>
              </a:path>
            </a:pathLst>
          </a:custGeom>
          <a:solidFill>
            <a:srgbClr val="F5DE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91779" y="5804850"/>
            <a:ext cx="2298065" cy="354965"/>
          </a:xfrm>
          <a:custGeom>
            <a:avLst/>
            <a:gdLst/>
            <a:ahLst/>
            <a:cxnLst/>
            <a:rect l="l" t="t" r="r" b="b"/>
            <a:pathLst>
              <a:path w="2298065" h="354964">
                <a:moveTo>
                  <a:pt x="336585" y="0"/>
                </a:moveTo>
                <a:lnTo>
                  <a:pt x="95893" y="92104"/>
                </a:lnTo>
                <a:lnTo>
                  <a:pt x="0" y="165599"/>
                </a:lnTo>
                <a:lnTo>
                  <a:pt x="615481" y="347853"/>
                </a:lnTo>
                <a:lnTo>
                  <a:pt x="1122318" y="354712"/>
                </a:lnTo>
                <a:lnTo>
                  <a:pt x="1638046" y="324336"/>
                </a:lnTo>
                <a:lnTo>
                  <a:pt x="1900232" y="288081"/>
                </a:lnTo>
                <a:lnTo>
                  <a:pt x="2021482" y="238106"/>
                </a:lnTo>
                <a:lnTo>
                  <a:pt x="1508888" y="238106"/>
                </a:lnTo>
                <a:lnTo>
                  <a:pt x="1313573" y="197930"/>
                </a:lnTo>
                <a:lnTo>
                  <a:pt x="612518" y="197930"/>
                </a:lnTo>
                <a:lnTo>
                  <a:pt x="330740" y="48990"/>
                </a:lnTo>
                <a:lnTo>
                  <a:pt x="336585" y="0"/>
                </a:lnTo>
                <a:close/>
              </a:path>
              <a:path w="2298065" h="354964">
                <a:moveTo>
                  <a:pt x="2128255" y="18610"/>
                </a:moveTo>
                <a:lnTo>
                  <a:pt x="1728021" y="142075"/>
                </a:lnTo>
                <a:lnTo>
                  <a:pt x="1508888" y="238106"/>
                </a:lnTo>
                <a:lnTo>
                  <a:pt x="2021482" y="238106"/>
                </a:lnTo>
                <a:lnTo>
                  <a:pt x="2237821" y="148940"/>
                </a:lnTo>
                <a:lnTo>
                  <a:pt x="2297502" y="62712"/>
                </a:lnTo>
                <a:lnTo>
                  <a:pt x="2128255" y="18610"/>
                </a:lnTo>
                <a:close/>
              </a:path>
              <a:path w="2298065" h="354964">
                <a:moveTo>
                  <a:pt x="912899" y="118559"/>
                </a:moveTo>
                <a:lnTo>
                  <a:pt x="612518" y="197930"/>
                </a:lnTo>
                <a:lnTo>
                  <a:pt x="1313573" y="197930"/>
                </a:lnTo>
                <a:lnTo>
                  <a:pt x="1184963" y="171476"/>
                </a:lnTo>
                <a:lnTo>
                  <a:pt x="912899" y="118559"/>
                </a:lnTo>
                <a:close/>
              </a:path>
            </a:pathLst>
          </a:custGeom>
          <a:solidFill>
            <a:srgbClr val="F5DE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97825" y="4223345"/>
            <a:ext cx="2908084" cy="189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705855" y="291084"/>
            <a:ext cx="729996" cy="739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z="3600" dirty="0"/>
              <a:t>Organisational Structure -</a:t>
            </a:r>
            <a:r>
              <a:rPr sz="3600" spc="-135" dirty="0"/>
              <a:t> </a:t>
            </a:r>
            <a:r>
              <a:rPr sz="3600" dirty="0"/>
              <a:t>Definition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339648" y="1468628"/>
            <a:ext cx="4398010" cy="137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80000"/>
              </a:lnSpc>
            </a:pPr>
            <a:r>
              <a:rPr sz="2800" b="1" spc="-5" dirty="0">
                <a:solidFill>
                  <a:srgbClr val="BB00BB"/>
                </a:solidFill>
                <a:latin typeface="Arial"/>
                <a:cs typeface="Arial"/>
              </a:rPr>
              <a:t>Plant </a:t>
            </a:r>
            <a:r>
              <a:rPr sz="2800" b="1" spc="-5" dirty="0">
                <a:latin typeface="Arial"/>
                <a:cs typeface="Arial"/>
              </a:rPr>
              <a:t>is a place where  </a:t>
            </a:r>
            <a:r>
              <a:rPr sz="2800" b="1" dirty="0">
                <a:latin typeface="Arial"/>
                <a:cs typeface="Arial"/>
              </a:rPr>
              <a:t>materials are </a:t>
            </a:r>
            <a:r>
              <a:rPr sz="2800" b="1" spc="-5" dirty="0">
                <a:latin typeface="Arial"/>
                <a:cs typeface="Arial"/>
              </a:rPr>
              <a:t>produced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or  </a:t>
            </a:r>
            <a:r>
              <a:rPr sz="2800" b="1" dirty="0">
                <a:latin typeface="Arial"/>
                <a:cs typeface="Arial"/>
              </a:rPr>
              <a:t>stored, </a:t>
            </a:r>
            <a:r>
              <a:rPr sz="2800" b="1" spc="-5" dirty="0">
                <a:latin typeface="Arial"/>
                <a:cs typeface="Arial"/>
              </a:rPr>
              <a:t>or goods and  </a:t>
            </a:r>
            <a:r>
              <a:rPr sz="2800" b="1" dirty="0">
                <a:latin typeface="Arial"/>
                <a:cs typeface="Arial"/>
              </a:rPr>
              <a:t>services are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provided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4900" y="4229989"/>
            <a:ext cx="5059680" cy="183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5" dirty="0">
                <a:solidFill>
                  <a:srgbClr val="BB00BB"/>
                </a:solidFill>
                <a:latin typeface="Arial"/>
                <a:cs typeface="Arial"/>
              </a:rPr>
              <a:t>Shipping </a:t>
            </a:r>
            <a:r>
              <a:rPr sz="2400" b="1" dirty="0">
                <a:solidFill>
                  <a:srgbClr val="BB00BB"/>
                </a:solidFill>
                <a:latin typeface="Arial"/>
                <a:cs typeface="Arial"/>
              </a:rPr>
              <a:t>Point </a:t>
            </a:r>
            <a:r>
              <a:rPr sz="2400" b="1" spc="-5" dirty="0">
                <a:latin typeface="Arial"/>
                <a:cs typeface="Arial"/>
              </a:rPr>
              <a:t>is responsible for  scheduling, processing </a:t>
            </a:r>
            <a:r>
              <a:rPr sz="2400" b="1" dirty="0">
                <a:latin typeface="Arial"/>
                <a:cs typeface="Arial"/>
              </a:rPr>
              <a:t>and  monitoring of </a:t>
            </a:r>
            <a:r>
              <a:rPr sz="2400" b="1" spc="-5" dirty="0">
                <a:latin typeface="Arial"/>
                <a:cs typeface="Arial"/>
              </a:rPr>
              <a:t>inbound &amp;</a:t>
            </a:r>
            <a:r>
              <a:rPr sz="2400" b="1" spc="-114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outbound  deliveries, </a:t>
            </a:r>
            <a:r>
              <a:rPr sz="2400" b="1" dirty="0">
                <a:latin typeface="Arial"/>
                <a:cs typeface="Arial"/>
              </a:rPr>
              <a:t>as </a:t>
            </a:r>
            <a:r>
              <a:rPr sz="2400" b="1" spc="5" dirty="0">
                <a:latin typeface="Arial"/>
                <a:cs typeface="Arial"/>
              </a:rPr>
              <a:t>well </a:t>
            </a:r>
            <a:r>
              <a:rPr sz="2400" b="1" dirty="0">
                <a:latin typeface="Arial"/>
                <a:cs typeface="Arial"/>
              </a:rPr>
              <a:t>as for </a:t>
            </a:r>
            <a:r>
              <a:rPr sz="2400" b="1" spc="-5" dirty="0">
                <a:latin typeface="Arial"/>
                <a:cs typeface="Arial"/>
              </a:rPr>
              <a:t>carrying  </a:t>
            </a:r>
            <a:r>
              <a:rPr sz="2400" b="1" dirty="0">
                <a:latin typeface="Arial"/>
                <a:cs typeface="Arial"/>
              </a:rPr>
              <a:t>out </a:t>
            </a:r>
            <a:r>
              <a:rPr sz="2400" b="1" spc="-5" dirty="0">
                <a:latin typeface="Arial"/>
                <a:cs typeface="Arial"/>
              </a:rPr>
              <a:t>goods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issue.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600" y="3712590"/>
            <a:ext cx="3161828" cy="1734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05400" y="1143000"/>
            <a:ext cx="2590800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527035" y="306324"/>
            <a:ext cx="652272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z="3200" dirty="0"/>
              <a:t>Organisational Structure -</a:t>
            </a:r>
            <a:r>
              <a:rPr sz="3200" spc="-290" dirty="0"/>
              <a:t> </a:t>
            </a:r>
            <a:r>
              <a:rPr sz="3200" dirty="0"/>
              <a:t>Assignment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335596" y="4029819"/>
            <a:ext cx="8472805" cy="215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346710">
              <a:lnSpc>
                <a:spcPct val="80000"/>
              </a:lnSpc>
            </a:pPr>
            <a:r>
              <a:rPr sz="1300" b="1" spc="-5" dirty="0">
                <a:latin typeface="Arial"/>
                <a:cs typeface="Arial"/>
              </a:rPr>
              <a:t>Organisational </a:t>
            </a:r>
            <a:r>
              <a:rPr sz="1300" b="1" spc="-10" dirty="0">
                <a:latin typeface="Arial"/>
                <a:cs typeface="Arial"/>
              </a:rPr>
              <a:t>Units </a:t>
            </a:r>
            <a:r>
              <a:rPr sz="1300" b="1" spc="-5" dirty="0">
                <a:latin typeface="Arial"/>
                <a:cs typeface="Arial"/>
              </a:rPr>
              <a:t>defined in </a:t>
            </a:r>
            <a:r>
              <a:rPr sz="1300" b="1" spc="-10" dirty="0">
                <a:latin typeface="Arial"/>
                <a:cs typeface="Arial"/>
              </a:rPr>
              <a:t>Sales and Distribution </a:t>
            </a:r>
            <a:r>
              <a:rPr sz="1300" b="1" spc="-5" dirty="0">
                <a:latin typeface="Arial"/>
                <a:cs typeface="Arial"/>
              </a:rPr>
              <a:t>Module need to be logically </a:t>
            </a:r>
            <a:r>
              <a:rPr sz="1300" b="1" spc="-10" dirty="0">
                <a:latin typeface="Arial"/>
                <a:cs typeface="Arial"/>
              </a:rPr>
              <a:t>assigned </a:t>
            </a:r>
            <a:r>
              <a:rPr sz="1300" b="1" spc="-5" dirty="0">
                <a:latin typeface="Arial"/>
                <a:cs typeface="Arial"/>
              </a:rPr>
              <a:t>to one  another to form a proper</a:t>
            </a:r>
            <a:r>
              <a:rPr sz="1300" b="1" spc="40" dirty="0">
                <a:latin typeface="Arial"/>
                <a:cs typeface="Arial"/>
              </a:rPr>
              <a:t> </a:t>
            </a:r>
            <a:r>
              <a:rPr sz="1300" b="1" spc="-15" dirty="0">
                <a:latin typeface="Arial"/>
                <a:cs typeface="Arial"/>
              </a:rPr>
              <a:t>hierarchy.</a:t>
            </a:r>
            <a:endParaRPr sz="13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300" b="1" spc="-5" dirty="0">
                <a:latin typeface="Arial"/>
                <a:cs typeface="Arial"/>
              </a:rPr>
              <a:t>Rules for</a:t>
            </a:r>
            <a:r>
              <a:rPr sz="1300" b="1" spc="-9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Assignment:</a:t>
            </a:r>
            <a:endParaRPr sz="1300" dirty="0">
              <a:latin typeface="Arial"/>
              <a:cs typeface="Arial"/>
            </a:endParaRPr>
          </a:p>
          <a:p>
            <a:pPr marL="355600" marR="294640" indent="-342900">
              <a:lnSpc>
                <a:spcPts val="125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b="1" spc="-5" dirty="0">
                <a:latin typeface="Arial"/>
                <a:cs typeface="Arial"/>
              </a:rPr>
              <a:t>One or more Sales Organisations can be assigned to a Company Code but each Sales Organization  belongs to one &amp; </a:t>
            </a:r>
            <a:r>
              <a:rPr sz="1300" b="1" dirty="0">
                <a:latin typeface="Arial"/>
                <a:cs typeface="Arial"/>
              </a:rPr>
              <a:t>only </a:t>
            </a:r>
            <a:r>
              <a:rPr sz="1300" b="1" spc="-5" dirty="0">
                <a:latin typeface="Arial"/>
                <a:cs typeface="Arial"/>
              </a:rPr>
              <a:t>one company</a:t>
            </a:r>
            <a:r>
              <a:rPr sz="1300" b="1" spc="11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code.</a:t>
            </a:r>
            <a:endParaRPr sz="1300" dirty="0">
              <a:latin typeface="Arial"/>
              <a:cs typeface="Arial"/>
            </a:endParaRPr>
          </a:p>
          <a:p>
            <a:pPr marL="355600" marR="443230" indent="-342900">
              <a:lnSpc>
                <a:spcPts val="1250"/>
              </a:lnSpc>
              <a:spcBef>
                <a:spcPts val="3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b="1" spc="-5" dirty="0">
                <a:latin typeface="Arial"/>
                <a:cs typeface="Arial"/>
              </a:rPr>
              <a:t>One or more Plant can be assigned to a Company Code but each Plant belongs to one &amp; </a:t>
            </a:r>
            <a:r>
              <a:rPr sz="1300" b="1" dirty="0">
                <a:latin typeface="Arial"/>
                <a:cs typeface="Arial"/>
              </a:rPr>
              <a:t>only </a:t>
            </a:r>
            <a:r>
              <a:rPr sz="1300" b="1" spc="-5" dirty="0">
                <a:latin typeface="Arial"/>
                <a:cs typeface="Arial"/>
              </a:rPr>
              <a:t>one  company</a:t>
            </a:r>
            <a:r>
              <a:rPr sz="1300" b="1" spc="-5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code.</a:t>
            </a:r>
            <a:endParaRPr sz="13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b="1" spc="-5" dirty="0">
                <a:latin typeface="Arial"/>
                <a:cs typeface="Arial"/>
              </a:rPr>
              <a:t>One or more combination of Sales Organisation and Distributional Channel can be assigned to a </a:t>
            </a:r>
            <a:r>
              <a:rPr sz="1300" b="1" spc="170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Plant.</a:t>
            </a:r>
            <a:endParaRPr sz="1300" dirty="0">
              <a:latin typeface="Arial"/>
              <a:cs typeface="Arial"/>
            </a:endParaRPr>
          </a:p>
          <a:p>
            <a:pPr marL="355600" marR="292100" indent="-342900">
              <a:lnSpc>
                <a:spcPct val="80000"/>
              </a:lnSpc>
              <a:spcBef>
                <a:spcPts val="3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b="1" spc="-5" dirty="0">
                <a:latin typeface="Arial"/>
                <a:cs typeface="Arial"/>
              </a:rPr>
              <a:t>If the Plant and Sales Organization belong to different company codes then the Sales transaction is  categorized as</a:t>
            </a:r>
            <a:r>
              <a:rPr sz="1300" b="1" spc="2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Inter-company</a:t>
            </a:r>
            <a:endParaRPr sz="1300" dirty="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3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300" b="1" spc="-5" dirty="0">
                <a:latin typeface="Arial"/>
                <a:cs typeface="Arial"/>
              </a:rPr>
              <a:t>One or more Shipping Points can be assigned to a Plant. </a:t>
            </a:r>
            <a:r>
              <a:rPr sz="1300" b="1" spc="-15" dirty="0">
                <a:latin typeface="Arial"/>
                <a:cs typeface="Arial"/>
              </a:rPr>
              <a:t>Similarly, </a:t>
            </a:r>
            <a:r>
              <a:rPr sz="1300" b="1" spc="-5" dirty="0">
                <a:latin typeface="Arial"/>
                <a:cs typeface="Arial"/>
              </a:rPr>
              <a:t>one or more Plants can be assigned  to a Shipping</a:t>
            </a:r>
            <a:r>
              <a:rPr sz="1300" b="1" spc="5" dirty="0">
                <a:latin typeface="Arial"/>
                <a:cs typeface="Arial"/>
              </a:rPr>
              <a:t> </a:t>
            </a:r>
            <a:r>
              <a:rPr sz="1300" b="1" spc="-5" dirty="0">
                <a:latin typeface="Arial"/>
                <a:cs typeface="Arial"/>
              </a:rPr>
              <a:t>Point.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33562" y="1143000"/>
            <a:ext cx="5476875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886956" y="306324"/>
            <a:ext cx="652272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z="3200" dirty="0"/>
              <a:t>Organisational Structure -</a:t>
            </a:r>
            <a:r>
              <a:rPr sz="3200" spc="-175" dirty="0"/>
              <a:t> </a:t>
            </a:r>
            <a:r>
              <a:rPr sz="3200" dirty="0"/>
              <a:t>Example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577582" y="1449767"/>
            <a:ext cx="535368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584700" algn="l"/>
              </a:tabLst>
            </a:pPr>
            <a:r>
              <a:rPr sz="1800" b="1" spc="-5" dirty="0">
                <a:latin typeface="Arial"/>
                <a:cs typeface="Arial"/>
              </a:rPr>
              <a:t>Define	</a:t>
            </a:r>
            <a:r>
              <a:rPr sz="1800" b="1" spc="-15" dirty="0">
                <a:latin typeface="Arial"/>
                <a:cs typeface="Arial"/>
              </a:rPr>
              <a:t>Assign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500" y="5417515"/>
            <a:ext cx="8181975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Menu </a:t>
            </a:r>
            <a:r>
              <a:rPr sz="1800" b="1" spc="-5" dirty="0">
                <a:latin typeface="Arial"/>
                <a:cs typeface="Arial"/>
              </a:rPr>
              <a:t>Path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Configuration: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Display </a:t>
            </a:r>
            <a:r>
              <a:rPr sz="1800" b="1" dirty="0">
                <a:latin typeface="Arial"/>
                <a:cs typeface="Arial"/>
              </a:rPr>
              <a:t>IMG</a:t>
            </a:r>
            <a:r>
              <a:rPr sz="1800" b="1" dirty="0">
                <a:latin typeface="Wingdings"/>
                <a:cs typeface="Wingdings"/>
              </a:rPr>
              <a:t>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Enterprise Structure</a:t>
            </a:r>
            <a:r>
              <a:rPr sz="1800" b="1" spc="-5" dirty="0">
                <a:latin typeface="Wingdings"/>
                <a:cs typeface="Wingdings"/>
              </a:rPr>
              <a:t>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Arial"/>
                <a:cs typeface="Arial"/>
              </a:rPr>
              <a:t>Definition</a:t>
            </a:r>
            <a:r>
              <a:rPr sz="1800" b="1" dirty="0">
                <a:latin typeface="Wingdings"/>
                <a:cs typeface="Wingdings"/>
              </a:rPr>
              <a:t>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Sales </a:t>
            </a:r>
            <a:r>
              <a:rPr sz="1800" b="1" dirty="0">
                <a:latin typeface="Arial"/>
                <a:cs typeface="Arial"/>
              </a:rPr>
              <a:t>and Distribution  </a:t>
            </a:r>
            <a:r>
              <a:rPr sz="1800" b="1" spc="-5" dirty="0">
                <a:latin typeface="Arial"/>
                <a:cs typeface="Arial"/>
              </a:rPr>
              <a:t>Display </a:t>
            </a:r>
            <a:r>
              <a:rPr sz="1800" b="1" dirty="0">
                <a:latin typeface="Arial"/>
                <a:cs typeface="Arial"/>
              </a:rPr>
              <a:t>IMG</a:t>
            </a:r>
            <a:r>
              <a:rPr sz="1800" b="1" dirty="0">
                <a:latin typeface="Wingdings"/>
                <a:cs typeface="Wingdings"/>
              </a:rPr>
              <a:t>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Enterprise Structure</a:t>
            </a:r>
            <a:r>
              <a:rPr sz="1800" b="1" spc="-5" dirty="0">
                <a:latin typeface="Wingdings"/>
                <a:cs typeface="Wingdings"/>
              </a:rPr>
              <a:t>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Assignment </a:t>
            </a:r>
            <a:r>
              <a:rPr sz="1800" b="1" spc="-5" dirty="0">
                <a:latin typeface="Wingdings"/>
                <a:cs typeface="Wingdings"/>
              </a:rPr>
              <a:t>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Sales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1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Distribution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1975" y="1882775"/>
            <a:ext cx="3524250" cy="278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7687" y="1868423"/>
            <a:ext cx="3552825" cy="2816225"/>
          </a:xfrm>
          <a:custGeom>
            <a:avLst/>
            <a:gdLst/>
            <a:ahLst/>
            <a:cxnLst/>
            <a:rect l="l" t="t" r="r" b="b"/>
            <a:pathLst>
              <a:path w="3552825" h="2816225">
                <a:moveTo>
                  <a:pt x="0" y="2816225"/>
                </a:moveTo>
                <a:lnTo>
                  <a:pt x="3552825" y="2816225"/>
                </a:lnTo>
                <a:lnTo>
                  <a:pt x="3552825" y="0"/>
                </a:lnTo>
                <a:lnTo>
                  <a:pt x="0" y="0"/>
                </a:lnTo>
                <a:lnTo>
                  <a:pt x="0" y="281622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6800" y="1828800"/>
            <a:ext cx="3581400" cy="2930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62448" y="1814448"/>
            <a:ext cx="3609975" cy="2959100"/>
          </a:xfrm>
          <a:custGeom>
            <a:avLst/>
            <a:gdLst/>
            <a:ahLst/>
            <a:cxnLst/>
            <a:rect l="l" t="t" r="r" b="b"/>
            <a:pathLst>
              <a:path w="3609975" h="2959100">
                <a:moveTo>
                  <a:pt x="0" y="2959100"/>
                </a:moveTo>
                <a:lnTo>
                  <a:pt x="3609975" y="2959100"/>
                </a:lnTo>
                <a:lnTo>
                  <a:pt x="3609975" y="0"/>
                </a:lnTo>
                <a:lnTo>
                  <a:pt x="0" y="0"/>
                </a:lnTo>
                <a:lnTo>
                  <a:pt x="0" y="295910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2903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" y="291779"/>
            <a:ext cx="9143999" cy="418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en-US" kern="0" dirty="0" smtClean="0"/>
              <a:t>  Lesson Objectives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1676400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Output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Free goods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Cross selling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Material Determination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Listing and Exclusion 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Condition Technique</a:t>
            </a:r>
          </a:p>
          <a:p>
            <a:pPr marL="257175" lvl="1" indent="-257175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cs typeface="Arial"/>
              </a:rPr>
              <a:t>Standard Processes in SD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Inquiry and quotation 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Sales order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Delivery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/>
              <a:t>Billing</a:t>
            </a:r>
          </a:p>
          <a:p>
            <a:pPr marL="257175" lvl="1" indent="-257175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cs typeface="Arial"/>
              </a:rPr>
              <a:t>Tips and Ticks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990088" y="67056"/>
            <a:ext cx="810767" cy="81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5777" y="103503"/>
            <a:ext cx="71723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Master Data – Material</a:t>
            </a:r>
            <a:r>
              <a:rPr sz="4000" spc="50" dirty="0"/>
              <a:t> </a:t>
            </a:r>
            <a:r>
              <a:rPr sz="4000" spc="-5" dirty="0"/>
              <a:t>Master</a:t>
            </a:r>
            <a:endParaRPr sz="4000" dirty="0"/>
          </a:p>
        </p:txBody>
      </p:sp>
      <p:sp>
        <p:nvSpPr>
          <p:cNvPr id="9" name="object 9"/>
          <p:cNvSpPr/>
          <p:nvPr/>
        </p:nvSpPr>
        <p:spPr>
          <a:xfrm>
            <a:off x="5595671" y="1249298"/>
            <a:ext cx="3365500" cy="4680941"/>
          </a:xfrm>
          <a:custGeom>
            <a:avLst/>
            <a:gdLst/>
            <a:ahLst/>
            <a:cxnLst/>
            <a:rect l="l" t="t" r="r" b="b"/>
            <a:pathLst>
              <a:path w="3365500" h="5632450">
                <a:moveTo>
                  <a:pt x="0" y="5632450"/>
                </a:moveTo>
                <a:lnTo>
                  <a:pt x="3365500" y="5632450"/>
                </a:lnTo>
                <a:lnTo>
                  <a:pt x="3365500" y="0"/>
                </a:lnTo>
                <a:lnTo>
                  <a:pt x="0" y="0"/>
                </a:lnTo>
                <a:lnTo>
                  <a:pt x="0" y="56324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35713" y="1439722"/>
            <a:ext cx="271145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buChar char="•"/>
              <a:tabLst>
                <a:tab pos="127000" algn="l"/>
              </a:tabLst>
            </a:pPr>
            <a:r>
              <a:rPr sz="1400" spc="-5" dirty="0">
                <a:latin typeface="Arial"/>
                <a:cs typeface="Arial"/>
              </a:rPr>
              <a:t>Same </a:t>
            </a:r>
            <a:r>
              <a:rPr sz="1400" dirty="0">
                <a:latin typeface="Arial"/>
                <a:cs typeface="Arial"/>
              </a:rPr>
              <a:t>Material </a:t>
            </a:r>
            <a:r>
              <a:rPr sz="1400" spc="-5" dirty="0">
                <a:latin typeface="Arial"/>
                <a:cs typeface="Arial"/>
              </a:rPr>
              <a:t>can be used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  different </a:t>
            </a:r>
            <a:r>
              <a:rPr sz="1400" dirty="0">
                <a:latin typeface="Arial"/>
                <a:cs typeface="Arial"/>
              </a:rPr>
              <a:t>Departments, </a:t>
            </a:r>
            <a:r>
              <a:rPr sz="1400" spc="-5" dirty="0">
                <a:latin typeface="Arial"/>
                <a:cs typeface="Arial"/>
              </a:rPr>
              <a:t>hence  </a:t>
            </a:r>
            <a:r>
              <a:rPr sz="1400" dirty="0">
                <a:latin typeface="Arial"/>
                <a:cs typeface="Arial"/>
              </a:rPr>
              <a:t>material </a:t>
            </a:r>
            <a:r>
              <a:rPr sz="1400" spc="-5" dirty="0">
                <a:latin typeface="Arial"/>
                <a:cs typeface="Arial"/>
              </a:rPr>
              <a:t>has many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Views.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52403" y="2272460"/>
            <a:ext cx="310134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Material Master </a:t>
            </a:r>
            <a:r>
              <a:rPr sz="1400" spc="-5" dirty="0">
                <a:latin typeface="Arial"/>
                <a:cs typeface="Arial"/>
              </a:rPr>
              <a:t>has Main </a:t>
            </a:r>
            <a:r>
              <a:rPr sz="1400" spc="-10" dirty="0">
                <a:latin typeface="Arial"/>
                <a:cs typeface="Arial"/>
              </a:rPr>
              <a:t>Views  </a:t>
            </a:r>
            <a:r>
              <a:rPr sz="1400" dirty="0">
                <a:latin typeface="Arial"/>
                <a:cs typeface="Arial"/>
              </a:rPr>
              <a:t>(Basic Data, </a:t>
            </a:r>
            <a:r>
              <a:rPr sz="1400" spc="-55" dirty="0">
                <a:latin typeface="Arial"/>
                <a:cs typeface="Arial"/>
              </a:rPr>
              <a:t>MRP, </a:t>
            </a:r>
            <a:r>
              <a:rPr sz="1400" dirty="0">
                <a:latin typeface="Arial"/>
                <a:cs typeface="Arial"/>
              </a:rPr>
              <a:t>Purch. Org,  Sales) and Additional </a:t>
            </a:r>
            <a:r>
              <a:rPr sz="1400" spc="-10" dirty="0">
                <a:latin typeface="Arial"/>
                <a:cs typeface="Arial"/>
              </a:rPr>
              <a:t>Views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(UOM,  </a:t>
            </a:r>
            <a:r>
              <a:rPr sz="1400" spc="-40" dirty="0">
                <a:latin typeface="Arial"/>
                <a:cs typeface="Arial"/>
              </a:rPr>
              <a:t>Text,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etc)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42228" y="2970301"/>
            <a:ext cx="3157855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In Material Master </a:t>
            </a:r>
            <a:r>
              <a:rPr sz="1400" spc="-5" dirty="0">
                <a:latin typeface="Arial"/>
                <a:cs typeface="Arial"/>
              </a:rPr>
              <a:t>some </a:t>
            </a:r>
            <a:r>
              <a:rPr sz="1400" spc="-10" dirty="0">
                <a:latin typeface="Arial"/>
                <a:cs typeface="Arial"/>
              </a:rPr>
              <a:t>views </a:t>
            </a:r>
            <a:r>
              <a:rPr sz="1400" spc="-5" dirty="0">
                <a:latin typeface="Arial"/>
                <a:cs typeface="Arial"/>
              </a:rPr>
              <a:t>are  </a:t>
            </a:r>
            <a:r>
              <a:rPr sz="1400" dirty="0">
                <a:latin typeface="Arial"/>
                <a:cs typeface="Arial"/>
              </a:rPr>
              <a:t>maintained at Client </a:t>
            </a:r>
            <a:r>
              <a:rPr sz="1400" spc="-5" dirty="0">
                <a:latin typeface="Arial"/>
                <a:cs typeface="Arial"/>
              </a:rPr>
              <a:t>Level,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whereas  </a:t>
            </a:r>
            <a:r>
              <a:rPr sz="1400" dirty="0">
                <a:latin typeface="Arial"/>
                <a:cs typeface="Arial"/>
              </a:rPr>
              <a:t>the others </a:t>
            </a:r>
            <a:r>
              <a:rPr sz="1400" spc="-5" dirty="0">
                <a:latin typeface="Arial"/>
                <a:cs typeface="Arial"/>
              </a:rPr>
              <a:t>are </a:t>
            </a:r>
            <a:r>
              <a:rPr sz="1400" dirty="0">
                <a:latin typeface="Arial"/>
                <a:cs typeface="Arial"/>
              </a:rPr>
              <a:t>maintained at other  organizational </a:t>
            </a:r>
            <a:r>
              <a:rPr sz="1400" spc="-5" dirty="0">
                <a:latin typeface="Arial"/>
                <a:cs typeface="Arial"/>
              </a:rPr>
              <a:t>levels, </a:t>
            </a:r>
            <a:r>
              <a:rPr sz="1400" dirty="0">
                <a:latin typeface="Arial"/>
                <a:cs typeface="Arial"/>
              </a:rPr>
              <a:t>e.g. Plant,  </a:t>
            </a:r>
            <a:r>
              <a:rPr sz="1400" spc="-5" dirty="0">
                <a:latin typeface="Arial"/>
                <a:cs typeface="Arial"/>
              </a:rPr>
              <a:t>Sales </a:t>
            </a:r>
            <a:r>
              <a:rPr sz="1400" dirty="0">
                <a:latin typeface="Arial"/>
                <a:cs typeface="Arial"/>
              </a:rPr>
              <a:t>Organization/Distribution  Channels </a:t>
            </a:r>
            <a:r>
              <a:rPr sz="1400" spc="-5" dirty="0">
                <a:latin typeface="Arial"/>
                <a:cs typeface="Arial"/>
              </a:rPr>
              <a:t>level,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etc.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42228" y="4383223"/>
            <a:ext cx="314769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buChar char="•"/>
              <a:tabLst>
                <a:tab pos="127000" algn="l"/>
              </a:tabLst>
            </a:pPr>
            <a:r>
              <a:rPr sz="1400" spc="-5" dirty="0">
                <a:latin typeface="Arial"/>
                <a:cs typeface="Arial"/>
              </a:rPr>
              <a:t>The data in </a:t>
            </a:r>
            <a:r>
              <a:rPr sz="1400" dirty="0">
                <a:latin typeface="Arial"/>
                <a:cs typeface="Arial"/>
              </a:rPr>
              <a:t>Material Masters </a:t>
            </a:r>
            <a:r>
              <a:rPr sz="1400" spc="-5" dirty="0">
                <a:latin typeface="Arial"/>
                <a:cs typeface="Arial"/>
              </a:rPr>
              <a:t>is  either descriptive </a:t>
            </a:r>
            <a:r>
              <a:rPr sz="1400" dirty="0">
                <a:latin typeface="Arial"/>
                <a:cs typeface="Arial"/>
              </a:rPr>
              <a:t>(description, etc.),  </a:t>
            </a:r>
            <a:r>
              <a:rPr sz="1400" spc="-5" dirty="0">
                <a:latin typeface="Arial"/>
                <a:cs typeface="Arial"/>
              </a:rPr>
              <a:t>or can </a:t>
            </a:r>
            <a:r>
              <a:rPr sz="1400" dirty="0">
                <a:latin typeface="Arial"/>
                <a:cs typeface="Arial"/>
              </a:rPr>
              <a:t>control certain functions  (material group, procurement </a:t>
            </a:r>
            <a:r>
              <a:rPr sz="1400" spc="-35" dirty="0">
                <a:latin typeface="Arial"/>
                <a:cs typeface="Arial"/>
              </a:rPr>
              <a:t>key,  </a:t>
            </a:r>
            <a:r>
              <a:rPr sz="1400" dirty="0">
                <a:latin typeface="Arial"/>
                <a:cs typeface="Arial"/>
              </a:rPr>
              <a:t>etc.).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90487" y="5365257"/>
            <a:ext cx="305117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Material Master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approximately  800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fields.</a:t>
            </a:r>
          </a:p>
        </p:txBody>
      </p:sp>
      <p:sp>
        <p:nvSpPr>
          <p:cNvPr id="15" name="object 15"/>
          <p:cNvSpPr/>
          <p:nvPr/>
        </p:nvSpPr>
        <p:spPr>
          <a:xfrm>
            <a:off x="1487550" y="1476375"/>
            <a:ext cx="513080" cy="852805"/>
          </a:xfrm>
          <a:custGeom>
            <a:avLst/>
            <a:gdLst/>
            <a:ahLst/>
            <a:cxnLst/>
            <a:rect l="l" t="t" r="r" b="b"/>
            <a:pathLst>
              <a:path w="513080" h="852805">
                <a:moveTo>
                  <a:pt x="512699" y="852551"/>
                </a:moveTo>
                <a:lnTo>
                  <a:pt x="0" y="0"/>
                </a:lnTo>
              </a:path>
            </a:pathLst>
          </a:custGeom>
          <a:ln w="38099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5362" y="895350"/>
            <a:ext cx="649287" cy="62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94638" y="1083715"/>
            <a:ext cx="44894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Calssi  </a:t>
            </a:r>
            <a:r>
              <a:rPr sz="1000" spc="-10" dirty="0">
                <a:latin typeface="Georgia"/>
                <a:cs typeface="Georgia"/>
              </a:rPr>
              <a:t>fi</a:t>
            </a:r>
            <a:r>
              <a:rPr sz="1000" spc="-5" dirty="0">
                <a:latin typeface="Georgia"/>
                <a:cs typeface="Georgia"/>
              </a:rPr>
              <a:t>cat</a:t>
            </a:r>
            <a:r>
              <a:rPr sz="1000" spc="-10" dirty="0">
                <a:latin typeface="Georgia"/>
                <a:cs typeface="Georgia"/>
              </a:rPr>
              <a:t>i</a:t>
            </a:r>
            <a:r>
              <a:rPr sz="1000" spc="-5" dirty="0">
                <a:latin typeface="Georgia"/>
                <a:cs typeface="Georgia"/>
              </a:rPr>
              <a:t>on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2187" y="1949450"/>
            <a:ext cx="889635" cy="492125"/>
          </a:xfrm>
          <a:custGeom>
            <a:avLst/>
            <a:gdLst/>
            <a:ahLst/>
            <a:cxnLst/>
            <a:rect l="l" t="t" r="r" b="b"/>
            <a:pathLst>
              <a:path w="889635" h="492125">
                <a:moveTo>
                  <a:pt x="889063" y="492125"/>
                </a:moveTo>
                <a:lnTo>
                  <a:pt x="0" y="0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587" y="1484375"/>
            <a:ext cx="649287" cy="62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5777" y="1749069"/>
            <a:ext cx="50292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Foreca</a:t>
            </a:r>
            <a:r>
              <a:rPr sz="1000" spc="-10" dirty="0">
                <a:latin typeface="Georgia"/>
                <a:cs typeface="Georgia"/>
              </a:rPr>
              <a:t>st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1212" y="2595626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30">
                <a:moveTo>
                  <a:pt x="102711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8750" y="2320569"/>
            <a:ext cx="649287" cy="622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64058" y="2519553"/>
            <a:ext cx="43624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Georgia"/>
                <a:cs typeface="Georgia"/>
              </a:rPr>
              <a:t>Q</a:t>
            </a:r>
            <a:r>
              <a:rPr sz="1000" spc="-5" dirty="0">
                <a:latin typeface="Georgia"/>
                <a:cs typeface="Georgia"/>
              </a:rPr>
              <a:t>ual</a:t>
            </a:r>
            <a:r>
              <a:rPr sz="1000" spc="-10" dirty="0">
                <a:latin typeface="Georgia"/>
                <a:cs typeface="Georgia"/>
              </a:rPr>
              <a:t>i</a:t>
            </a:r>
            <a:r>
              <a:rPr sz="1000" spc="-5" dirty="0">
                <a:latin typeface="Georgia"/>
                <a:cs typeface="Georgia"/>
              </a:rPr>
              <a:t>ty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0600" y="2751073"/>
            <a:ext cx="889000" cy="492125"/>
          </a:xfrm>
          <a:custGeom>
            <a:avLst/>
            <a:gdLst/>
            <a:ahLst/>
            <a:cxnLst/>
            <a:rect l="l" t="t" r="r" b="b"/>
            <a:pathLst>
              <a:path w="889000" h="492125">
                <a:moveTo>
                  <a:pt x="889000" y="0"/>
                </a:moveTo>
                <a:lnTo>
                  <a:pt x="0" y="492125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4175" y="3090926"/>
            <a:ext cx="649287" cy="622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2366" y="3279800"/>
            <a:ext cx="53276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Work  Sc</a:t>
            </a:r>
            <a:r>
              <a:rPr sz="1000" spc="-10" dirty="0">
                <a:latin typeface="Georgia"/>
                <a:cs typeface="Georgia"/>
              </a:rPr>
              <a:t>he</a:t>
            </a:r>
            <a:r>
              <a:rPr sz="1000" spc="-5" dirty="0">
                <a:latin typeface="Georgia"/>
                <a:cs typeface="Georgia"/>
              </a:rPr>
              <a:t>dule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85900" y="2865373"/>
            <a:ext cx="513080" cy="852805"/>
          </a:xfrm>
          <a:custGeom>
            <a:avLst/>
            <a:gdLst/>
            <a:ahLst/>
            <a:cxnLst/>
            <a:rect l="l" t="t" r="r" b="b"/>
            <a:pathLst>
              <a:path w="513080" h="852804">
                <a:moveTo>
                  <a:pt x="512825" y="0"/>
                </a:moveTo>
                <a:lnTo>
                  <a:pt x="0" y="852551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8537" y="3711219"/>
            <a:ext cx="649287" cy="622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81811" y="3910329"/>
            <a:ext cx="28194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S</a:t>
            </a:r>
            <a:r>
              <a:rPr sz="1000" spc="-10" dirty="0">
                <a:latin typeface="Georgia"/>
                <a:cs typeface="Georgia"/>
              </a:rPr>
              <a:t>&amp;D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60651" y="2906648"/>
            <a:ext cx="0" cy="984885"/>
          </a:xfrm>
          <a:custGeom>
            <a:avLst/>
            <a:gdLst/>
            <a:ahLst/>
            <a:cxnLst/>
            <a:rect l="l" t="t" r="r" b="b"/>
            <a:pathLst>
              <a:path h="984885">
                <a:moveTo>
                  <a:pt x="0" y="0"/>
                </a:moveTo>
                <a:lnTo>
                  <a:pt x="0" y="984376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36801" y="3925468"/>
            <a:ext cx="649224" cy="622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35657" y="4124705"/>
            <a:ext cx="65341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Purc</a:t>
            </a:r>
            <a:r>
              <a:rPr sz="1000" spc="-10" dirty="0">
                <a:latin typeface="Georgia"/>
                <a:cs typeface="Georgia"/>
              </a:rPr>
              <a:t>h</a:t>
            </a:r>
            <a:r>
              <a:rPr sz="1000" spc="-5" dirty="0">
                <a:latin typeface="Georgia"/>
                <a:cs typeface="Georgia"/>
              </a:rPr>
              <a:t>as</a:t>
            </a:r>
            <a:r>
              <a:rPr sz="1000" spc="-10" dirty="0">
                <a:latin typeface="Georgia"/>
                <a:cs typeface="Georgia"/>
              </a:rPr>
              <a:t>i</a:t>
            </a:r>
            <a:r>
              <a:rPr sz="1000" spc="-5" dirty="0">
                <a:latin typeface="Georgia"/>
                <a:cs typeface="Georgia"/>
              </a:rPr>
              <a:t>ng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22576" y="2867025"/>
            <a:ext cx="513080" cy="852805"/>
          </a:xfrm>
          <a:custGeom>
            <a:avLst/>
            <a:gdLst/>
            <a:ahLst/>
            <a:cxnLst/>
            <a:rect l="l" t="t" r="r" b="b"/>
            <a:pathLst>
              <a:path w="513080" h="852804">
                <a:moveTo>
                  <a:pt x="0" y="0"/>
                </a:moveTo>
                <a:lnTo>
                  <a:pt x="512699" y="852551"/>
                </a:lnTo>
              </a:path>
            </a:pathLst>
          </a:custGeom>
          <a:ln w="38099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75001" y="3676650"/>
            <a:ext cx="649224" cy="622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21685" y="3832605"/>
            <a:ext cx="35623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Ware  </a:t>
            </a:r>
            <a:r>
              <a:rPr sz="1000" spc="-10" dirty="0">
                <a:latin typeface="Georgia"/>
                <a:cs typeface="Georgia"/>
              </a:rPr>
              <a:t>h</a:t>
            </a:r>
            <a:r>
              <a:rPr sz="1000" spc="-5" dirty="0">
                <a:latin typeface="Georgia"/>
                <a:cs typeface="Georgia"/>
              </a:rPr>
              <a:t>ou</a:t>
            </a:r>
            <a:r>
              <a:rPr sz="1000" spc="-10" dirty="0">
                <a:latin typeface="Georgia"/>
                <a:cs typeface="Georgia"/>
              </a:rPr>
              <a:t>se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40051" y="2752725"/>
            <a:ext cx="890905" cy="492125"/>
          </a:xfrm>
          <a:custGeom>
            <a:avLst/>
            <a:gdLst/>
            <a:ahLst/>
            <a:cxnLst/>
            <a:rect l="l" t="t" r="r" b="b"/>
            <a:pathLst>
              <a:path w="890904" h="492125">
                <a:moveTo>
                  <a:pt x="0" y="0"/>
                </a:moveTo>
                <a:lnTo>
                  <a:pt x="890524" y="492125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87776" y="3087751"/>
            <a:ext cx="649224" cy="622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387344" y="3319653"/>
            <a:ext cx="45085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Storage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84501" y="2597150"/>
            <a:ext cx="1027430" cy="0"/>
          </a:xfrm>
          <a:custGeom>
            <a:avLst/>
            <a:gdLst/>
            <a:ahLst/>
            <a:cxnLst/>
            <a:rect l="l" t="t" r="r" b="b"/>
            <a:pathLst>
              <a:path w="1027429">
                <a:moveTo>
                  <a:pt x="0" y="0"/>
                </a:moveTo>
                <a:lnTo>
                  <a:pt x="1027049" y="0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11550" y="2284476"/>
            <a:ext cx="649351" cy="622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505961" y="2549169"/>
            <a:ext cx="66230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Accounting</a:t>
            </a:r>
            <a:endParaRPr sz="1000" dirty="0">
              <a:latin typeface="Georgia"/>
              <a:cs typeface="Georg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40051" y="1949450"/>
            <a:ext cx="890905" cy="492125"/>
          </a:xfrm>
          <a:custGeom>
            <a:avLst/>
            <a:gdLst/>
            <a:ahLst/>
            <a:cxnLst/>
            <a:rect l="l" t="t" r="r" b="b"/>
            <a:pathLst>
              <a:path w="890904" h="492125">
                <a:moveTo>
                  <a:pt x="0" y="492125"/>
                </a:moveTo>
                <a:lnTo>
                  <a:pt x="890524" y="0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86125" y="1482725"/>
            <a:ext cx="649351" cy="622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303523" y="1671345"/>
            <a:ext cx="61595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700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Stock  Plant/</a:t>
            </a:r>
            <a:r>
              <a:rPr sz="1000" dirty="0">
                <a:latin typeface="Georgia"/>
                <a:cs typeface="Georgia"/>
              </a:rPr>
              <a:t>S</a:t>
            </a:r>
            <a:r>
              <a:rPr sz="1000" spc="-5" dirty="0">
                <a:latin typeface="Georgia"/>
                <a:cs typeface="Georgia"/>
              </a:rPr>
              <a:t>loc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322576" y="1474850"/>
            <a:ext cx="513080" cy="852805"/>
          </a:xfrm>
          <a:custGeom>
            <a:avLst/>
            <a:gdLst/>
            <a:ahLst/>
            <a:cxnLst/>
            <a:rect l="l" t="t" r="r" b="b"/>
            <a:pathLst>
              <a:path w="513080" h="852805">
                <a:moveTo>
                  <a:pt x="0" y="852424"/>
                </a:moveTo>
                <a:lnTo>
                  <a:pt x="512699" y="0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73350" y="895350"/>
            <a:ext cx="649351" cy="622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734817" y="1083715"/>
            <a:ext cx="52895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</a:pPr>
            <a:r>
              <a:rPr sz="1000" spc="-5" dirty="0">
                <a:latin typeface="Georgia"/>
                <a:cs typeface="Georgia"/>
              </a:rPr>
              <a:t>Material  Plann</a:t>
            </a:r>
            <a:r>
              <a:rPr sz="1000" spc="-10" dirty="0">
                <a:latin typeface="Georgia"/>
                <a:cs typeface="Georgia"/>
              </a:rPr>
              <a:t>i</a:t>
            </a:r>
            <a:r>
              <a:rPr sz="1000" spc="-5" dirty="0">
                <a:latin typeface="Georgia"/>
                <a:cs typeface="Georgia"/>
              </a:rPr>
              <a:t>ng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60651" y="1303400"/>
            <a:ext cx="0" cy="984250"/>
          </a:xfrm>
          <a:custGeom>
            <a:avLst/>
            <a:gdLst/>
            <a:ahLst/>
            <a:cxnLst/>
            <a:rect l="l" t="t" r="r" b="b"/>
            <a:pathLst>
              <a:path h="984250">
                <a:moveTo>
                  <a:pt x="0" y="98425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35150" y="681101"/>
            <a:ext cx="649351" cy="622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985010" y="869339"/>
            <a:ext cx="32067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 marR="5080" indent="-29209">
              <a:lnSpc>
                <a:spcPct val="100000"/>
              </a:lnSpc>
            </a:pPr>
            <a:r>
              <a:rPr sz="1000" spc="-10" dirty="0">
                <a:latin typeface="Georgia"/>
                <a:cs typeface="Georgia"/>
              </a:rPr>
              <a:t>B</a:t>
            </a:r>
            <a:r>
              <a:rPr sz="1000" spc="-5" dirty="0">
                <a:latin typeface="Georgia"/>
                <a:cs typeface="Georgia"/>
              </a:rPr>
              <a:t>as</a:t>
            </a:r>
            <a:r>
              <a:rPr sz="1000" spc="-10" dirty="0">
                <a:latin typeface="Georgia"/>
                <a:cs typeface="Georgia"/>
              </a:rPr>
              <a:t>i</a:t>
            </a:r>
            <a:r>
              <a:rPr sz="1000" spc="-5" dirty="0">
                <a:latin typeface="Georgia"/>
                <a:cs typeface="Georgia"/>
              </a:rPr>
              <a:t>c  Data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835150" y="2287651"/>
            <a:ext cx="649351" cy="622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10333" y="2443353"/>
            <a:ext cx="50038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 marR="5080" indent="-40005">
              <a:lnSpc>
                <a:spcPct val="100000"/>
              </a:lnSpc>
            </a:pPr>
            <a:r>
              <a:rPr sz="1000" spc="-10" dirty="0">
                <a:latin typeface="Georgia"/>
                <a:cs typeface="Georgia"/>
              </a:rPr>
              <a:t>Ma</a:t>
            </a:r>
            <a:r>
              <a:rPr sz="1000" dirty="0">
                <a:latin typeface="Georgia"/>
                <a:cs typeface="Georgia"/>
              </a:rPr>
              <a:t>t</a:t>
            </a:r>
            <a:r>
              <a:rPr sz="1000" spc="-10" dirty="0">
                <a:latin typeface="Georgia"/>
                <a:cs typeface="Georgia"/>
              </a:rPr>
              <a:t>eri</a:t>
            </a:r>
            <a:r>
              <a:rPr sz="1000" spc="-5" dirty="0">
                <a:latin typeface="Georgia"/>
                <a:cs typeface="Georgia"/>
              </a:rPr>
              <a:t>al  </a:t>
            </a:r>
            <a:r>
              <a:rPr sz="1000" spc="-10" dirty="0">
                <a:latin typeface="Georgia"/>
                <a:cs typeface="Georgia"/>
              </a:rPr>
              <a:t>Master</a:t>
            </a:r>
            <a:endParaRPr sz="1000" dirty="0">
              <a:latin typeface="Georgia"/>
              <a:cs typeface="Georgi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3152" y="4568341"/>
            <a:ext cx="5303010" cy="16038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8188" y="4676267"/>
            <a:ext cx="5119370" cy="621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ct val="100000"/>
              </a:lnSpc>
              <a:tabLst>
                <a:tab pos="5106035" algn="l"/>
              </a:tabLst>
            </a:pPr>
            <a:r>
              <a:rPr sz="2400" u="sng" spc="-5" dirty="0">
                <a:latin typeface="Arial"/>
                <a:cs typeface="Arial"/>
              </a:rPr>
              <a:t>Material</a:t>
            </a:r>
            <a:r>
              <a:rPr sz="2400" u="sng" spc="-70" dirty="0">
                <a:latin typeface="Arial"/>
                <a:cs typeface="Arial"/>
              </a:rPr>
              <a:t> </a:t>
            </a:r>
            <a:r>
              <a:rPr sz="2400" u="sng" dirty="0">
                <a:latin typeface="Arial"/>
                <a:cs typeface="Arial"/>
              </a:rPr>
              <a:t>Master	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Additional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3576" y="5294588"/>
            <a:ext cx="685800" cy="609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20141" y="5486400"/>
            <a:ext cx="349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6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dirty="0">
                <a:latin typeface="Arial"/>
                <a:cs typeface="Arial"/>
              </a:rPr>
              <a:t>t</a:t>
            </a:r>
          </a:p>
        </p:txBody>
      </p:sp>
      <p:sp>
        <p:nvSpPr>
          <p:cNvPr id="57" name="object 57"/>
          <p:cNvSpPr/>
          <p:nvPr/>
        </p:nvSpPr>
        <p:spPr>
          <a:xfrm>
            <a:off x="950976" y="5306771"/>
            <a:ext cx="685800" cy="609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62024" y="5486400"/>
            <a:ext cx="4406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OM</a:t>
            </a:r>
          </a:p>
        </p:txBody>
      </p:sp>
      <p:sp>
        <p:nvSpPr>
          <p:cNvPr id="59" name="object 59"/>
          <p:cNvSpPr/>
          <p:nvPr/>
        </p:nvSpPr>
        <p:spPr>
          <a:xfrm>
            <a:off x="1740153" y="5315368"/>
            <a:ext cx="685800" cy="609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747824" y="5491494"/>
            <a:ext cx="67056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30" marR="5080" indent="-13906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Addition  </a:t>
            </a:r>
            <a:r>
              <a:rPr sz="1400" spc="-5" dirty="0">
                <a:latin typeface="Arial"/>
                <a:cs typeface="Arial"/>
              </a:rPr>
              <a:t>EAN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527743" y="5306771"/>
            <a:ext cx="901700" cy="609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557906" y="5467604"/>
            <a:ext cx="83756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ocu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ent  </a:t>
            </a:r>
            <a:r>
              <a:rPr sz="1400" spc="-5" dirty="0">
                <a:latin typeface="Arial"/>
                <a:cs typeface="Arial"/>
              </a:rPr>
              <a:t>Data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11550" y="5315368"/>
            <a:ext cx="1212850" cy="6096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579621" y="5486400"/>
            <a:ext cx="10756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onsu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9539"/>
            <a:ext cx="531876" cy="819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9920" y="129539"/>
            <a:ext cx="809244" cy="819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1600" y="230884"/>
            <a:ext cx="7172325" cy="617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Master Data – Material</a:t>
            </a:r>
            <a:r>
              <a:rPr sz="4000" spc="50" dirty="0"/>
              <a:t> </a:t>
            </a:r>
            <a:r>
              <a:rPr sz="4000" spc="-5" dirty="0"/>
              <a:t>Master</a:t>
            </a:r>
            <a:endParaRPr sz="4000" dirty="0"/>
          </a:p>
        </p:txBody>
      </p:sp>
      <p:sp>
        <p:nvSpPr>
          <p:cNvPr id="9" name="object 9"/>
          <p:cNvSpPr/>
          <p:nvPr/>
        </p:nvSpPr>
        <p:spPr>
          <a:xfrm>
            <a:off x="2070100" y="1447800"/>
            <a:ext cx="2501900" cy="1835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050" y="3416300"/>
            <a:ext cx="3790950" cy="275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76800" y="1447800"/>
            <a:ext cx="3914775" cy="472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845" y="1234694"/>
            <a:ext cx="149923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95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ns</a:t>
            </a:r>
            <a:r>
              <a:rPr sz="1800" b="1" spc="-1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ctio</a:t>
            </a:r>
            <a:r>
              <a:rPr sz="1800" b="1" spc="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s,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509014"/>
            <a:ext cx="260096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MM01 </a:t>
            </a:r>
            <a:r>
              <a:rPr sz="1800" b="1" dirty="0">
                <a:latin typeface="Arial"/>
                <a:cs typeface="Arial"/>
              </a:rPr>
              <a:t>- </a:t>
            </a:r>
            <a:r>
              <a:rPr sz="1800" b="1" spc="-5" dirty="0">
                <a:latin typeface="Arial"/>
                <a:cs typeface="Arial"/>
              </a:rPr>
              <a:t>Create Material  MM03 </a:t>
            </a:r>
            <a:r>
              <a:rPr sz="1800" b="1" dirty="0">
                <a:latin typeface="Arial"/>
                <a:cs typeface="Arial"/>
              </a:rPr>
              <a:t>- </a:t>
            </a:r>
            <a:r>
              <a:rPr sz="1800" b="1" spc="-5" dirty="0">
                <a:latin typeface="Arial"/>
                <a:cs typeface="Arial"/>
              </a:rPr>
              <a:t>Display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Material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2135" y="1509014"/>
            <a:ext cx="365632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MM02 </a:t>
            </a:r>
            <a:r>
              <a:rPr sz="1800" b="1" dirty="0">
                <a:latin typeface="Arial"/>
                <a:cs typeface="Arial"/>
              </a:rPr>
              <a:t>- </a:t>
            </a:r>
            <a:r>
              <a:rPr sz="1800" b="1" spc="-5" dirty="0">
                <a:latin typeface="Arial"/>
                <a:cs typeface="Arial"/>
              </a:rPr>
              <a:t>Change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Material</a:t>
            </a:r>
            <a:endParaRPr sz="1800">
              <a:latin typeface="Arial"/>
              <a:cs typeface="Arial"/>
            </a:endParaRPr>
          </a:p>
          <a:p>
            <a:pPr marL="7493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MM06 </a:t>
            </a:r>
            <a:r>
              <a:rPr sz="1800" b="1" dirty="0">
                <a:latin typeface="Arial"/>
                <a:cs typeface="Arial"/>
              </a:rPr>
              <a:t>- Flag </a:t>
            </a:r>
            <a:r>
              <a:rPr sz="1800" b="1" spc="-5" dirty="0">
                <a:latin typeface="Arial"/>
                <a:cs typeface="Arial"/>
              </a:rPr>
              <a:t>Material for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Deletion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300" y="2057653"/>
            <a:ext cx="413639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MM17 – Mass Maintenance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Material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40835" y="260604"/>
            <a:ext cx="888491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68411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Master Data – Material</a:t>
            </a:r>
            <a:r>
              <a:rPr spc="-70" dirty="0"/>
              <a:t> </a:t>
            </a:r>
            <a:r>
              <a:rPr dirty="0"/>
              <a:t>Master</a:t>
            </a:r>
          </a:p>
        </p:txBody>
      </p:sp>
      <p:sp>
        <p:nvSpPr>
          <p:cNvPr id="12" name="object 12"/>
          <p:cNvSpPr/>
          <p:nvPr/>
        </p:nvSpPr>
        <p:spPr>
          <a:xfrm>
            <a:off x="4572000" y="2438400"/>
            <a:ext cx="3895725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57648" y="2424112"/>
            <a:ext cx="3924300" cy="3838575"/>
          </a:xfrm>
          <a:custGeom>
            <a:avLst/>
            <a:gdLst/>
            <a:ahLst/>
            <a:cxnLst/>
            <a:rect l="l" t="t" r="r" b="b"/>
            <a:pathLst>
              <a:path w="3924300" h="3838575">
                <a:moveTo>
                  <a:pt x="0" y="3838575"/>
                </a:moveTo>
                <a:lnTo>
                  <a:pt x="3924300" y="3838575"/>
                </a:lnTo>
                <a:lnTo>
                  <a:pt x="3924300" y="0"/>
                </a:lnTo>
                <a:lnTo>
                  <a:pt x="0" y="0"/>
                </a:lnTo>
                <a:lnTo>
                  <a:pt x="0" y="38385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150" y="2438400"/>
            <a:ext cx="3981450" cy="3810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862" y="2424112"/>
            <a:ext cx="4010025" cy="3838575"/>
          </a:xfrm>
          <a:custGeom>
            <a:avLst/>
            <a:gdLst/>
            <a:ahLst/>
            <a:cxnLst/>
            <a:rect l="l" t="t" r="r" b="b"/>
            <a:pathLst>
              <a:path w="4010025" h="3838575">
                <a:moveTo>
                  <a:pt x="0" y="3838575"/>
                </a:moveTo>
                <a:lnTo>
                  <a:pt x="4010025" y="3838575"/>
                </a:lnTo>
                <a:lnTo>
                  <a:pt x="4010025" y="0"/>
                </a:lnTo>
                <a:lnTo>
                  <a:pt x="0" y="0"/>
                </a:lnTo>
                <a:lnTo>
                  <a:pt x="0" y="38385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640835" y="260604"/>
            <a:ext cx="888491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417" y="85832"/>
            <a:ext cx="8086090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Master Data – Material</a:t>
            </a:r>
            <a:r>
              <a:rPr spc="-70" dirty="0"/>
              <a:t> </a:t>
            </a:r>
            <a:r>
              <a:rPr dirty="0"/>
              <a:t>Master</a:t>
            </a:r>
          </a:p>
          <a:p>
            <a:pPr marL="452755" marR="5080">
              <a:lnSpc>
                <a:spcPct val="100499"/>
              </a:lnSpc>
              <a:spcBef>
                <a:spcPts val="330"/>
              </a:spcBef>
            </a:pPr>
            <a:r>
              <a:rPr sz="1600" dirty="0"/>
              <a:t>Material </a:t>
            </a:r>
            <a:r>
              <a:rPr sz="1600" spc="-45" dirty="0"/>
              <a:t>Type </a:t>
            </a:r>
            <a:r>
              <a:rPr sz="1600" b="0" dirty="0">
                <a:latin typeface="Arial"/>
                <a:cs typeface="Arial"/>
              </a:rPr>
              <a:t>is an </a:t>
            </a:r>
            <a:r>
              <a:rPr sz="1600" b="0" spc="-5" dirty="0">
                <a:latin typeface="Arial"/>
                <a:cs typeface="Arial"/>
              </a:rPr>
              <a:t>SAP </a:t>
            </a:r>
            <a:r>
              <a:rPr sz="1600" b="0" dirty="0">
                <a:latin typeface="Arial"/>
                <a:cs typeface="Arial"/>
              </a:rPr>
              <a:t>way of grouping materials with same</a:t>
            </a:r>
            <a:r>
              <a:rPr sz="1600" b="0" spc="-145" dirty="0">
                <a:latin typeface="Arial"/>
                <a:cs typeface="Arial"/>
              </a:rPr>
              <a:t> </a:t>
            </a:r>
            <a:r>
              <a:rPr sz="1600" b="0" dirty="0">
                <a:latin typeface="Arial"/>
                <a:cs typeface="Arial"/>
              </a:rPr>
              <a:t>basic  attributes.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3271646"/>
            <a:ext cx="7949565" cy="305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Material </a:t>
            </a:r>
            <a:r>
              <a:rPr sz="2000" spc="-30" dirty="0">
                <a:latin typeface="Arial"/>
                <a:cs typeface="Arial"/>
              </a:rPr>
              <a:t>Type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controls:</a:t>
            </a:r>
            <a:endParaRPr sz="2000">
              <a:latin typeface="Arial"/>
              <a:cs typeface="Arial"/>
            </a:endParaRPr>
          </a:p>
          <a:p>
            <a:pPr marL="180340" indent="-167640">
              <a:lnSpc>
                <a:spcPct val="100000"/>
              </a:lnSpc>
              <a:buChar char="•"/>
              <a:tabLst>
                <a:tab pos="180340" algn="l"/>
              </a:tabLst>
            </a:pPr>
            <a:r>
              <a:rPr sz="2000" dirty="0">
                <a:latin typeface="Arial"/>
                <a:cs typeface="Arial"/>
              </a:rPr>
              <a:t>Whether the material number can be assigned internally or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externally</a:t>
            </a:r>
            <a:endParaRPr sz="2000">
              <a:latin typeface="Arial"/>
              <a:cs typeface="Arial"/>
            </a:endParaRPr>
          </a:p>
          <a:p>
            <a:pPr marL="180340" indent="-167640">
              <a:lnSpc>
                <a:spcPct val="100000"/>
              </a:lnSpc>
              <a:buChar char="•"/>
              <a:tabLst>
                <a:tab pos="180340" algn="l"/>
              </a:tabLst>
            </a:pPr>
            <a:r>
              <a:rPr sz="2000" dirty="0">
                <a:latin typeface="Arial"/>
                <a:cs typeface="Arial"/>
              </a:rPr>
              <a:t>Which screens appear and in what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sequence</a:t>
            </a:r>
            <a:endParaRPr sz="2000">
              <a:latin typeface="Arial"/>
              <a:cs typeface="Arial"/>
            </a:endParaRPr>
          </a:p>
          <a:p>
            <a:pPr marL="180340" marR="128270" indent="-167640">
              <a:lnSpc>
                <a:spcPct val="100000"/>
              </a:lnSpc>
              <a:buChar char="•"/>
              <a:tabLst>
                <a:tab pos="180340" algn="l"/>
              </a:tabLst>
            </a:pPr>
            <a:r>
              <a:rPr sz="2000" dirty="0">
                <a:latin typeface="Arial"/>
                <a:cs typeface="Arial"/>
              </a:rPr>
              <a:t>Which fields are </a:t>
            </a:r>
            <a:r>
              <a:rPr sz="2000" spc="-15" dirty="0">
                <a:latin typeface="Arial"/>
                <a:cs typeface="Arial"/>
              </a:rPr>
              <a:t>mandatory, </a:t>
            </a:r>
            <a:r>
              <a:rPr sz="2000" dirty="0">
                <a:latin typeface="Arial"/>
                <a:cs typeface="Arial"/>
              </a:rPr>
              <a:t>optional, display </a:t>
            </a:r>
            <a:r>
              <a:rPr sz="2000" spc="-30" dirty="0">
                <a:latin typeface="Arial"/>
                <a:cs typeface="Arial"/>
              </a:rPr>
              <a:t>only, </a:t>
            </a:r>
            <a:r>
              <a:rPr sz="2000" dirty="0">
                <a:latin typeface="Arial"/>
                <a:cs typeface="Arial"/>
              </a:rPr>
              <a:t>or suppressed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  each of these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screens.</a:t>
            </a:r>
            <a:endParaRPr sz="2000">
              <a:latin typeface="Arial"/>
              <a:cs typeface="Arial"/>
            </a:endParaRPr>
          </a:p>
          <a:p>
            <a:pPr marL="180340" marR="502920" indent="-167640">
              <a:lnSpc>
                <a:spcPct val="100000"/>
              </a:lnSpc>
              <a:buChar char="•"/>
              <a:tabLst>
                <a:tab pos="180340" algn="l"/>
              </a:tabLst>
            </a:pPr>
            <a:r>
              <a:rPr sz="2000" dirty="0">
                <a:latin typeface="Arial"/>
                <a:cs typeface="Arial"/>
              </a:rPr>
              <a:t>Default values for certain fields such as procurement </a:t>
            </a:r>
            <a:r>
              <a:rPr sz="2000" spc="-5" dirty="0">
                <a:latin typeface="Arial"/>
                <a:cs typeface="Arial"/>
              </a:rPr>
              <a:t>type </a:t>
            </a:r>
            <a:r>
              <a:rPr sz="2000" dirty="0">
                <a:latin typeface="Arial"/>
                <a:cs typeface="Arial"/>
              </a:rPr>
              <a:t>&amp;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Item  </a:t>
            </a:r>
            <a:r>
              <a:rPr sz="2000" dirty="0">
                <a:latin typeface="Arial"/>
                <a:cs typeface="Arial"/>
              </a:rPr>
              <a:t>Category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group</a:t>
            </a:r>
            <a:endParaRPr sz="2000">
              <a:latin typeface="Arial"/>
              <a:cs typeface="Arial"/>
            </a:endParaRPr>
          </a:p>
          <a:p>
            <a:pPr marL="180340" indent="-167640">
              <a:lnSpc>
                <a:spcPct val="100000"/>
              </a:lnSpc>
              <a:buChar char="•"/>
              <a:tabLst>
                <a:tab pos="180340" algn="l"/>
              </a:tabLst>
            </a:pPr>
            <a:r>
              <a:rPr sz="2000" spc="-30" dirty="0">
                <a:latin typeface="Arial"/>
                <a:cs typeface="Arial"/>
              </a:rPr>
              <a:t>Value </a:t>
            </a:r>
            <a:r>
              <a:rPr sz="2000" dirty="0">
                <a:latin typeface="Arial"/>
                <a:cs typeface="Arial"/>
              </a:rPr>
              <a:t>and/or Quantity update requirement for a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material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Logistics General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Arial"/>
                <a:cs typeface="Arial"/>
              </a:rPr>
              <a:t>Material Master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Arial"/>
                <a:cs typeface="Arial"/>
              </a:rPr>
              <a:t>Basic Settings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Arial"/>
                <a:cs typeface="Arial"/>
              </a:rPr>
              <a:t>Material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Types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72911917"/>
              </p:ext>
            </p:extLst>
          </p:nvPr>
        </p:nvGraphicFramePr>
        <p:xfrm>
          <a:off x="2203450" y="1600201"/>
          <a:ext cx="4264025" cy="1533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0"/>
                <a:gridCol w="1555750"/>
                <a:gridCol w="609600"/>
                <a:gridCol w="1533525"/>
              </a:tblGrid>
              <a:tr h="303551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DIEN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652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LEIH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Returnable</a:t>
                      </a:r>
                      <a:r>
                        <a:rPr sz="1000" b="1" spc="-8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packaging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3551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FERT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Finished</a:t>
                      </a:r>
                      <a:r>
                        <a:rPr sz="1000" b="1" spc="-7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products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NLAG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Non-stock</a:t>
                      </a:r>
                      <a:r>
                        <a:rPr sz="1000" b="1" spc="-7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3551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HALB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Semifinished</a:t>
                      </a:r>
                      <a:r>
                        <a:rPr sz="1000" b="1" spc="-7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products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652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ROH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Raw</a:t>
                      </a:r>
                      <a:r>
                        <a:rPr sz="1000" b="1" spc="-9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32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HAWA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Trading</a:t>
                      </a:r>
                      <a:r>
                        <a:rPr sz="1000" b="1" spc="-8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goods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UNBW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Nonvaluated</a:t>
                      </a:r>
                      <a:r>
                        <a:rPr sz="1000" b="1" spc="-7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3551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KMAT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Configurable</a:t>
                      </a:r>
                      <a:r>
                        <a:rPr sz="1000" b="1" spc="-6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VERP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Packaging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63239" y="158495"/>
            <a:ext cx="1042415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74135" y="158495"/>
            <a:ext cx="888491" cy="897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97011" y="158495"/>
            <a:ext cx="886968" cy="897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948" y="320547"/>
            <a:ext cx="8382634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Master Data – Customer</a:t>
            </a:r>
            <a:r>
              <a:rPr spc="-60" dirty="0"/>
              <a:t> </a:t>
            </a:r>
            <a:r>
              <a:rPr spc="-5" dirty="0"/>
              <a:t>Master</a:t>
            </a:r>
          </a:p>
        </p:txBody>
      </p:sp>
      <p:sp>
        <p:nvSpPr>
          <p:cNvPr id="8" name="object 8"/>
          <p:cNvSpPr/>
          <p:nvPr/>
        </p:nvSpPr>
        <p:spPr>
          <a:xfrm>
            <a:off x="762000" y="5791200"/>
            <a:ext cx="7848600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000" y="5791200"/>
            <a:ext cx="7848600" cy="381000"/>
          </a:xfrm>
          <a:custGeom>
            <a:avLst/>
            <a:gdLst/>
            <a:ahLst/>
            <a:cxnLst/>
            <a:rect l="l" t="t" r="r" b="b"/>
            <a:pathLst>
              <a:path w="7848600" h="381000">
                <a:moveTo>
                  <a:pt x="0" y="63500"/>
                </a:moveTo>
                <a:lnTo>
                  <a:pt x="4990" y="38785"/>
                </a:lnTo>
                <a:lnTo>
                  <a:pt x="18600" y="18600"/>
                </a:lnTo>
                <a:lnTo>
                  <a:pt x="38785" y="4990"/>
                </a:lnTo>
                <a:lnTo>
                  <a:pt x="63500" y="0"/>
                </a:lnTo>
                <a:lnTo>
                  <a:pt x="7785100" y="0"/>
                </a:lnTo>
                <a:lnTo>
                  <a:pt x="7809809" y="4990"/>
                </a:lnTo>
                <a:lnTo>
                  <a:pt x="7829994" y="18600"/>
                </a:lnTo>
                <a:lnTo>
                  <a:pt x="7843607" y="38785"/>
                </a:lnTo>
                <a:lnTo>
                  <a:pt x="7848600" y="63500"/>
                </a:lnTo>
                <a:lnTo>
                  <a:pt x="7848600" y="317500"/>
                </a:lnTo>
                <a:lnTo>
                  <a:pt x="7843607" y="342214"/>
                </a:lnTo>
                <a:lnTo>
                  <a:pt x="7829994" y="362399"/>
                </a:lnTo>
                <a:lnTo>
                  <a:pt x="7809809" y="376009"/>
                </a:lnTo>
                <a:lnTo>
                  <a:pt x="7785100" y="381000"/>
                </a:lnTo>
                <a:lnTo>
                  <a:pt x="63500" y="381000"/>
                </a:lnTo>
                <a:lnTo>
                  <a:pt x="38785" y="376009"/>
                </a:lnTo>
                <a:lnTo>
                  <a:pt x="18600" y="362399"/>
                </a:lnTo>
                <a:lnTo>
                  <a:pt x="4990" y="342214"/>
                </a:lnTo>
                <a:lnTo>
                  <a:pt x="0" y="317500"/>
                </a:lnTo>
                <a:lnTo>
                  <a:pt x="0" y="63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90900" y="1358900"/>
            <a:ext cx="1981200" cy="263525"/>
          </a:xfrm>
          <a:custGeom>
            <a:avLst/>
            <a:gdLst/>
            <a:ahLst/>
            <a:cxnLst/>
            <a:rect l="l" t="t" r="r" b="b"/>
            <a:pathLst>
              <a:path w="1981200" h="263525">
                <a:moveTo>
                  <a:pt x="1981200" y="0"/>
                </a:moveTo>
                <a:lnTo>
                  <a:pt x="0" y="0"/>
                </a:lnTo>
                <a:lnTo>
                  <a:pt x="263525" y="263525"/>
                </a:lnTo>
                <a:lnTo>
                  <a:pt x="1717675" y="263525"/>
                </a:lnTo>
                <a:lnTo>
                  <a:pt x="1981200" y="0"/>
                </a:lnTo>
                <a:close/>
              </a:path>
            </a:pathLst>
          </a:custGeom>
          <a:solidFill>
            <a:srgbClr val="FFF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0900" y="2695575"/>
            <a:ext cx="1981200" cy="263525"/>
          </a:xfrm>
          <a:custGeom>
            <a:avLst/>
            <a:gdLst/>
            <a:ahLst/>
            <a:cxnLst/>
            <a:rect l="l" t="t" r="r" b="b"/>
            <a:pathLst>
              <a:path w="1981200" h="263525">
                <a:moveTo>
                  <a:pt x="1717675" y="0"/>
                </a:moveTo>
                <a:lnTo>
                  <a:pt x="263525" y="0"/>
                </a:lnTo>
                <a:lnTo>
                  <a:pt x="0" y="263525"/>
                </a:lnTo>
                <a:lnTo>
                  <a:pt x="1981200" y="263525"/>
                </a:lnTo>
                <a:lnTo>
                  <a:pt x="1717675" y="0"/>
                </a:lnTo>
                <a:close/>
              </a:path>
            </a:pathLst>
          </a:custGeom>
          <a:solidFill>
            <a:srgbClr val="CDCD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90900" y="1358900"/>
            <a:ext cx="263525" cy="1600200"/>
          </a:xfrm>
          <a:custGeom>
            <a:avLst/>
            <a:gdLst/>
            <a:ahLst/>
            <a:cxnLst/>
            <a:rect l="l" t="t" r="r" b="b"/>
            <a:pathLst>
              <a:path w="263525" h="1600200">
                <a:moveTo>
                  <a:pt x="0" y="0"/>
                </a:moveTo>
                <a:lnTo>
                  <a:pt x="0" y="1600200"/>
                </a:lnTo>
                <a:lnTo>
                  <a:pt x="263525" y="1336675"/>
                </a:lnTo>
                <a:lnTo>
                  <a:pt x="263525" y="263525"/>
                </a:lnTo>
                <a:lnTo>
                  <a:pt x="0" y="0"/>
                </a:lnTo>
                <a:close/>
              </a:path>
            </a:pathLst>
          </a:custGeom>
          <a:solidFill>
            <a:srgbClr val="FFFF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08575" y="1358900"/>
            <a:ext cx="263525" cy="1600200"/>
          </a:xfrm>
          <a:custGeom>
            <a:avLst/>
            <a:gdLst/>
            <a:ahLst/>
            <a:cxnLst/>
            <a:rect l="l" t="t" r="r" b="b"/>
            <a:pathLst>
              <a:path w="263525" h="1600200">
                <a:moveTo>
                  <a:pt x="263525" y="0"/>
                </a:moveTo>
                <a:lnTo>
                  <a:pt x="0" y="263525"/>
                </a:lnTo>
                <a:lnTo>
                  <a:pt x="0" y="1336675"/>
                </a:lnTo>
                <a:lnTo>
                  <a:pt x="263525" y="1600200"/>
                </a:lnTo>
                <a:lnTo>
                  <a:pt x="263525" y="0"/>
                </a:lnTo>
                <a:close/>
              </a:path>
            </a:pathLst>
          </a:custGeom>
          <a:solidFill>
            <a:srgbClr val="999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54425" y="1622412"/>
            <a:ext cx="1454150" cy="107315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224790" rIns="0" bIns="0" rtlCol="0">
            <a:spAutoFit/>
          </a:bodyPr>
          <a:lstStyle/>
          <a:p>
            <a:pPr marL="197485" indent="-196850">
              <a:lnSpc>
                <a:spcPct val="100000"/>
              </a:lnSpc>
              <a:spcBef>
                <a:spcPts val="1770"/>
              </a:spcBef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-4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OMER  MASTER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92500" y="3549650"/>
            <a:ext cx="1676400" cy="1200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2500" y="3378200"/>
            <a:ext cx="16764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5200" y="4572000"/>
            <a:ext cx="1752600" cy="914400"/>
          </a:xfrm>
          <a:custGeom>
            <a:avLst/>
            <a:gdLst/>
            <a:ahLst/>
            <a:cxnLst/>
            <a:rect l="l" t="t" r="r" b="b"/>
            <a:pathLst>
              <a:path w="1752600" h="914400">
                <a:moveTo>
                  <a:pt x="876300" y="0"/>
                </a:moveTo>
                <a:lnTo>
                  <a:pt x="813714" y="1148"/>
                </a:lnTo>
                <a:lnTo>
                  <a:pt x="752317" y="4540"/>
                </a:lnTo>
                <a:lnTo>
                  <a:pt x="692256" y="10100"/>
                </a:lnTo>
                <a:lnTo>
                  <a:pt x="633681" y="17750"/>
                </a:lnTo>
                <a:lnTo>
                  <a:pt x="576738" y="27412"/>
                </a:lnTo>
                <a:lnTo>
                  <a:pt x="521576" y="39009"/>
                </a:lnTo>
                <a:lnTo>
                  <a:pt x="468344" y="52464"/>
                </a:lnTo>
                <a:lnTo>
                  <a:pt x="417189" y="67698"/>
                </a:lnTo>
                <a:lnTo>
                  <a:pt x="368261" y="84636"/>
                </a:lnTo>
                <a:lnTo>
                  <a:pt x="321706" y="103199"/>
                </a:lnTo>
                <a:lnTo>
                  <a:pt x="277674" y="123309"/>
                </a:lnTo>
                <a:lnTo>
                  <a:pt x="236313" y="144891"/>
                </a:lnTo>
                <a:lnTo>
                  <a:pt x="197771" y="167865"/>
                </a:lnTo>
                <a:lnTo>
                  <a:pt x="162195" y="192155"/>
                </a:lnTo>
                <a:lnTo>
                  <a:pt x="129736" y="217683"/>
                </a:lnTo>
                <a:lnTo>
                  <a:pt x="100539" y="244373"/>
                </a:lnTo>
                <a:lnTo>
                  <a:pt x="52531" y="300924"/>
                </a:lnTo>
                <a:lnTo>
                  <a:pt x="19355" y="361190"/>
                </a:lnTo>
                <a:lnTo>
                  <a:pt x="2200" y="424552"/>
                </a:lnTo>
                <a:lnTo>
                  <a:pt x="0" y="457200"/>
                </a:lnTo>
                <a:lnTo>
                  <a:pt x="2200" y="489847"/>
                </a:lnTo>
                <a:lnTo>
                  <a:pt x="19355" y="553209"/>
                </a:lnTo>
                <a:lnTo>
                  <a:pt x="52531" y="613475"/>
                </a:lnTo>
                <a:lnTo>
                  <a:pt x="100539" y="670026"/>
                </a:lnTo>
                <a:lnTo>
                  <a:pt x="129736" y="696716"/>
                </a:lnTo>
                <a:lnTo>
                  <a:pt x="162195" y="722244"/>
                </a:lnTo>
                <a:lnTo>
                  <a:pt x="197771" y="746534"/>
                </a:lnTo>
                <a:lnTo>
                  <a:pt x="236313" y="769508"/>
                </a:lnTo>
                <a:lnTo>
                  <a:pt x="277674" y="791090"/>
                </a:lnTo>
                <a:lnTo>
                  <a:pt x="321706" y="811200"/>
                </a:lnTo>
                <a:lnTo>
                  <a:pt x="368261" y="829763"/>
                </a:lnTo>
                <a:lnTo>
                  <a:pt x="417189" y="846701"/>
                </a:lnTo>
                <a:lnTo>
                  <a:pt x="468344" y="861935"/>
                </a:lnTo>
                <a:lnTo>
                  <a:pt x="521576" y="875390"/>
                </a:lnTo>
                <a:lnTo>
                  <a:pt x="576738" y="886987"/>
                </a:lnTo>
                <a:lnTo>
                  <a:pt x="633681" y="896649"/>
                </a:lnTo>
                <a:lnTo>
                  <a:pt x="692256" y="904299"/>
                </a:lnTo>
                <a:lnTo>
                  <a:pt x="752317" y="909859"/>
                </a:lnTo>
                <a:lnTo>
                  <a:pt x="813714" y="913251"/>
                </a:lnTo>
                <a:lnTo>
                  <a:pt x="876300" y="914400"/>
                </a:lnTo>
                <a:lnTo>
                  <a:pt x="938885" y="913251"/>
                </a:lnTo>
                <a:lnTo>
                  <a:pt x="1000282" y="909859"/>
                </a:lnTo>
                <a:lnTo>
                  <a:pt x="1060343" y="904299"/>
                </a:lnTo>
                <a:lnTo>
                  <a:pt x="1118918" y="896649"/>
                </a:lnTo>
                <a:lnTo>
                  <a:pt x="1175861" y="886987"/>
                </a:lnTo>
                <a:lnTo>
                  <a:pt x="1231023" y="875390"/>
                </a:lnTo>
                <a:lnTo>
                  <a:pt x="1284255" y="861935"/>
                </a:lnTo>
                <a:lnTo>
                  <a:pt x="1335410" y="846701"/>
                </a:lnTo>
                <a:lnTo>
                  <a:pt x="1384338" y="829763"/>
                </a:lnTo>
                <a:lnTo>
                  <a:pt x="1430893" y="811200"/>
                </a:lnTo>
                <a:lnTo>
                  <a:pt x="1474925" y="791090"/>
                </a:lnTo>
                <a:lnTo>
                  <a:pt x="1516286" y="769508"/>
                </a:lnTo>
                <a:lnTo>
                  <a:pt x="1554828" y="746534"/>
                </a:lnTo>
                <a:lnTo>
                  <a:pt x="1590404" y="722244"/>
                </a:lnTo>
                <a:lnTo>
                  <a:pt x="1622863" y="696716"/>
                </a:lnTo>
                <a:lnTo>
                  <a:pt x="1652060" y="670026"/>
                </a:lnTo>
                <a:lnTo>
                  <a:pt x="1700068" y="613475"/>
                </a:lnTo>
                <a:lnTo>
                  <a:pt x="1733244" y="553209"/>
                </a:lnTo>
                <a:lnTo>
                  <a:pt x="1750399" y="489847"/>
                </a:lnTo>
                <a:lnTo>
                  <a:pt x="1752600" y="457200"/>
                </a:lnTo>
                <a:lnTo>
                  <a:pt x="1750399" y="424552"/>
                </a:lnTo>
                <a:lnTo>
                  <a:pt x="1733244" y="361190"/>
                </a:lnTo>
                <a:lnTo>
                  <a:pt x="1700068" y="300924"/>
                </a:lnTo>
                <a:lnTo>
                  <a:pt x="1652060" y="244373"/>
                </a:lnTo>
                <a:lnTo>
                  <a:pt x="1622863" y="217683"/>
                </a:lnTo>
                <a:lnTo>
                  <a:pt x="1590404" y="192155"/>
                </a:lnTo>
                <a:lnTo>
                  <a:pt x="1554828" y="167865"/>
                </a:lnTo>
                <a:lnTo>
                  <a:pt x="1516286" y="144891"/>
                </a:lnTo>
                <a:lnTo>
                  <a:pt x="1474925" y="123309"/>
                </a:lnTo>
                <a:lnTo>
                  <a:pt x="1430893" y="103199"/>
                </a:lnTo>
                <a:lnTo>
                  <a:pt x="1384338" y="84636"/>
                </a:lnTo>
                <a:lnTo>
                  <a:pt x="1335410" y="67698"/>
                </a:lnTo>
                <a:lnTo>
                  <a:pt x="1284255" y="52464"/>
                </a:lnTo>
                <a:lnTo>
                  <a:pt x="1231023" y="39009"/>
                </a:lnTo>
                <a:lnTo>
                  <a:pt x="1175861" y="27412"/>
                </a:lnTo>
                <a:lnTo>
                  <a:pt x="1118918" y="17750"/>
                </a:lnTo>
                <a:lnTo>
                  <a:pt x="1060343" y="10100"/>
                </a:lnTo>
                <a:lnTo>
                  <a:pt x="1000282" y="4540"/>
                </a:lnTo>
                <a:lnTo>
                  <a:pt x="938885" y="1148"/>
                </a:lnTo>
                <a:lnTo>
                  <a:pt x="876300" y="0"/>
                </a:lnTo>
                <a:close/>
              </a:path>
            </a:pathLst>
          </a:custGeom>
          <a:solidFill>
            <a:srgbClr val="90C2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95755" y="4749672"/>
            <a:ext cx="6177915" cy="138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900" marR="259080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Company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Code  Data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Data on the </a:t>
            </a:r>
            <a:r>
              <a:rPr sz="2000" b="1" spc="-5" dirty="0">
                <a:latin typeface="Times New Roman"/>
                <a:cs typeface="Times New Roman"/>
              </a:rPr>
              <a:t>client level </a:t>
            </a:r>
            <a:r>
              <a:rPr sz="2000" b="1" dirty="0">
                <a:latin typeface="Times New Roman"/>
                <a:cs typeface="Times New Roman"/>
              </a:rPr>
              <a:t>can be used by all company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codes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95400" y="1619250"/>
            <a:ext cx="1676400" cy="1200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95400" y="1447800"/>
            <a:ext cx="16764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8900" y="1816100"/>
            <a:ext cx="1524000" cy="1511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02689" y="2666746"/>
            <a:ext cx="83693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Ge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03900" y="1619250"/>
            <a:ext cx="1676400" cy="1200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03900" y="1447800"/>
            <a:ext cx="16764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05500" y="251460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762000" y="0"/>
                </a:moveTo>
                <a:lnTo>
                  <a:pt x="699499" y="1262"/>
                </a:lnTo>
                <a:lnTo>
                  <a:pt x="638390" y="4986"/>
                </a:lnTo>
                <a:lnTo>
                  <a:pt x="578870" y="11071"/>
                </a:lnTo>
                <a:lnTo>
                  <a:pt x="521134" y="19421"/>
                </a:lnTo>
                <a:lnTo>
                  <a:pt x="465379" y="29938"/>
                </a:lnTo>
                <a:lnTo>
                  <a:pt x="411800" y="42523"/>
                </a:lnTo>
                <a:lnTo>
                  <a:pt x="360594" y="57078"/>
                </a:lnTo>
                <a:lnTo>
                  <a:pt x="311956" y="73505"/>
                </a:lnTo>
                <a:lnTo>
                  <a:pt x="266083" y="91707"/>
                </a:lnTo>
                <a:lnTo>
                  <a:pt x="223170" y="111585"/>
                </a:lnTo>
                <a:lnTo>
                  <a:pt x="183414" y="133041"/>
                </a:lnTo>
                <a:lnTo>
                  <a:pt x="147011" y="155978"/>
                </a:lnTo>
                <a:lnTo>
                  <a:pt x="114156" y="180297"/>
                </a:lnTo>
                <a:lnTo>
                  <a:pt x="85046" y="205900"/>
                </a:lnTo>
                <a:lnTo>
                  <a:pt x="38843" y="260567"/>
                </a:lnTo>
                <a:lnTo>
                  <a:pt x="9972" y="319195"/>
                </a:lnTo>
                <a:lnTo>
                  <a:pt x="0" y="381000"/>
                </a:lnTo>
                <a:lnTo>
                  <a:pt x="2525" y="412250"/>
                </a:lnTo>
                <a:lnTo>
                  <a:pt x="22143" y="472564"/>
                </a:lnTo>
                <a:lnTo>
                  <a:pt x="59876" y="529310"/>
                </a:lnTo>
                <a:lnTo>
                  <a:pt x="114156" y="581702"/>
                </a:lnTo>
                <a:lnTo>
                  <a:pt x="147011" y="606021"/>
                </a:lnTo>
                <a:lnTo>
                  <a:pt x="183414" y="628958"/>
                </a:lnTo>
                <a:lnTo>
                  <a:pt x="223170" y="650414"/>
                </a:lnTo>
                <a:lnTo>
                  <a:pt x="266083" y="670292"/>
                </a:lnTo>
                <a:lnTo>
                  <a:pt x="311956" y="688494"/>
                </a:lnTo>
                <a:lnTo>
                  <a:pt x="360594" y="704921"/>
                </a:lnTo>
                <a:lnTo>
                  <a:pt x="411800" y="719476"/>
                </a:lnTo>
                <a:lnTo>
                  <a:pt x="465379" y="732061"/>
                </a:lnTo>
                <a:lnTo>
                  <a:pt x="521134" y="742578"/>
                </a:lnTo>
                <a:lnTo>
                  <a:pt x="578870" y="750928"/>
                </a:lnTo>
                <a:lnTo>
                  <a:pt x="638390" y="757013"/>
                </a:lnTo>
                <a:lnTo>
                  <a:pt x="699499" y="760737"/>
                </a:lnTo>
                <a:lnTo>
                  <a:pt x="762000" y="762000"/>
                </a:lnTo>
                <a:lnTo>
                  <a:pt x="824500" y="760737"/>
                </a:lnTo>
                <a:lnTo>
                  <a:pt x="885609" y="757013"/>
                </a:lnTo>
                <a:lnTo>
                  <a:pt x="945129" y="750928"/>
                </a:lnTo>
                <a:lnTo>
                  <a:pt x="1002865" y="742578"/>
                </a:lnTo>
                <a:lnTo>
                  <a:pt x="1058620" y="732061"/>
                </a:lnTo>
                <a:lnTo>
                  <a:pt x="1112199" y="719476"/>
                </a:lnTo>
                <a:lnTo>
                  <a:pt x="1163405" y="704921"/>
                </a:lnTo>
                <a:lnTo>
                  <a:pt x="1212043" y="688494"/>
                </a:lnTo>
                <a:lnTo>
                  <a:pt x="1257916" y="670292"/>
                </a:lnTo>
                <a:lnTo>
                  <a:pt x="1300829" y="650414"/>
                </a:lnTo>
                <a:lnTo>
                  <a:pt x="1340585" y="628958"/>
                </a:lnTo>
                <a:lnTo>
                  <a:pt x="1376988" y="606021"/>
                </a:lnTo>
                <a:lnTo>
                  <a:pt x="1409843" y="581702"/>
                </a:lnTo>
                <a:lnTo>
                  <a:pt x="1438953" y="556099"/>
                </a:lnTo>
                <a:lnTo>
                  <a:pt x="1485156" y="501432"/>
                </a:lnTo>
                <a:lnTo>
                  <a:pt x="1514027" y="442804"/>
                </a:lnTo>
                <a:lnTo>
                  <a:pt x="1524000" y="381000"/>
                </a:lnTo>
                <a:lnTo>
                  <a:pt x="1521474" y="349749"/>
                </a:lnTo>
                <a:lnTo>
                  <a:pt x="1501856" y="289435"/>
                </a:lnTo>
                <a:lnTo>
                  <a:pt x="1464123" y="232689"/>
                </a:lnTo>
                <a:lnTo>
                  <a:pt x="1409843" y="180297"/>
                </a:lnTo>
                <a:lnTo>
                  <a:pt x="1376988" y="155978"/>
                </a:lnTo>
                <a:lnTo>
                  <a:pt x="1340585" y="133041"/>
                </a:lnTo>
                <a:lnTo>
                  <a:pt x="1300829" y="111585"/>
                </a:lnTo>
                <a:lnTo>
                  <a:pt x="1257916" y="91707"/>
                </a:lnTo>
                <a:lnTo>
                  <a:pt x="1212043" y="73505"/>
                </a:lnTo>
                <a:lnTo>
                  <a:pt x="1163405" y="57078"/>
                </a:lnTo>
                <a:lnTo>
                  <a:pt x="1112199" y="42523"/>
                </a:lnTo>
                <a:lnTo>
                  <a:pt x="1058620" y="29938"/>
                </a:lnTo>
                <a:lnTo>
                  <a:pt x="1002865" y="19421"/>
                </a:lnTo>
                <a:lnTo>
                  <a:pt x="945129" y="11071"/>
                </a:lnTo>
                <a:lnTo>
                  <a:pt x="885609" y="4986"/>
                </a:lnTo>
                <a:lnTo>
                  <a:pt x="824500" y="1262"/>
                </a:lnTo>
                <a:lnTo>
                  <a:pt x="762000" y="0"/>
                </a:lnTo>
                <a:close/>
              </a:path>
            </a:pathLst>
          </a:custGeom>
          <a:solidFill>
            <a:srgbClr val="C3A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104890" y="2615819"/>
            <a:ext cx="112839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945" marR="5080" indent="-3098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Sales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Area  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11417" y="1828800"/>
            <a:ext cx="1075181" cy="609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44800" y="18669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400050" y="0"/>
                </a:moveTo>
                <a:lnTo>
                  <a:pt x="400050" y="76200"/>
                </a:lnTo>
                <a:lnTo>
                  <a:pt x="0" y="76200"/>
                </a:lnTo>
                <a:lnTo>
                  <a:pt x="66675" y="152400"/>
                </a:lnTo>
                <a:lnTo>
                  <a:pt x="0" y="228600"/>
                </a:lnTo>
                <a:lnTo>
                  <a:pt x="400050" y="228600"/>
                </a:lnTo>
                <a:lnTo>
                  <a:pt x="400050" y="304800"/>
                </a:lnTo>
                <a:lnTo>
                  <a:pt x="533400" y="152400"/>
                </a:lnTo>
                <a:lnTo>
                  <a:pt x="400050" y="0"/>
                </a:lnTo>
                <a:close/>
              </a:path>
            </a:pathLst>
          </a:custGeom>
          <a:solidFill>
            <a:srgbClr val="FFE6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44800" y="18669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76200"/>
                </a:moveTo>
                <a:lnTo>
                  <a:pt x="400050" y="76200"/>
                </a:lnTo>
                <a:lnTo>
                  <a:pt x="400050" y="0"/>
                </a:lnTo>
                <a:lnTo>
                  <a:pt x="533400" y="152400"/>
                </a:lnTo>
                <a:lnTo>
                  <a:pt x="400050" y="304800"/>
                </a:lnTo>
                <a:lnTo>
                  <a:pt x="400050" y="228600"/>
                </a:lnTo>
                <a:lnTo>
                  <a:pt x="0" y="228600"/>
                </a:lnTo>
                <a:lnTo>
                  <a:pt x="66675" y="1524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84800" y="18669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133350" y="0"/>
                </a:moveTo>
                <a:lnTo>
                  <a:pt x="0" y="152400"/>
                </a:lnTo>
                <a:lnTo>
                  <a:pt x="133350" y="304800"/>
                </a:lnTo>
                <a:lnTo>
                  <a:pt x="133350" y="228600"/>
                </a:lnTo>
                <a:lnTo>
                  <a:pt x="533400" y="228600"/>
                </a:lnTo>
                <a:lnTo>
                  <a:pt x="466725" y="152400"/>
                </a:lnTo>
                <a:lnTo>
                  <a:pt x="533400" y="76200"/>
                </a:lnTo>
                <a:lnTo>
                  <a:pt x="133350" y="76200"/>
                </a:lnTo>
                <a:lnTo>
                  <a:pt x="133350" y="0"/>
                </a:lnTo>
                <a:close/>
              </a:path>
            </a:pathLst>
          </a:custGeom>
          <a:solidFill>
            <a:srgbClr val="C3A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4800" y="18669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533400" y="228600"/>
                </a:moveTo>
                <a:lnTo>
                  <a:pt x="133350" y="228600"/>
                </a:lnTo>
                <a:lnTo>
                  <a:pt x="133350" y="304800"/>
                </a:lnTo>
                <a:lnTo>
                  <a:pt x="0" y="152400"/>
                </a:lnTo>
                <a:lnTo>
                  <a:pt x="133350" y="0"/>
                </a:lnTo>
                <a:lnTo>
                  <a:pt x="133350" y="76200"/>
                </a:lnTo>
                <a:lnTo>
                  <a:pt x="533400" y="76200"/>
                </a:lnTo>
                <a:lnTo>
                  <a:pt x="466725" y="152400"/>
                </a:lnTo>
                <a:lnTo>
                  <a:pt x="533400" y="2286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52900" y="2933700"/>
            <a:ext cx="304800" cy="533400"/>
          </a:xfrm>
          <a:custGeom>
            <a:avLst/>
            <a:gdLst/>
            <a:ahLst/>
            <a:cxnLst/>
            <a:rect l="l" t="t" r="r" b="b"/>
            <a:pathLst>
              <a:path w="304800" h="533400">
                <a:moveTo>
                  <a:pt x="228600" y="133350"/>
                </a:moveTo>
                <a:lnTo>
                  <a:pt x="76200" y="133350"/>
                </a:lnTo>
                <a:lnTo>
                  <a:pt x="76200" y="533400"/>
                </a:lnTo>
                <a:lnTo>
                  <a:pt x="152400" y="466725"/>
                </a:lnTo>
                <a:lnTo>
                  <a:pt x="228600" y="466725"/>
                </a:lnTo>
                <a:lnTo>
                  <a:pt x="228600" y="133350"/>
                </a:lnTo>
                <a:close/>
              </a:path>
              <a:path w="304800" h="533400">
                <a:moveTo>
                  <a:pt x="228600" y="466725"/>
                </a:moveTo>
                <a:lnTo>
                  <a:pt x="152400" y="466725"/>
                </a:lnTo>
                <a:lnTo>
                  <a:pt x="228600" y="533400"/>
                </a:lnTo>
                <a:lnTo>
                  <a:pt x="228600" y="466725"/>
                </a:lnTo>
                <a:close/>
              </a:path>
              <a:path w="304800" h="533400">
                <a:moveTo>
                  <a:pt x="152400" y="0"/>
                </a:moveTo>
                <a:lnTo>
                  <a:pt x="0" y="133350"/>
                </a:lnTo>
                <a:lnTo>
                  <a:pt x="304800" y="133350"/>
                </a:lnTo>
                <a:lnTo>
                  <a:pt x="15240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52900" y="2933700"/>
            <a:ext cx="304800" cy="533400"/>
          </a:xfrm>
          <a:custGeom>
            <a:avLst/>
            <a:gdLst/>
            <a:ahLst/>
            <a:cxnLst/>
            <a:rect l="l" t="t" r="r" b="b"/>
            <a:pathLst>
              <a:path w="304800" h="533400">
                <a:moveTo>
                  <a:pt x="76200" y="533400"/>
                </a:moveTo>
                <a:lnTo>
                  <a:pt x="76200" y="133350"/>
                </a:lnTo>
                <a:lnTo>
                  <a:pt x="0" y="133350"/>
                </a:lnTo>
                <a:lnTo>
                  <a:pt x="152400" y="0"/>
                </a:lnTo>
                <a:lnTo>
                  <a:pt x="304800" y="133350"/>
                </a:lnTo>
                <a:lnTo>
                  <a:pt x="228600" y="133350"/>
                </a:lnTo>
                <a:lnTo>
                  <a:pt x="228600" y="533400"/>
                </a:lnTo>
                <a:lnTo>
                  <a:pt x="152400" y="466725"/>
                </a:lnTo>
                <a:lnTo>
                  <a:pt x="76200" y="5334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4600" y="3733800"/>
            <a:ext cx="1092200" cy="8079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363711" y="260604"/>
            <a:ext cx="78028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Master Data – Customer</a:t>
            </a:r>
            <a:r>
              <a:rPr spc="-75" dirty="0"/>
              <a:t> </a:t>
            </a:r>
            <a:r>
              <a:rPr dirty="0"/>
              <a:t>Master</a:t>
            </a:r>
          </a:p>
        </p:txBody>
      </p:sp>
      <p:sp>
        <p:nvSpPr>
          <p:cNvPr id="8" name="object 8"/>
          <p:cNvSpPr/>
          <p:nvPr/>
        </p:nvSpPr>
        <p:spPr>
          <a:xfrm>
            <a:off x="330200" y="1676400"/>
            <a:ext cx="2133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200" y="1676400"/>
            <a:ext cx="2133600" cy="838200"/>
          </a:xfrm>
          <a:custGeom>
            <a:avLst/>
            <a:gdLst/>
            <a:ahLst/>
            <a:cxnLst/>
            <a:rect l="l" t="t" r="r" b="b"/>
            <a:pathLst>
              <a:path w="2133600" h="838200">
                <a:moveTo>
                  <a:pt x="0" y="838200"/>
                </a:moveTo>
                <a:lnTo>
                  <a:pt x="2133600" y="838200"/>
                </a:lnTo>
                <a:lnTo>
                  <a:pt x="21336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9525">
            <a:solidFill>
              <a:srgbClr val="0073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1024" y="1952497"/>
            <a:ext cx="14331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B1B1B1"/>
                </a:solidFill>
                <a:latin typeface="Arial"/>
                <a:cs typeface="Arial"/>
              </a:rPr>
              <a:t>General</a:t>
            </a:r>
            <a:r>
              <a:rPr sz="1800" b="1" spc="-80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B1B1B1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200" y="2514600"/>
            <a:ext cx="0" cy="2895600"/>
          </a:xfrm>
          <a:custGeom>
            <a:avLst/>
            <a:gdLst/>
            <a:ahLst/>
            <a:cxnLst/>
            <a:rect l="l" t="t" r="r" b="b"/>
            <a:pathLst>
              <a:path h="2895600">
                <a:moveTo>
                  <a:pt x="0" y="0"/>
                </a:moveTo>
                <a:lnTo>
                  <a:pt x="0" y="2895600"/>
                </a:lnTo>
              </a:path>
            </a:pathLst>
          </a:custGeom>
          <a:ln w="9525">
            <a:solidFill>
              <a:srgbClr val="1F1F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8658" y="30178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6065" y="30156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6400" y="30262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6497" y="327421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6065" y="30216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3112" y="2940050"/>
            <a:ext cx="995680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600" b="1" spc="-15" dirty="0">
                <a:solidFill>
                  <a:srgbClr val="B1B1B1"/>
                </a:solidFill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8658" y="34750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6065" y="34728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6400" y="34834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497" y="373141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6065" y="34788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3112" y="3397250"/>
            <a:ext cx="1403350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Control</a:t>
            </a:r>
            <a:r>
              <a:rPr sz="1600" b="1" spc="-75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8658" y="3886263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6065" y="3884062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6400" y="3894638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6065" y="3890101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3112" y="3854450"/>
            <a:ext cx="1144905" cy="336550"/>
          </a:xfrm>
          <a:custGeom>
            <a:avLst/>
            <a:gdLst/>
            <a:ahLst/>
            <a:cxnLst/>
            <a:rect l="l" t="t" r="r" b="b"/>
            <a:pathLst>
              <a:path w="1144905" h="336550">
                <a:moveTo>
                  <a:pt x="0" y="336550"/>
                </a:moveTo>
                <a:lnTo>
                  <a:pt x="1144587" y="336550"/>
                </a:lnTo>
                <a:lnTo>
                  <a:pt x="1144587" y="0"/>
                </a:lnTo>
                <a:lnTo>
                  <a:pt x="0" y="0"/>
                </a:lnTo>
                <a:lnTo>
                  <a:pt x="0" y="33655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8658" y="43132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6065" y="43110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6400" y="43216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6065" y="43170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03797" y="3895725"/>
            <a:ext cx="151447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7500" algn="l"/>
                <a:tab pos="460375" algn="l"/>
              </a:tabLst>
            </a:pPr>
            <a:r>
              <a:rPr sz="1600" b="1" u="sng" spc="-5" dirty="0">
                <a:solidFill>
                  <a:srgbClr val="B1B1B1"/>
                </a:solidFill>
                <a:latin typeface="Arial"/>
                <a:cs typeface="Arial"/>
              </a:rPr>
              <a:t> 	</a:t>
            </a: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	Marketing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317500" algn="l"/>
              </a:tabLst>
            </a:pPr>
            <a:r>
              <a:rPr sz="1600" b="1" u="sng" spc="-5" dirty="0">
                <a:solidFill>
                  <a:srgbClr val="B1B1B1"/>
                </a:solidFill>
                <a:latin typeface="Arial"/>
                <a:cs typeface="Arial"/>
              </a:rPr>
              <a:t> 	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3112" y="4235450"/>
            <a:ext cx="2351405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600" b="1" spc="-10" dirty="0">
                <a:solidFill>
                  <a:srgbClr val="B1B1B1"/>
                </a:solidFill>
                <a:latin typeface="Arial"/>
                <a:cs typeface="Arial"/>
              </a:rPr>
              <a:t>Payment</a:t>
            </a:r>
            <a:r>
              <a:rPr sz="1600" b="1" spc="5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B1B1B1"/>
                </a:solidFill>
                <a:latin typeface="Arial"/>
                <a:cs typeface="Arial"/>
              </a:rPr>
              <a:t>Transactions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8658" y="472598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6065" y="472378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6400" y="473436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6497" y="498236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6065" y="472982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73112" y="4648200"/>
            <a:ext cx="1854200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Unloading</a:t>
            </a:r>
            <a:r>
              <a:rPr sz="1600" b="1" spc="-70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Points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5008" y="51514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2415" y="51492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2750" y="51598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2847" y="540781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2415" y="51552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79462" y="5073650"/>
            <a:ext cx="1684655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Contact</a:t>
            </a:r>
            <a:r>
              <a:rPr sz="1600" b="1" spc="-70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Person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362700" y="1676400"/>
            <a:ext cx="2133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62700" y="1676400"/>
            <a:ext cx="2133600" cy="838200"/>
          </a:xfrm>
          <a:custGeom>
            <a:avLst/>
            <a:gdLst/>
            <a:ahLst/>
            <a:cxnLst/>
            <a:rect l="l" t="t" r="r" b="b"/>
            <a:pathLst>
              <a:path w="2133600" h="838200">
                <a:moveTo>
                  <a:pt x="0" y="838200"/>
                </a:moveTo>
                <a:lnTo>
                  <a:pt x="2133600" y="838200"/>
                </a:lnTo>
                <a:lnTo>
                  <a:pt x="21336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9525">
            <a:solidFill>
              <a:srgbClr val="0073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58788" y="1952497"/>
            <a:ext cx="174180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B1B1B1"/>
                </a:solidFill>
                <a:latin typeface="Arial"/>
                <a:cs typeface="Arial"/>
              </a:rPr>
              <a:t>Sales </a:t>
            </a:r>
            <a:r>
              <a:rPr sz="1800" b="1" spc="-15" dirty="0">
                <a:solidFill>
                  <a:srgbClr val="B1B1B1"/>
                </a:solidFill>
                <a:latin typeface="Arial"/>
                <a:cs typeface="Arial"/>
              </a:rPr>
              <a:t>Area</a:t>
            </a:r>
            <a:r>
              <a:rPr sz="1800" b="1" spc="-100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B1B1B1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687984" y="30178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5390" y="30156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35725" y="30262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45822" y="327421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35390" y="30216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59525" y="2514600"/>
            <a:ext cx="3175" cy="2133600"/>
          </a:xfrm>
          <a:custGeom>
            <a:avLst/>
            <a:gdLst/>
            <a:ahLst/>
            <a:cxnLst/>
            <a:rect l="l" t="t" r="r" b="b"/>
            <a:pathLst>
              <a:path w="3175" h="2133600">
                <a:moveTo>
                  <a:pt x="0" y="0"/>
                </a:moveTo>
                <a:lnTo>
                  <a:pt x="3175" y="2133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802501" y="2940050"/>
            <a:ext cx="714375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Sales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687984" y="34750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35390" y="34728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35725" y="34834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7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7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45822" y="373141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35390" y="34788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802501" y="3397250"/>
            <a:ext cx="1052830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Shipping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687984" y="39322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35390" y="39300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35725" y="39406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5822" y="418861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35390" y="39360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802501" y="3854450"/>
            <a:ext cx="806450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Billing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91159" y="43894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38565" y="43872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438900" y="43978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48997" y="464581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38565" y="43932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819900" y="4311650"/>
            <a:ext cx="1866900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Partner</a:t>
            </a:r>
            <a:r>
              <a:rPr sz="1600" b="1" spc="-85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functions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302000" y="1676400"/>
            <a:ext cx="2133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02000" y="1676400"/>
            <a:ext cx="2133600" cy="838200"/>
          </a:xfrm>
          <a:custGeom>
            <a:avLst/>
            <a:gdLst/>
            <a:ahLst/>
            <a:cxnLst/>
            <a:rect l="l" t="t" r="r" b="b"/>
            <a:pathLst>
              <a:path w="2133600" h="838200">
                <a:moveTo>
                  <a:pt x="0" y="838200"/>
                </a:moveTo>
                <a:lnTo>
                  <a:pt x="2133600" y="838200"/>
                </a:lnTo>
                <a:lnTo>
                  <a:pt x="21336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9525">
            <a:solidFill>
              <a:srgbClr val="0073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519042" y="1815338"/>
            <a:ext cx="1701164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B1B1B1"/>
                </a:solidFill>
                <a:latin typeface="Arial"/>
                <a:cs typeface="Arial"/>
              </a:rPr>
              <a:t>Company</a:t>
            </a:r>
            <a:r>
              <a:rPr sz="1800" b="1" spc="-80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B1B1B1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B1B1B1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302000" y="2514600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0"/>
                </a:moveTo>
                <a:lnTo>
                  <a:pt x="0" y="2133600"/>
                </a:lnTo>
              </a:path>
            </a:pathLst>
          </a:custGeom>
          <a:ln w="9525">
            <a:solidFill>
              <a:srgbClr val="1F1F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30458" y="30178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377865" y="30156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378200" y="30262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88297" y="327421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377865" y="30216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744976" y="2940050"/>
            <a:ext cx="2294255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600" b="1" spc="-15" dirty="0">
                <a:solidFill>
                  <a:srgbClr val="B1B1B1"/>
                </a:solidFill>
                <a:latin typeface="Arial"/>
                <a:cs typeface="Arial"/>
              </a:rPr>
              <a:t>Account</a:t>
            </a: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 Management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630458" y="34750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377865" y="34728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78200" y="34834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88297" y="373141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593" y="0"/>
                </a:lnTo>
              </a:path>
            </a:pathLst>
          </a:custGeom>
          <a:ln w="4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77865" y="34788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3744976" y="3397250"/>
            <a:ext cx="2351405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600" b="1" spc="-10" dirty="0">
                <a:solidFill>
                  <a:srgbClr val="B1B1B1"/>
                </a:solidFill>
                <a:latin typeface="Arial"/>
                <a:cs typeface="Arial"/>
              </a:rPr>
              <a:t>Payment</a:t>
            </a:r>
            <a:r>
              <a:rPr sz="1600" b="1" spc="5" dirty="0">
                <a:solidFill>
                  <a:srgbClr val="B1B1B1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B1B1B1"/>
                </a:solidFill>
                <a:latin typeface="Arial"/>
                <a:cs typeface="Arial"/>
              </a:rPr>
              <a:t>Transactions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630458" y="3886263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77865" y="3884062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378200" y="3894638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377865" y="3890101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3744976" y="3854450"/>
            <a:ext cx="1795780" cy="33655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Correspondence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630458" y="4313237"/>
            <a:ext cx="20955" cy="259079"/>
          </a:xfrm>
          <a:custGeom>
            <a:avLst/>
            <a:gdLst/>
            <a:ahLst/>
            <a:cxnLst/>
            <a:rect l="l" t="t" r="r" b="b"/>
            <a:pathLst>
              <a:path w="20954" h="259079">
                <a:moveTo>
                  <a:pt x="0" y="8374"/>
                </a:moveTo>
                <a:lnTo>
                  <a:pt x="0" y="258762"/>
                </a:lnTo>
                <a:lnTo>
                  <a:pt x="20863" y="258762"/>
                </a:lnTo>
                <a:lnTo>
                  <a:pt x="20863" y="18960"/>
                </a:lnTo>
                <a:lnTo>
                  <a:pt x="10431" y="18960"/>
                </a:lnTo>
                <a:lnTo>
                  <a:pt x="0" y="8374"/>
                </a:lnTo>
                <a:close/>
              </a:path>
              <a:path w="20954" h="259079">
                <a:moveTo>
                  <a:pt x="12602" y="0"/>
                </a:moveTo>
                <a:lnTo>
                  <a:pt x="10431" y="0"/>
                </a:lnTo>
                <a:lnTo>
                  <a:pt x="10431" y="18960"/>
                </a:lnTo>
                <a:lnTo>
                  <a:pt x="20863" y="18960"/>
                </a:lnTo>
                <a:lnTo>
                  <a:pt x="20863" y="8374"/>
                </a:lnTo>
                <a:lnTo>
                  <a:pt x="12602" y="0"/>
                </a:lnTo>
                <a:close/>
              </a:path>
              <a:path w="20954" h="259079">
                <a:moveTo>
                  <a:pt x="20863" y="0"/>
                </a:moveTo>
                <a:lnTo>
                  <a:pt x="12602" y="0"/>
                </a:lnTo>
                <a:lnTo>
                  <a:pt x="20863" y="8374"/>
                </a:lnTo>
                <a:lnTo>
                  <a:pt x="20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77865" y="4311036"/>
            <a:ext cx="263525" cy="21590"/>
          </a:xfrm>
          <a:custGeom>
            <a:avLst/>
            <a:gdLst/>
            <a:ahLst/>
            <a:cxnLst/>
            <a:rect l="l" t="t" r="r" b="b"/>
            <a:pathLst>
              <a:path w="263525" h="21589">
                <a:moveTo>
                  <a:pt x="263024" y="0"/>
                </a:moveTo>
                <a:lnTo>
                  <a:pt x="10431" y="0"/>
                </a:lnTo>
                <a:lnTo>
                  <a:pt x="0" y="10575"/>
                </a:lnTo>
                <a:lnTo>
                  <a:pt x="20863" y="10575"/>
                </a:lnTo>
                <a:lnTo>
                  <a:pt x="10431" y="21161"/>
                </a:lnTo>
                <a:lnTo>
                  <a:pt x="263024" y="21161"/>
                </a:lnTo>
                <a:lnTo>
                  <a:pt x="263024" y="0"/>
                </a:lnTo>
                <a:close/>
              </a:path>
              <a:path w="263525" h="21589">
                <a:moveTo>
                  <a:pt x="10431" y="0"/>
                </a:moveTo>
                <a:lnTo>
                  <a:pt x="0" y="0"/>
                </a:lnTo>
                <a:lnTo>
                  <a:pt x="0" y="10575"/>
                </a:lnTo>
                <a:lnTo>
                  <a:pt x="10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78200" y="4321612"/>
            <a:ext cx="20955" cy="250825"/>
          </a:xfrm>
          <a:custGeom>
            <a:avLst/>
            <a:gdLst/>
            <a:ahLst/>
            <a:cxnLst/>
            <a:rect l="l" t="t" r="r" b="b"/>
            <a:pathLst>
              <a:path w="20954" h="250825">
                <a:moveTo>
                  <a:pt x="20529" y="0"/>
                </a:moveTo>
                <a:lnTo>
                  <a:pt x="0" y="0"/>
                </a:lnTo>
                <a:lnTo>
                  <a:pt x="0" y="250387"/>
                </a:lnTo>
                <a:lnTo>
                  <a:pt x="10097" y="250387"/>
                </a:lnTo>
                <a:lnTo>
                  <a:pt x="10097" y="245621"/>
                </a:lnTo>
                <a:lnTo>
                  <a:pt x="20529" y="245621"/>
                </a:lnTo>
                <a:lnTo>
                  <a:pt x="20529" y="0"/>
                </a:lnTo>
                <a:close/>
              </a:path>
              <a:path w="20954" h="250825">
                <a:moveTo>
                  <a:pt x="10097" y="245621"/>
                </a:moveTo>
                <a:lnTo>
                  <a:pt x="10097" y="250387"/>
                </a:lnTo>
                <a:lnTo>
                  <a:pt x="14796" y="250387"/>
                </a:lnTo>
                <a:lnTo>
                  <a:pt x="10097" y="245621"/>
                </a:lnTo>
                <a:close/>
              </a:path>
              <a:path w="20954" h="250825">
                <a:moveTo>
                  <a:pt x="20529" y="245621"/>
                </a:moveTo>
                <a:lnTo>
                  <a:pt x="10097" y="245621"/>
                </a:lnTo>
                <a:lnTo>
                  <a:pt x="14796" y="250387"/>
                </a:lnTo>
                <a:lnTo>
                  <a:pt x="20529" y="250387"/>
                </a:lnTo>
                <a:lnTo>
                  <a:pt x="20529" y="245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377865" y="4317075"/>
            <a:ext cx="301625" cy="254000"/>
          </a:xfrm>
          <a:custGeom>
            <a:avLst/>
            <a:gdLst/>
            <a:ahLst/>
            <a:cxnLst/>
            <a:rect l="l" t="t" r="r" b="b"/>
            <a:pathLst>
              <a:path w="301625" h="254000">
                <a:moveTo>
                  <a:pt x="39491" y="89942"/>
                </a:moveTo>
                <a:lnTo>
                  <a:pt x="35020" y="95230"/>
                </a:lnTo>
                <a:lnTo>
                  <a:pt x="22353" y="108079"/>
                </a:lnTo>
                <a:lnTo>
                  <a:pt x="8941" y="120166"/>
                </a:lnTo>
                <a:lnTo>
                  <a:pt x="4470" y="125454"/>
                </a:lnTo>
                <a:lnTo>
                  <a:pt x="745" y="129240"/>
                </a:lnTo>
                <a:lnTo>
                  <a:pt x="0" y="131503"/>
                </a:lnTo>
                <a:lnTo>
                  <a:pt x="5215" y="139815"/>
                </a:lnTo>
                <a:lnTo>
                  <a:pt x="15647" y="157956"/>
                </a:lnTo>
                <a:lnTo>
                  <a:pt x="29059" y="182896"/>
                </a:lnTo>
                <a:lnTo>
                  <a:pt x="32785" y="190454"/>
                </a:lnTo>
                <a:lnTo>
                  <a:pt x="36511" y="197255"/>
                </a:lnTo>
                <a:lnTo>
                  <a:pt x="39491" y="203301"/>
                </a:lnTo>
                <a:lnTo>
                  <a:pt x="46942" y="216905"/>
                </a:lnTo>
                <a:lnTo>
                  <a:pt x="50668" y="224462"/>
                </a:lnTo>
                <a:lnTo>
                  <a:pt x="56628" y="239577"/>
                </a:lnTo>
                <a:lnTo>
                  <a:pt x="58864" y="246379"/>
                </a:lnTo>
                <a:lnTo>
                  <a:pt x="60354" y="253937"/>
                </a:lnTo>
                <a:lnTo>
                  <a:pt x="70041" y="241845"/>
                </a:lnTo>
                <a:lnTo>
                  <a:pt x="78982" y="230508"/>
                </a:lnTo>
                <a:lnTo>
                  <a:pt x="93885" y="212370"/>
                </a:lnTo>
                <a:lnTo>
                  <a:pt x="108041" y="198011"/>
                </a:lnTo>
                <a:lnTo>
                  <a:pt x="114008" y="191209"/>
                </a:lnTo>
                <a:lnTo>
                  <a:pt x="122945" y="182141"/>
                </a:lnTo>
                <a:lnTo>
                  <a:pt x="82707" y="182141"/>
                </a:lnTo>
                <a:lnTo>
                  <a:pt x="78237" y="170048"/>
                </a:lnTo>
                <a:lnTo>
                  <a:pt x="73766" y="159467"/>
                </a:lnTo>
                <a:lnTo>
                  <a:pt x="70786" y="151154"/>
                </a:lnTo>
                <a:lnTo>
                  <a:pt x="67060" y="145113"/>
                </a:lnTo>
                <a:lnTo>
                  <a:pt x="64080" y="140577"/>
                </a:lnTo>
                <a:lnTo>
                  <a:pt x="61844" y="134528"/>
                </a:lnTo>
                <a:lnTo>
                  <a:pt x="58119" y="128479"/>
                </a:lnTo>
                <a:lnTo>
                  <a:pt x="55139" y="121679"/>
                </a:lnTo>
                <a:lnTo>
                  <a:pt x="47687" y="106567"/>
                </a:lnTo>
                <a:lnTo>
                  <a:pt x="43962" y="98254"/>
                </a:lnTo>
                <a:lnTo>
                  <a:pt x="39491" y="89942"/>
                </a:lnTo>
                <a:close/>
              </a:path>
              <a:path w="301625" h="254000">
                <a:moveTo>
                  <a:pt x="266008" y="0"/>
                </a:moveTo>
                <a:lnTo>
                  <a:pt x="258559" y="3024"/>
                </a:lnTo>
                <a:lnTo>
                  <a:pt x="249619" y="7561"/>
                </a:lnTo>
                <a:lnTo>
                  <a:pt x="240669" y="13610"/>
                </a:lnTo>
                <a:lnTo>
                  <a:pt x="231729" y="21161"/>
                </a:lnTo>
                <a:lnTo>
                  <a:pt x="222789" y="27971"/>
                </a:lnTo>
                <a:lnTo>
                  <a:pt x="213849" y="35522"/>
                </a:lnTo>
                <a:lnTo>
                  <a:pt x="205650" y="43083"/>
                </a:lnTo>
                <a:lnTo>
                  <a:pt x="198202" y="49132"/>
                </a:lnTo>
                <a:lnTo>
                  <a:pt x="190002" y="55932"/>
                </a:lnTo>
                <a:lnTo>
                  <a:pt x="181062" y="65757"/>
                </a:lnTo>
                <a:lnTo>
                  <a:pt x="160199" y="88430"/>
                </a:lnTo>
                <a:lnTo>
                  <a:pt x="149767" y="100518"/>
                </a:lnTo>
                <a:lnTo>
                  <a:pt x="140087" y="111854"/>
                </a:lnTo>
                <a:lnTo>
                  <a:pt x="131888" y="121679"/>
                </a:lnTo>
                <a:lnTo>
                  <a:pt x="125921" y="128479"/>
                </a:lnTo>
                <a:lnTo>
                  <a:pt x="120705" y="134528"/>
                </a:lnTo>
                <a:lnTo>
                  <a:pt x="114748" y="141328"/>
                </a:lnTo>
                <a:lnTo>
                  <a:pt x="104317" y="154934"/>
                </a:lnTo>
                <a:lnTo>
                  <a:pt x="98355" y="162491"/>
                </a:lnTo>
                <a:lnTo>
                  <a:pt x="87923" y="176094"/>
                </a:lnTo>
                <a:lnTo>
                  <a:pt x="82707" y="182141"/>
                </a:lnTo>
                <a:lnTo>
                  <a:pt x="122945" y="182141"/>
                </a:lnTo>
                <a:lnTo>
                  <a:pt x="128904" y="176094"/>
                </a:lnTo>
                <a:lnTo>
                  <a:pt x="139336" y="164758"/>
                </a:lnTo>
                <a:lnTo>
                  <a:pt x="152000" y="151154"/>
                </a:lnTo>
                <a:lnTo>
                  <a:pt x="166166" y="136791"/>
                </a:lnTo>
                <a:lnTo>
                  <a:pt x="180322" y="123191"/>
                </a:lnTo>
                <a:lnTo>
                  <a:pt x="193727" y="109591"/>
                </a:lnTo>
                <a:lnTo>
                  <a:pt x="206401" y="98254"/>
                </a:lnTo>
                <a:lnTo>
                  <a:pt x="216833" y="89181"/>
                </a:lnTo>
                <a:lnTo>
                  <a:pt x="226513" y="82381"/>
                </a:lnTo>
                <a:lnTo>
                  <a:pt x="236945" y="74069"/>
                </a:lnTo>
                <a:lnTo>
                  <a:pt x="269732" y="51395"/>
                </a:lnTo>
                <a:lnTo>
                  <a:pt x="301027" y="36283"/>
                </a:lnTo>
                <a:lnTo>
                  <a:pt x="300286" y="34771"/>
                </a:lnTo>
                <a:lnTo>
                  <a:pt x="297303" y="31746"/>
                </a:lnTo>
                <a:lnTo>
                  <a:pt x="292827" y="26459"/>
                </a:lnTo>
                <a:lnTo>
                  <a:pt x="287612" y="20410"/>
                </a:lnTo>
                <a:lnTo>
                  <a:pt x="275699" y="8322"/>
                </a:lnTo>
                <a:lnTo>
                  <a:pt x="270483" y="3785"/>
                </a:lnTo>
                <a:lnTo>
                  <a:pt x="266008" y="0"/>
                </a:lnTo>
                <a:close/>
              </a:path>
            </a:pathLst>
          </a:custGeom>
          <a:solidFill>
            <a:srgbClr val="DD00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76" y="4235450"/>
            <a:ext cx="1143000" cy="336550"/>
          </a:xfrm>
          <a:custGeom>
            <a:avLst/>
            <a:gdLst/>
            <a:ahLst/>
            <a:cxnLst/>
            <a:rect l="l" t="t" r="r" b="b"/>
            <a:pathLst>
              <a:path w="1143000" h="336550">
                <a:moveTo>
                  <a:pt x="0" y="336550"/>
                </a:moveTo>
                <a:lnTo>
                  <a:pt x="1143000" y="336550"/>
                </a:lnTo>
                <a:lnTo>
                  <a:pt x="1143000" y="0"/>
                </a:lnTo>
                <a:lnTo>
                  <a:pt x="0" y="0"/>
                </a:lnTo>
                <a:lnTo>
                  <a:pt x="0" y="33655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3375597" y="3895725"/>
            <a:ext cx="1512570" cy="676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7500" algn="l"/>
              </a:tabLst>
            </a:pPr>
            <a:r>
              <a:rPr sz="1600" b="1" u="sng" spc="-5" dirty="0">
                <a:solidFill>
                  <a:srgbClr val="B1B1B1"/>
                </a:solidFill>
                <a:latin typeface="Arial"/>
                <a:cs typeface="Arial"/>
              </a:rPr>
              <a:t> 	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317500" algn="l"/>
                <a:tab pos="461009" algn="l"/>
              </a:tabLst>
            </a:pPr>
            <a:r>
              <a:rPr sz="1600" b="1" u="sng" spc="-5" dirty="0">
                <a:solidFill>
                  <a:srgbClr val="B1B1B1"/>
                </a:solidFill>
                <a:latin typeface="Arial"/>
                <a:cs typeface="Arial"/>
              </a:rPr>
              <a:t> 	</a:t>
            </a:r>
            <a:r>
              <a:rPr sz="1600" b="1" spc="-5" dirty="0">
                <a:solidFill>
                  <a:srgbClr val="B1B1B1"/>
                </a:solidFill>
                <a:latin typeface="Arial"/>
                <a:cs typeface="Arial"/>
              </a:rPr>
              <a:t>	Insurance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363711" y="260604"/>
            <a:ext cx="78028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Master Data – Customer</a:t>
            </a:r>
            <a:r>
              <a:rPr spc="-75" dirty="0"/>
              <a:t> </a:t>
            </a:r>
            <a:r>
              <a:rPr dirty="0"/>
              <a:t>Master</a:t>
            </a:r>
          </a:p>
        </p:txBody>
      </p:sp>
      <p:sp>
        <p:nvSpPr>
          <p:cNvPr id="8" name="object 8"/>
          <p:cNvSpPr/>
          <p:nvPr/>
        </p:nvSpPr>
        <p:spPr>
          <a:xfrm>
            <a:off x="304800" y="2895600"/>
            <a:ext cx="28956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512" y="2881312"/>
            <a:ext cx="2924175" cy="3381375"/>
          </a:xfrm>
          <a:custGeom>
            <a:avLst/>
            <a:gdLst/>
            <a:ahLst/>
            <a:cxnLst/>
            <a:rect l="l" t="t" r="r" b="b"/>
            <a:pathLst>
              <a:path w="2924175" h="3381375">
                <a:moveTo>
                  <a:pt x="0" y="3381375"/>
                </a:moveTo>
                <a:lnTo>
                  <a:pt x="2924175" y="3381375"/>
                </a:lnTo>
                <a:lnTo>
                  <a:pt x="2924175" y="0"/>
                </a:lnTo>
                <a:lnTo>
                  <a:pt x="0" y="0"/>
                </a:lnTo>
                <a:lnTo>
                  <a:pt x="0" y="33813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2800" y="2895600"/>
            <a:ext cx="2743200" cy="335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38448" y="2881312"/>
            <a:ext cx="2771775" cy="3381375"/>
          </a:xfrm>
          <a:custGeom>
            <a:avLst/>
            <a:gdLst/>
            <a:ahLst/>
            <a:cxnLst/>
            <a:rect l="l" t="t" r="r" b="b"/>
            <a:pathLst>
              <a:path w="2771775" h="3381375">
                <a:moveTo>
                  <a:pt x="0" y="3381375"/>
                </a:moveTo>
                <a:lnTo>
                  <a:pt x="2771775" y="3381375"/>
                </a:lnTo>
                <a:lnTo>
                  <a:pt x="2771775" y="0"/>
                </a:lnTo>
                <a:lnTo>
                  <a:pt x="0" y="0"/>
                </a:lnTo>
                <a:lnTo>
                  <a:pt x="0" y="33813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8400" y="2895600"/>
            <a:ext cx="2747899" cy="335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4048" y="2881312"/>
            <a:ext cx="2776855" cy="3381375"/>
          </a:xfrm>
          <a:custGeom>
            <a:avLst/>
            <a:gdLst/>
            <a:ahLst/>
            <a:cxnLst/>
            <a:rect l="l" t="t" r="r" b="b"/>
            <a:pathLst>
              <a:path w="2776854" h="3381375">
                <a:moveTo>
                  <a:pt x="0" y="3381375"/>
                </a:moveTo>
                <a:lnTo>
                  <a:pt x="2776474" y="3381375"/>
                </a:lnTo>
                <a:lnTo>
                  <a:pt x="2776474" y="0"/>
                </a:lnTo>
                <a:lnTo>
                  <a:pt x="0" y="0"/>
                </a:lnTo>
                <a:lnTo>
                  <a:pt x="0" y="33813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2140" y="1260602"/>
            <a:ext cx="1010919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65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rans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5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tions,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140" y="1443482"/>
            <a:ext cx="2621280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XD01 </a:t>
            </a:r>
            <a:r>
              <a:rPr sz="1200" b="1" dirty="0">
                <a:latin typeface="Arial"/>
                <a:cs typeface="Arial"/>
              </a:rPr>
              <a:t>- Create </a:t>
            </a:r>
            <a:r>
              <a:rPr sz="1200" b="1" spc="-5" dirty="0">
                <a:latin typeface="Arial"/>
                <a:cs typeface="Arial"/>
              </a:rPr>
              <a:t>Customer </a:t>
            </a:r>
            <a:r>
              <a:rPr sz="1200" b="1" dirty="0">
                <a:latin typeface="Arial"/>
                <a:cs typeface="Arial"/>
              </a:rPr>
              <a:t>(complete)  </a:t>
            </a:r>
            <a:r>
              <a:rPr sz="1200" b="1" spc="-5" dirty="0">
                <a:latin typeface="Arial"/>
                <a:cs typeface="Arial"/>
              </a:rPr>
              <a:t>VD01 – </a:t>
            </a:r>
            <a:r>
              <a:rPr sz="1200" b="1" dirty="0">
                <a:latin typeface="Arial"/>
                <a:cs typeface="Arial"/>
              </a:rPr>
              <a:t>Create </a:t>
            </a:r>
            <a:r>
              <a:rPr sz="1200" b="1" spc="-5" dirty="0">
                <a:latin typeface="Arial"/>
                <a:cs typeface="Arial"/>
              </a:rPr>
              <a:t>Customer </a:t>
            </a:r>
            <a:r>
              <a:rPr sz="1200" b="1" dirty="0">
                <a:latin typeface="Arial"/>
                <a:cs typeface="Arial"/>
              </a:rPr>
              <a:t>( </a:t>
            </a:r>
            <a:r>
              <a:rPr sz="1200" b="1" spc="-5" dirty="0">
                <a:latin typeface="Arial"/>
                <a:cs typeface="Arial"/>
              </a:rPr>
              <a:t>S&amp;D)  FD01 – </a:t>
            </a:r>
            <a:r>
              <a:rPr sz="1200" b="1" dirty="0">
                <a:latin typeface="Arial"/>
                <a:cs typeface="Arial"/>
              </a:rPr>
              <a:t>Create </a:t>
            </a:r>
            <a:r>
              <a:rPr sz="1200" b="1" spc="-5" dirty="0">
                <a:latin typeface="Arial"/>
                <a:cs typeface="Arial"/>
              </a:rPr>
              <a:t>Customer </a:t>
            </a:r>
            <a:r>
              <a:rPr sz="1200" b="1" dirty="0">
                <a:latin typeface="Arial"/>
                <a:cs typeface="Arial"/>
              </a:rPr>
              <a:t>(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FI)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55975" y="1443482"/>
            <a:ext cx="266509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XD02 </a:t>
            </a:r>
            <a:r>
              <a:rPr sz="1200" b="1" dirty="0">
                <a:latin typeface="Arial"/>
                <a:cs typeface="Arial"/>
              </a:rPr>
              <a:t>- </a:t>
            </a:r>
            <a:r>
              <a:rPr sz="1200" b="1" spc="-5" dirty="0">
                <a:latin typeface="Arial"/>
                <a:cs typeface="Arial"/>
              </a:rPr>
              <a:t>Change Customer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(complete)  </a:t>
            </a:r>
            <a:r>
              <a:rPr sz="1200" b="1" spc="-5" dirty="0">
                <a:latin typeface="Arial"/>
                <a:cs typeface="Arial"/>
              </a:rPr>
              <a:t>VD02 </a:t>
            </a:r>
            <a:r>
              <a:rPr sz="1200" b="1" dirty="0">
                <a:latin typeface="Arial"/>
                <a:cs typeface="Arial"/>
              </a:rPr>
              <a:t>- </a:t>
            </a:r>
            <a:r>
              <a:rPr sz="1200" b="1" spc="-5" dirty="0">
                <a:latin typeface="Arial"/>
                <a:cs typeface="Arial"/>
              </a:rPr>
              <a:t>Change Customer (S&amp;D)  FD02 </a:t>
            </a:r>
            <a:r>
              <a:rPr sz="1200" b="1" dirty="0">
                <a:latin typeface="Arial"/>
                <a:cs typeface="Arial"/>
              </a:rPr>
              <a:t>- </a:t>
            </a:r>
            <a:r>
              <a:rPr sz="1200" b="1" spc="-5" dirty="0">
                <a:latin typeface="Arial"/>
                <a:cs typeface="Arial"/>
              </a:rPr>
              <a:t>Change Customer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(FI)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55975" y="2175002"/>
            <a:ext cx="170942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VD05 </a:t>
            </a:r>
            <a:r>
              <a:rPr sz="1200" b="1" dirty="0">
                <a:latin typeface="Arial"/>
                <a:cs typeface="Arial"/>
              </a:rPr>
              <a:t>- </a:t>
            </a:r>
            <a:r>
              <a:rPr sz="1200" b="1" spc="-5" dirty="0">
                <a:latin typeface="Arial"/>
                <a:cs typeface="Arial"/>
              </a:rPr>
              <a:t>Block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Customer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140" y="2175002"/>
            <a:ext cx="2648585" cy="560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XD03 </a:t>
            </a:r>
            <a:r>
              <a:rPr sz="1200" b="1" dirty="0">
                <a:latin typeface="Arial"/>
                <a:cs typeface="Arial"/>
              </a:rPr>
              <a:t>- Display </a:t>
            </a:r>
            <a:r>
              <a:rPr sz="1200" b="1" spc="-5" dirty="0">
                <a:latin typeface="Arial"/>
                <a:cs typeface="Arial"/>
              </a:rPr>
              <a:t>Customer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(complete)  </a:t>
            </a:r>
            <a:r>
              <a:rPr sz="1200" b="1" spc="-5" dirty="0">
                <a:latin typeface="Arial"/>
                <a:cs typeface="Arial"/>
              </a:rPr>
              <a:t>VD03 </a:t>
            </a:r>
            <a:r>
              <a:rPr sz="1200" b="1" dirty="0">
                <a:latin typeface="Arial"/>
                <a:cs typeface="Arial"/>
              </a:rPr>
              <a:t>- Display </a:t>
            </a:r>
            <a:r>
              <a:rPr sz="1200" b="1" spc="-5" dirty="0">
                <a:latin typeface="Arial"/>
                <a:cs typeface="Arial"/>
              </a:rPr>
              <a:t>Customer (S&amp;D)  FD03 </a:t>
            </a:r>
            <a:r>
              <a:rPr sz="1200" b="1" dirty="0">
                <a:latin typeface="Arial"/>
                <a:cs typeface="Arial"/>
              </a:rPr>
              <a:t>- Display </a:t>
            </a:r>
            <a:r>
              <a:rPr sz="1200" b="1" spc="-5" dirty="0">
                <a:latin typeface="Arial"/>
                <a:cs typeface="Arial"/>
              </a:rPr>
              <a:t>Customer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(FI)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363711" y="260604"/>
            <a:ext cx="78028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Master Data – Customer</a:t>
            </a:r>
            <a:r>
              <a:rPr spc="-75" dirty="0"/>
              <a:t> </a:t>
            </a:r>
            <a:r>
              <a:rPr dirty="0"/>
              <a:t>Master</a:t>
            </a:r>
          </a:p>
        </p:txBody>
      </p:sp>
      <p:sp>
        <p:nvSpPr>
          <p:cNvPr id="8" name="object 8"/>
          <p:cNvSpPr/>
          <p:nvPr/>
        </p:nvSpPr>
        <p:spPr>
          <a:xfrm>
            <a:off x="6397752" y="1150619"/>
            <a:ext cx="409955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680" y="1455419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680" y="1760220"/>
            <a:ext cx="687324" cy="42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580" y="1760220"/>
            <a:ext cx="915924" cy="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02080" y="1760220"/>
            <a:ext cx="125882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6479" y="1760220"/>
            <a:ext cx="1258823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30879" y="1760220"/>
            <a:ext cx="1258823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45279" y="1760220"/>
            <a:ext cx="125882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9679" y="1760220"/>
            <a:ext cx="125882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74079" y="1760220"/>
            <a:ext cx="125882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88480" y="1760220"/>
            <a:ext cx="125882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0580" y="2004060"/>
            <a:ext cx="915924" cy="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02080" y="2004060"/>
            <a:ext cx="125882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16479" y="2004060"/>
            <a:ext cx="1258823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30879" y="2004060"/>
            <a:ext cx="1258823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45279" y="2004060"/>
            <a:ext cx="125882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59679" y="2004060"/>
            <a:ext cx="125882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74079" y="2004060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7680" y="2308860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7680" y="2613660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7680" y="2918460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7680" y="3223260"/>
            <a:ext cx="414527" cy="42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7680" y="3528059"/>
            <a:ext cx="414527" cy="42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7680" y="3832859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7680" y="4137659"/>
            <a:ext cx="3067811" cy="420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11067" y="4137659"/>
            <a:ext cx="41452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8348" y="4465320"/>
            <a:ext cx="411480" cy="397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0580" y="4442459"/>
            <a:ext cx="6731508" cy="420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17664" y="4442459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8348" y="4770120"/>
            <a:ext cx="411480" cy="397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0580" y="4747259"/>
            <a:ext cx="7176516" cy="4206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0580" y="4991100"/>
            <a:ext cx="1264920" cy="420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51076" y="4991100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8348" y="5318759"/>
            <a:ext cx="411480" cy="397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0580" y="5295900"/>
            <a:ext cx="2247900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34055" y="5295900"/>
            <a:ext cx="429768" cy="4206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19400" y="5295900"/>
            <a:ext cx="1784603" cy="420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59579" y="5295900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8348" y="5623559"/>
            <a:ext cx="411480" cy="397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0580" y="5600700"/>
            <a:ext cx="5256276" cy="420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42432" y="5600700"/>
            <a:ext cx="414527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88352" y="5905500"/>
            <a:ext cx="414527" cy="42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35000" y="4215257"/>
            <a:ext cx="7129780" cy="208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Account Group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controls,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Which fields in the master record are required or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optional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Number range for the customer account number (external</a:t>
            </a:r>
            <a:r>
              <a:rPr sz="2000" spc="-2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  internal)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Whether it </a:t>
            </a:r>
            <a:r>
              <a:rPr sz="2000" spc="-5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one-time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account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Default value for pricing procedure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indicator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Logistics General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Arial"/>
                <a:cs typeface="Arial"/>
              </a:rPr>
              <a:t>Business Partner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Arial"/>
                <a:cs typeface="Arial"/>
              </a:rPr>
              <a:t>Customers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672076" y="1676400"/>
            <a:ext cx="2185924" cy="11179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72076" y="1676400"/>
            <a:ext cx="2186305" cy="1118235"/>
          </a:xfrm>
          <a:custGeom>
            <a:avLst/>
            <a:gdLst/>
            <a:ahLst/>
            <a:cxnLst/>
            <a:rect l="l" t="t" r="r" b="b"/>
            <a:pathLst>
              <a:path w="2186304" h="1118235">
                <a:moveTo>
                  <a:pt x="317500" y="0"/>
                </a:moveTo>
                <a:lnTo>
                  <a:pt x="628903" y="0"/>
                </a:lnTo>
                <a:lnTo>
                  <a:pt x="1096010" y="0"/>
                </a:lnTo>
                <a:lnTo>
                  <a:pt x="2185924" y="0"/>
                </a:lnTo>
                <a:lnTo>
                  <a:pt x="2185924" y="406526"/>
                </a:lnTo>
                <a:lnTo>
                  <a:pt x="2185924" y="580771"/>
                </a:lnTo>
                <a:lnTo>
                  <a:pt x="2185924" y="696976"/>
                </a:lnTo>
                <a:lnTo>
                  <a:pt x="1096010" y="696976"/>
                </a:lnTo>
                <a:lnTo>
                  <a:pt x="0" y="1117980"/>
                </a:lnTo>
                <a:lnTo>
                  <a:pt x="628903" y="696976"/>
                </a:lnTo>
                <a:lnTo>
                  <a:pt x="317500" y="696976"/>
                </a:lnTo>
                <a:lnTo>
                  <a:pt x="317500" y="580771"/>
                </a:lnTo>
                <a:lnTo>
                  <a:pt x="317500" y="406526"/>
                </a:lnTo>
                <a:lnTo>
                  <a:pt x="3175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28800" y="1676400"/>
            <a:ext cx="2281682" cy="10453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8800" y="1676400"/>
            <a:ext cx="2282190" cy="1045844"/>
          </a:xfrm>
          <a:custGeom>
            <a:avLst/>
            <a:gdLst/>
            <a:ahLst/>
            <a:cxnLst/>
            <a:rect l="l" t="t" r="r" b="b"/>
            <a:pathLst>
              <a:path w="2282190" h="1045844">
                <a:moveTo>
                  <a:pt x="0" y="0"/>
                </a:moveTo>
                <a:lnTo>
                  <a:pt x="1089914" y="0"/>
                </a:lnTo>
                <a:lnTo>
                  <a:pt x="1557020" y="0"/>
                </a:lnTo>
                <a:lnTo>
                  <a:pt x="1868551" y="0"/>
                </a:lnTo>
                <a:lnTo>
                  <a:pt x="1868551" y="406526"/>
                </a:lnTo>
                <a:lnTo>
                  <a:pt x="1868551" y="580771"/>
                </a:lnTo>
                <a:lnTo>
                  <a:pt x="1868551" y="696976"/>
                </a:lnTo>
                <a:lnTo>
                  <a:pt x="1557020" y="696976"/>
                </a:lnTo>
                <a:lnTo>
                  <a:pt x="2281682" y="1045337"/>
                </a:lnTo>
                <a:lnTo>
                  <a:pt x="1089914" y="696976"/>
                </a:lnTo>
                <a:lnTo>
                  <a:pt x="0" y="696976"/>
                </a:lnTo>
                <a:lnTo>
                  <a:pt x="0" y="580771"/>
                </a:lnTo>
                <a:lnTo>
                  <a:pt x="0" y="4065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35290" y="1289177"/>
            <a:ext cx="6724650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Account Group is a classification of customer master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</a:t>
            </a:r>
          </a:p>
          <a:p>
            <a:pPr marL="1454785">
              <a:lnSpc>
                <a:spcPct val="100000"/>
              </a:lnSpc>
              <a:spcBef>
                <a:spcPts val="1425"/>
              </a:spcBef>
              <a:tabLst>
                <a:tab pos="4615815" algn="l"/>
              </a:tabLst>
            </a:pPr>
            <a:r>
              <a:rPr sz="2000" dirty="0">
                <a:latin typeface="Times New Roman"/>
                <a:cs typeface="Times New Roman"/>
              </a:rPr>
              <a:t>Sold-to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Party	Ship-to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Party</a:t>
            </a:r>
          </a:p>
        </p:txBody>
      </p:sp>
      <p:sp>
        <p:nvSpPr>
          <p:cNvPr id="58" name="object 58"/>
          <p:cNvSpPr/>
          <p:nvPr/>
        </p:nvSpPr>
        <p:spPr>
          <a:xfrm>
            <a:off x="1828800" y="2860420"/>
            <a:ext cx="2209800" cy="12543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8800" y="2860420"/>
            <a:ext cx="2209800" cy="1254760"/>
          </a:xfrm>
          <a:custGeom>
            <a:avLst/>
            <a:gdLst/>
            <a:ahLst/>
            <a:cxnLst/>
            <a:rect l="l" t="t" r="r" b="b"/>
            <a:pathLst>
              <a:path w="2209800" h="1254760">
                <a:moveTo>
                  <a:pt x="0" y="557529"/>
                </a:moveTo>
                <a:lnTo>
                  <a:pt x="1089914" y="557529"/>
                </a:lnTo>
                <a:lnTo>
                  <a:pt x="2209800" y="0"/>
                </a:lnTo>
                <a:lnTo>
                  <a:pt x="1557020" y="557529"/>
                </a:lnTo>
                <a:lnTo>
                  <a:pt x="1868551" y="557529"/>
                </a:lnTo>
                <a:lnTo>
                  <a:pt x="1868551" y="673607"/>
                </a:lnTo>
                <a:lnTo>
                  <a:pt x="1868551" y="847851"/>
                </a:lnTo>
                <a:lnTo>
                  <a:pt x="1868551" y="1254378"/>
                </a:lnTo>
                <a:lnTo>
                  <a:pt x="1557020" y="1254378"/>
                </a:lnTo>
                <a:lnTo>
                  <a:pt x="1089914" y="1254378"/>
                </a:lnTo>
                <a:lnTo>
                  <a:pt x="0" y="1254378"/>
                </a:lnTo>
                <a:lnTo>
                  <a:pt x="0" y="847851"/>
                </a:lnTo>
                <a:lnTo>
                  <a:pt x="0" y="673607"/>
                </a:lnTo>
                <a:lnTo>
                  <a:pt x="0" y="55752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120264" y="3455670"/>
            <a:ext cx="128524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Bill-to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641088" y="2848736"/>
            <a:ext cx="2145538" cy="12660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41088" y="2848736"/>
            <a:ext cx="2145665" cy="1266190"/>
          </a:xfrm>
          <a:custGeom>
            <a:avLst/>
            <a:gdLst/>
            <a:ahLst/>
            <a:cxnLst/>
            <a:rect l="l" t="t" r="r" b="b"/>
            <a:pathLst>
              <a:path w="2145665" h="1266189">
                <a:moveTo>
                  <a:pt x="276987" y="569213"/>
                </a:moveTo>
                <a:lnTo>
                  <a:pt x="588390" y="569213"/>
                </a:lnTo>
                <a:lnTo>
                  <a:pt x="0" y="0"/>
                </a:lnTo>
                <a:lnTo>
                  <a:pt x="1055497" y="569213"/>
                </a:lnTo>
                <a:lnTo>
                  <a:pt x="2145538" y="569213"/>
                </a:lnTo>
                <a:lnTo>
                  <a:pt x="2145538" y="685291"/>
                </a:lnTo>
                <a:lnTo>
                  <a:pt x="2145538" y="859536"/>
                </a:lnTo>
                <a:lnTo>
                  <a:pt x="2145538" y="1266063"/>
                </a:lnTo>
                <a:lnTo>
                  <a:pt x="1055497" y="1266063"/>
                </a:lnTo>
                <a:lnTo>
                  <a:pt x="588390" y="1266063"/>
                </a:lnTo>
                <a:lnTo>
                  <a:pt x="276987" y="1266063"/>
                </a:lnTo>
                <a:lnTo>
                  <a:pt x="276987" y="859536"/>
                </a:lnTo>
                <a:lnTo>
                  <a:pt x="276987" y="685291"/>
                </a:lnTo>
                <a:lnTo>
                  <a:pt x="276987" y="56921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549900" y="3455670"/>
            <a:ext cx="60515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Payer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911600" y="2303526"/>
            <a:ext cx="1006475" cy="9048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11600" y="2303526"/>
            <a:ext cx="1006475" cy="904875"/>
          </a:xfrm>
          <a:custGeom>
            <a:avLst/>
            <a:gdLst/>
            <a:ahLst/>
            <a:cxnLst/>
            <a:rect l="l" t="t" r="r" b="b"/>
            <a:pathLst>
              <a:path w="1006475" h="904875">
                <a:moveTo>
                  <a:pt x="0" y="452374"/>
                </a:moveTo>
                <a:lnTo>
                  <a:pt x="2598" y="406105"/>
                </a:lnTo>
                <a:lnTo>
                  <a:pt x="10223" y="361177"/>
                </a:lnTo>
                <a:lnTo>
                  <a:pt x="22624" y="317815"/>
                </a:lnTo>
                <a:lnTo>
                  <a:pt x="39546" y="276248"/>
                </a:lnTo>
                <a:lnTo>
                  <a:pt x="60738" y="236702"/>
                </a:lnTo>
                <a:lnTo>
                  <a:pt x="85946" y="199404"/>
                </a:lnTo>
                <a:lnTo>
                  <a:pt x="114917" y="164581"/>
                </a:lnTo>
                <a:lnTo>
                  <a:pt x="147399" y="132460"/>
                </a:lnTo>
                <a:lnTo>
                  <a:pt x="183139" y="103268"/>
                </a:lnTo>
                <a:lnTo>
                  <a:pt x="221884" y="77232"/>
                </a:lnTo>
                <a:lnTo>
                  <a:pt x="263381" y="54579"/>
                </a:lnTo>
                <a:lnTo>
                  <a:pt x="307377" y="35536"/>
                </a:lnTo>
                <a:lnTo>
                  <a:pt x="353620" y="20329"/>
                </a:lnTo>
                <a:lnTo>
                  <a:pt x="401857" y="9186"/>
                </a:lnTo>
                <a:lnTo>
                  <a:pt x="451835" y="2334"/>
                </a:lnTo>
                <a:lnTo>
                  <a:pt x="503300" y="0"/>
                </a:lnTo>
                <a:lnTo>
                  <a:pt x="554744" y="2334"/>
                </a:lnTo>
                <a:lnTo>
                  <a:pt x="604702" y="9186"/>
                </a:lnTo>
                <a:lnTo>
                  <a:pt x="652922" y="20329"/>
                </a:lnTo>
                <a:lnTo>
                  <a:pt x="699150" y="35536"/>
                </a:lnTo>
                <a:lnTo>
                  <a:pt x="743135" y="54579"/>
                </a:lnTo>
                <a:lnTo>
                  <a:pt x="784621" y="77232"/>
                </a:lnTo>
                <a:lnTo>
                  <a:pt x="823358" y="103268"/>
                </a:lnTo>
                <a:lnTo>
                  <a:pt x="859091" y="132460"/>
                </a:lnTo>
                <a:lnTo>
                  <a:pt x="891568" y="164581"/>
                </a:lnTo>
                <a:lnTo>
                  <a:pt x="920535" y="199404"/>
                </a:lnTo>
                <a:lnTo>
                  <a:pt x="945740" y="236702"/>
                </a:lnTo>
                <a:lnTo>
                  <a:pt x="966930" y="276248"/>
                </a:lnTo>
                <a:lnTo>
                  <a:pt x="983851" y="317815"/>
                </a:lnTo>
                <a:lnTo>
                  <a:pt x="996251" y="361177"/>
                </a:lnTo>
                <a:lnTo>
                  <a:pt x="1003876" y="406105"/>
                </a:lnTo>
                <a:lnTo>
                  <a:pt x="1006475" y="452374"/>
                </a:lnTo>
                <a:lnTo>
                  <a:pt x="1003876" y="498643"/>
                </a:lnTo>
                <a:lnTo>
                  <a:pt x="996251" y="543576"/>
                </a:lnTo>
                <a:lnTo>
                  <a:pt x="983851" y="586943"/>
                </a:lnTo>
                <a:lnTo>
                  <a:pt x="966930" y="628519"/>
                </a:lnTo>
                <a:lnTo>
                  <a:pt x="945740" y="668074"/>
                </a:lnTo>
                <a:lnTo>
                  <a:pt x="920535" y="705383"/>
                </a:lnTo>
                <a:lnTo>
                  <a:pt x="891568" y="740217"/>
                </a:lnTo>
                <a:lnTo>
                  <a:pt x="859091" y="772350"/>
                </a:lnTo>
                <a:lnTo>
                  <a:pt x="823358" y="801554"/>
                </a:lnTo>
                <a:lnTo>
                  <a:pt x="784621" y="827601"/>
                </a:lnTo>
                <a:lnTo>
                  <a:pt x="743135" y="850265"/>
                </a:lnTo>
                <a:lnTo>
                  <a:pt x="699150" y="869318"/>
                </a:lnTo>
                <a:lnTo>
                  <a:pt x="652922" y="884533"/>
                </a:lnTo>
                <a:lnTo>
                  <a:pt x="604702" y="895682"/>
                </a:lnTo>
                <a:lnTo>
                  <a:pt x="554744" y="902539"/>
                </a:lnTo>
                <a:lnTo>
                  <a:pt x="503300" y="904875"/>
                </a:lnTo>
                <a:lnTo>
                  <a:pt x="451835" y="902539"/>
                </a:lnTo>
                <a:lnTo>
                  <a:pt x="401857" y="895682"/>
                </a:lnTo>
                <a:lnTo>
                  <a:pt x="353620" y="884533"/>
                </a:lnTo>
                <a:lnTo>
                  <a:pt x="307377" y="869318"/>
                </a:lnTo>
                <a:lnTo>
                  <a:pt x="263381" y="850265"/>
                </a:lnTo>
                <a:lnTo>
                  <a:pt x="221884" y="827601"/>
                </a:lnTo>
                <a:lnTo>
                  <a:pt x="183139" y="801554"/>
                </a:lnTo>
                <a:lnTo>
                  <a:pt x="147399" y="772350"/>
                </a:lnTo>
                <a:lnTo>
                  <a:pt x="114917" y="740217"/>
                </a:lnTo>
                <a:lnTo>
                  <a:pt x="85946" y="705383"/>
                </a:lnTo>
                <a:lnTo>
                  <a:pt x="60738" y="668074"/>
                </a:lnTo>
                <a:lnTo>
                  <a:pt x="39546" y="628519"/>
                </a:lnTo>
                <a:lnTo>
                  <a:pt x="22624" y="586943"/>
                </a:lnTo>
                <a:lnTo>
                  <a:pt x="10223" y="543576"/>
                </a:lnTo>
                <a:lnTo>
                  <a:pt x="2598" y="498643"/>
                </a:lnTo>
                <a:lnTo>
                  <a:pt x="0" y="45237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931158" y="2629661"/>
            <a:ext cx="9702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C</a:t>
            </a:r>
            <a:r>
              <a:rPr sz="1600" b="1" spc="-15" dirty="0">
                <a:latin typeface="Arial"/>
                <a:cs typeface="Arial"/>
              </a:rPr>
              <a:t>u</a:t>
            </a:r>
            <a:r>
              <a:rPr sz="1600" b="1" spc="-5" dirty="0">
                <a:latin typeface="Arial"/>
                <a:cs typeface="Arial"/>
              </a:rPr>
              <a:t>s</a:t>
            </a:r>
            <a:r>
              <a:rPr sz="1600" b="1" spc="-10" dirty="0">
                <a:latin typeface="Arial"/>
                <a:cs typeface="Arial"/>
              </a:rPr>
              <a:t>t</a:t>
            </a:r>
            <a:r>
              <a:rPr sz="1600" b="1" spc="-5" dirty="0">
                <a:latin typeface="Arial"/>
                <a:cs typeface="Arial"/>
              </a:rPr>
              <a:t>o</a:t>
            </a:r>
            <a:r>
              <a:rPr sz="1600" b="1" spc="-15" dirty="0">
                <a:latin typeface="Arial"/>
                <a:cs typeface="Arial"/>
              </a:rPr>
              <a:t>m</a:t>
            </a:r>
            <a:r>
              <a:rPr sz="1600" b="1" spc="-5" dirty="0">
                <a:latin typeface="Arial"/>
                <a:cs typeface="Arial"/>
              </a:rPr>
              <a:t>er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038855" y="402336"/>
            <a:ext cx="729995" cy="739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16823" y="402336"/>
            <a:ext cx="729996" cy="739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791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z="3600" dirty="0"/>
              <a:t>Master Data – Customer Material</a:t>
            </a:r>
            <a:r>
              <a:rPr sz="3600" spc="-125" dirty="0"/>
              <a:t> </a:t>
            </a:r>
            <a:r>
              <a:rPr sz="3600" dirty="0"/>
              <a:t>info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533400" y="2286000"/>
            <a:ext cx="4724400" cy="396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9112" y="2271712"/>
            <a:ext cx="4752975" cy="3990975"/>
          </a:xfrm>
          <a:custGeom>
            <a:avLst/>
            <a:gdLst/>
            <a:ahLst/>
            <a:cxnLst/>
            <a:rect l="l" t="t" r="r" b="b"/>
            <a:pathLst>
              <a:path w="4752975" h="3990975">
                <a:moveTo>
                  <a:pt x="0" y="3990975"/>
                </a:moveTo>
                <a:lnTo>
                  <a:pt x="4752975" y="3990975"/>
                </a:lnTo>
                <a:lnTo>
                  <a:pt x="4752975" y="0"/>
                </a:lnTo>
                <a:lnTo>
                  <a:pt x="0" y="0"/>
                </a:lnTo>
                <a:lnTo>
                  <a:pt x="0" y="39909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0700" y="1461261"/>
            <a:ext cx="8068945" cy="4855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3345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If the customer uses a different identifier than the one the business uses for the  material, this can be included in a customer material</a:t>
            </a:r>
            <a:r>
              <a:rPr sz="1600" spc="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information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5057775" marR="3746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"/>
                <a:cs typeface="Arial"/>
              </a:rPr>
              <a:t>Uniquely identifies the material  from the customer's point of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view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5057775" marR="508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Customer material info can also  include shipping specific data like  plant, delivery tolerances, partial  delivery details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etc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5057775" marR="29464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The user can simplify the data  entry process by using a  customer-material info record  during sales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processing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5057775" marR="15621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VD51 – Create  VD52 –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Change  </a:t>
            </a:r>
            <a:r>
              <a:rPr sz="1600" spc="-5" dirty="0">
                <a:latin typeface="Arial"/>
                <a:cs typeface="Arial"/>
              </a:rPr>
              <a:t>VD53 -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Disply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8800" y="1219200"/>
            <a:ext cx="236220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3800" y="1219200"/>
            <a:ext cx="17526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5400" y="1219200"/>
            <a:ext cx="1905000" cy="243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1739" y="260604"/>
            <a:ext cx="886967" cy="897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43044" y="260604"/>
            <a:ext cx="886968" cy="897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</a:t>
            </a:r>
            <a:r>
              <a:rPr spc="-85" dirty="0"/>
              <a:t> </a:t>
            </a:r>
            <a:r>
              <a:rPr dirty="0"/>
              <a:t>Pricing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3400" y="3879850"/>
            <a:ext cx="8050530" cy="2292350"/>
          </a:xfrm>
          <a:prstGeom prst="rect">
            <a:avLst/>
          </a:prstGeom>
          <a:solidFill>
            <a:srgbClr val="ADB5FB"/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 marR="190500" algn="just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12090" algn="l"/>
              </a:tabLst>
            </a:pPr>
            <a:r>
              <a:rPr sz="1600" b="1" spc="-20" dirty="0">
                <a:latin typeface="Arial"/>
                <a:cs typeface="Arial"/>
              </a:rPr>
              <a:t>All </a:t>
            </a:r>
            <a:r>
              <a:rPr sz="1600" b="1" spc="-5" dirty="0">
                <a:latin typeface="Arial"/>
                <a:cs typeface="Arial"/>
              </a:rPr>
              <a:t>of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pricing elements that </a:t>
            </a:r>
            <a:r>
              <a:rPr sz="1600" b="1" spc="-20" dirty="0">
                <a:latin typeface="Arial"/>
                <a:cs typeface="Arial"/>
              </a:rPr>
              <a:t>you </a:t>
            </a:r>
            <a:r>
              <a:rPr sz="1600" b="1" spc="-5" dirty="0">
                <a:latin typeface="Arial"/>
                <a:cs typeface="Arial"/>
              </a:rPr>
              <a:t>use in </a:t>
            </a:r>
            <a:r>
              <a:rPr sz="1600" b="1" spc="-15" dirty="0">
                <a:latin typeface="Arial"/>
                <a:cs typeface="Arial"/>
              </a:rPr>
              <a:t>your </a:t>
            </a:r>
            <a:r>
              <a:rPr sz="1600" b="1" spc="-5" dirty="0">
                <a:latin typeface="Arial"/>
                <a:cs typeface="Arial"/>
              </a:rPr>
              <a:t>day-to-day pricing procedures - 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prices, surcharges, discounts, freight charges, and taxes - are defined in </a:t>
            </a:r>
            <a:r>
              <a:rPr sz="1600" b="1" spc="-10" dirty="0">
                <a:latin typeface="Arial"/>
                <a:cs typeface="Arial"/>
              </a:rPr>
              <a:t>the  </a:t>
            </a:r>
            <a:r>
              <a:rPr sz="1600" b="1" spc="-5" dirty="0">
                <a:latin typeface="Arial"/>
                <a:cs typeface="Arial"/>
              </a:rPr>
              <a:t>R/3 </a:t>
            </a:r>
            <a:r>
              <a:rPr sz="1600" b="1" spc="-10" dirty="0">
                <a:latin typeface="Arial"/>
                <a:cs typeface="Arial"/>
              </a:rPr>
              <a:t>system </a:t>
            </a:r>
            <a:r>
              <a:rPr sz="1600" b="1" spc="-5" dirty="0">
                <a:latin typeface="Arial"/>
                <a:cs typeface="Arial"/>
              </a:rPr>
              <a:t>as condition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types.</a:t>
            </a:r>
            <a:endParaRPr sz="1600">
              <a:latin typeface="Arial"/>
              <a:cs typeface="Arial"/>
            </a:endParaRPr>
          </a:p>
          <a:p>
            <a:pPr marL="91440" marR="675640">
              <a:lnSpc>
                <a:spcPct val="100000"/>
              </a:lnSpc>
              <a:buFont typeface="Arial"/>
              <a:buChar char="•"/>
              <a:tabLst>
                <a:tab pos="218440" algn="l"/>
              </a:tabLst>
            </a:pPr>
            <a:r>
              <a:rPr sz="1600" b="1" spc="-5" dirty="0">
                <a:latin typeface="Arial"/>
                <a:cs typeface="Arial"/>
              </a:rPr>
              <a:t>During sales order </a:t>
            </a:r>
            <a:r>
              <a:rPr sz="1600" b="1" spc="-30" dirty="0">
                <a:latin typeface="Arial"/>
                <a:cs typeface="Arial"/>
              </a:rPr>
              <a:t>entry, </a:t>
            </a:r>
            <a:r>
              <a:rPr sz="1600" b="1" spc="-10" dirty="0">
                <a:latin typeface="Arial"/>
                <a:cs typeface="Arial"/>
              </a:rPr>
              <a:t>the system </a:t>
            </a:r>
            <a:r>
              <a:rPr sz="1600" b="1" spc="-5" dirty="0">
                <a:latin typeface="Arial"/>
                <a:cs typeface="Arial"/>
              </a:rPr>
              <a:t>can calculate prices automatically by  finding a gross price, deducting all </a:t>
            </a:r>
            <a:r>
              <a:rPr sz="1600" b="1" spc="-10" dirty="0">
                <a:latin typeface="Arial"/>
                <a:cs typeface="Arial"/>
              </a:rPr>
              <a:t>the relevant </a:t>
            </a:r>
            <a:r>
              <a:rPr sz="1600" b="1" spc="-5" dirty="0">
                <a:latin typeface="Arial"/>
                <a:cs typeface="Arial"/>
              </a:rPr>
              <a:t>discounts and adding any  surcharges such as freight and sales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tax.</a:t>
            </a:r>
            <a:endParaRPr sz="1600">
              <a:latin typeface="Arial"/>
              <a:cs typeface="Arial"/>
            </a:endParaRPr>
          </a:p>
          <a:p>
            <a:pPr marL="91440" marR="172720" algn="just">
              <a:lnSpc>
                <a:spcPct val="100000"/>
              </a:lnSpc>
              <a:buFont typeface="Arial"/>
              <a:buChar char="•"/>
              <a:tabLst>
                <a:tab pos="218440" algn="l"/>
              </a:tabLst>
            </a:pPr>
            <a:r>
              <a:rPr sz="1600" b="1" spc="-5" dirty="0">
                <a:latin typeface="Arial"/>
                <a:cs typeface="Arial"/>
              </a:rPr>
              <a:t>Depending on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pricing policies of </a:t>
            </a:r>
            <a:r>
              <a:rPr sz="1600" b="1" spc="-15" dirty="0">
                <a:latin typeface="Arial"/>
                <a:cs typeface="Arial"/>
              </a:rPr>
              <a:t>your </a:t>
            </a:r>
            <a:r>
              <a:rPr sz="1600" b="1" spc="-25" dirty="0">
                <a:latin typeface="Arial"/>
                <a:cs typeface="Arial"/>
              </a:rPr>
              <a:t>company, </a:t>
            </a:r>
            <a:r>
              <a:rPr sz="1600" b="1" spc="-20" dirty="0">
                <a:latin typeface="Arial"/>
                <a:cs typeface="Arial"/>
              </a:rPr>
              <a:t>you </a:t>
            </a:r>
            <a:r>
              <a:rPr sz="1600" b="1" spc="-5" dirty="0">
                <a:latin typeface="Arial"/>
                <a:cs typeface="Arial"/>
              </a:rPr>
              <a:t>may be able to change  prices manually during sales order processing. </a:t>
            </a:r>
            <a:r>
              <a:rPr sz="1600" b="1" spc="-45" dirty="0">
                <a:latin typeface="Arial"/>
                <a:cs typeface="Arial"/>
              </a:rPr>
              <a:t>You may, </a:t>
            </a:r>
            <a:r>
              <a:rPr sz="1600" b="1" spc="-10" dirty="0">
                <a:latin typeface="Arial"/>
                <a:cs typeface="Arial"/>
              </a:rPr>
              <a:t>for </a:t>
            </a:r>
            <a:r>
              <a:rPr sz="1600" b="1" spc="-5" dirty="0">
                <a:latin typeface="Arial"/>
                <a:cs typeface="Arial"/>
              </a:rPr>
              <a:t>example, be able to  enter or change certain discounts </a:t>
            </a:r>
            <a:r>
              <a:rPr sz="1600" b="1" dirty="0">
                <a:latin typeface="Arial"/>
                <a:cs typeface="Arial"/>
              </a:rPr>
              <a:t>within </a:t>
            </a:r>
            <a:r>
              <a:rPr sz="1600" b="1" spc="-5" dirty="0">
                <a:latin typeface="Arial"/>
                <a:cs typeface="Arial"/>
              </a:rPr>
              <a:t>a specified</a:t>
            </a:r>
            <a:r>
              <a:rPr sz="1600" b="1" spc="11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range.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60725" y="1700276"/>
            <a:ext cx="396875" cy="155575"/>
          </a:xfrm>
          <a:custGeom>
            <a:avLst/>
            <a:gdLst/>
            <a:ahLst/>
            <a:cxnLst/>
            <a:rect l="l" t="t" r="r" b="b"/>
            <a:pathLst>
              <a:path w="396875" h="155575">
                <a:moveTo>
                  <a:pt x="297688" y="0"/>
                </a:moveTo>
                <a:lnTo>
                  <a:pt x="297688" y="38862"/>
                </a:lnTo>
                <a:lnTo>
                  <a:pt x="0" y="38862"/>
                </a:lnTo>
                <a:lnTo>
                  <a:pt x="0" y="116586"/>
                </a:lnTo>
                <a:lnTo>
                  <a:pt x="297688" y="116586"/>
                </a:lnTo>
                <a:lnTo>
                  <a:pt x="297688" y="155575"/>
                </a:lnTo>
                <a:lnTo>
                  <a:pt x="396875" y="77724"/>
                </a:lnTo>
                <a:lnTo>
                  <a:pt x="297688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0725" y="1700276"/>
            <a:ext cx="396875" cy="155575"/>
          </a:xfrm>
          <a:custGeom>
            <a:avLst/>
            <a:gdLst/>
            <a:ahLst/>
            <a:cxnLst/>
            <a:rect l="l" t="t" r="r" b="b"/>
            <a:pathLst>
              <a:path w="396875" h="155575">
                <a:moveTo>
                  <a:pt x="0" y="38862"/>
                </a:moveTo>
                <a:lnTo>
                  <a:pt x="297688" y="38862"/>
                </a:lnTo>
                <a:lnTo>
                  <a:pt x="297688" y="0"/>
                </a:lnTo>
                <a:lnTo>
                  <a:pt x="396875" y="77724"/>
                </a:lnTo>
                <a:lnTo>
                  <a:pt x="297688" y="155575"/>
                </a:lnTo>
                <a:lnTo>
                  <a:pt x="297688" y="116586"/>
                </a:lnTo>
                <a:lnTo>
                  <a:pt x="0" y="116586"/>
                </a:lnTo>
                <a:lnTo>
                  <a:pt x="0" y="3886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63900" y="2878073"/>
            <a:ext cx="393700" cy="155575"/>
          </a:xfrm>
          <a:custGeom>
            <a:avLst/>
            <a:gdLst/>
            <a:ahLst/>
            <a:cxnLst/>
            <a:rect l="l" t="t" r="r" b="b"/>
            <a:pathLst>
              <a:path w="393700" h="155575">
                <a:moveTo>
                  <a:pt x="295275" y="0"/>
                </a:moveTo>
                <a:lnTo>
                  <a:pt x="295275" y="38988"/>
                </a:lnTo>
                <a:lnTo>
                  <a:pt x="0" y="38988"/>
                </a:lnTo>
                <a:lnTo>
                  <a:pt x="0" y="116712"/>
                </a:lnTo>
                <a:lnTo>
                  <a:pt x="295275" y="116712"/>
                </a:lnTo>
                <a:lnTo>
                  <a:pt x="295275" y="155575"/>
                </a:lnTo>
                <a:lnTo>
                  <a:pt x="393700" y="77850"/>
                </a:lnTo>
                <a:lnTo>
                  <a:pt x="29527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63900" y="2878073"/>
            <a:ext cx="393700" cy="155575"/>
          </a:xfrm>
          <a:custGeom>
            <a:avLst/>
            <a:gdLst/>
            <a:ahLst/>
            <a:cxnLst/>
            <a:rect l="l" t="t" r="r" b="b"/>
            <a:pathLst>
              <a:path w="393700" h="155575">
                <a:moveTo>
                  <a:pt x="0" y="38988"/>
                </a:moveTo>
                <a:lnTo>
                  <a:pt x="295275" y="38988"/>
                </a:lnTo>
                <a:lnTo>
                  <a:pt x="295275" y="0"/>
                </a:lnTo>
                <a:lnTo>
                  <a:pt x="393700" y="77850"/>
                </a:lnTo>
                <a:lnTo>
                  <a:pt x="295275" y="155575"/>
                </a:lnTo>
                <a:lnTo>
                  <a:pt x="295275" y="116712"/>
                </a:lnTo>
                <a:lnTo>
                  <a:pt x="0" y="116712"/>
                </a:lnTo>
                <a:lnTo>
                  <a:pt x="0" y="3898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3900" y="2384425"/>
            <a:ext cx="393700" cy="155575"/>
          </a:xfrm>
          <a:custGeom>
            <a:avLst/>
            <a:gdLst/>
            <a:ahLst/>
            <a:cxnLst/>
            <a:rect l="l" t="t" r="r" b="b"/>
            <a:pathLst>
              <a:path w="393700" h="155575">
                <a:moveTo>
                  <a:pt x="295275" y="0"/>
                </a:moveTo>
                <a:lnTo>
                  <a:pt x="295275" y="38862"/>
                </a:lnTo>
                <a:lnTo>
                  <a:pt x="0" y="38862"/>
                </a:lnTo>
                <a:lnTo>
                  <a:pt x="0" y="116712"/>
                </a:lnTo>
                <a:lnTo>
                  <a:pt x="295275" y="116712"/>
                </a:lnTo>
                <a:lnTo>
                  <a:pt x="295275" y="155575"/>
                </a:lnTo>
                <a:lnTo>
                  <a:pt x="393700" y="77850"/>
                </a:lnTo>
                <a:lnTo>
                  <a:pt x="29527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3900" y="2384425"/>
            <a:ext cx="393700" cy="155575"/>
          </a:xfrm>
          <a:custGeom>
            <a:avLst/>
            <a:gdLst/>
            <a:ahLst/>
            <a:cxnLst/>
            <a:rect l="l" t="t" r="r" b="b"/>
            <a:pathLst>
              <a:path w="393700" h="155575">
                <a:moveTo>
                  <a:pt x="0" y="38862"/>
                </a:moveTo>
                <a:lnTo>
                  <a:pt x="295275" y="38862"/>
                </a:lnTo>
                <a:lnTo>
                  <a:pt x="295275" y="0"/>
                </a:lnTo>
                <a:lnTo>
                  <a:pt x="393700" y="77850"/>
                </a:lnTo>
                <a:lnTo>
                  <a:pt x="295275" y="155575"/>
                </a:lnTo>
                <a:lnTo>
                  <a:pt x="295275" y="116712"/>
                </a:lnTo>
                <a:lnTo>
                  <a:pt x="0" y="116712"/>
                </a:lnTo>
                <a:lnTo>
                  <a:pt x="0" y="3886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3900" y="3389376"/>
            <a:ext cx="393700" cy="155575"/>
          </a:xfrm>
          <a:custGeom>
            <a:avLst/>
            <a:gdLst/>
            <a:ahLst/>
            <a:cxnLst/>
            <a:rect l="l" t="t" r="r" b="b"/>
            <a:pathLst>
              <a:path w="393700" h="155575">
                <a:moveTo>
                  <a:pt x="295275" y="0"/>
                </a:moveTo>
                <a:lnTo>
                  <a:pt x="295275" y="38862"/>
                </a:lnTo>
                <a:lnTo>
                  <a:pt x="0" y="38862"/>
                </a:lnTo>
                <a:lnTo>
                  <a:pt x="0" y="116586"/>
                </a:lnTo>
                <a:lnTo>
                  <a:pt x="295275" y="116586"/>
                </a:lnTo>
                <a:lnTo>
                  <a:pt x="295275" y="155575"/>
                </a:lnTo>
                <a:lnTo>
                  <a:pt x="393700" y="77724"/>
                </a:lnTo>
                <a:lnTo>
                  <a:pt x="29527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63900" y="3389376"/>
            <a:ext cx="393700" cy="155575"/>
          </a:xfrm>
          <a:custGeom>
            <a:avLst/>
            <a:gdLst/>
            <a:ahLst/>
            <a:cxnLst/>
            <a:rect l="l" t="t" r="r" b="b"/>
            <a:pathLst>
              <a:path w="393700" h="155575">
                <a:moveTo>
                  <a:pt x="0" y="38862"/>
                </a:moveTo>
                <a:lnTo>
                  <a:pt x="295275" y="38862"/>
                </a:lnTo>
                <a:lnTo>
                  <a:pt x="295275" y="0"/>
                </a:lnTo>
                <a:lnTo>
                  <a:pt x="393700" y="77724"/>
                </a:lnTo>
                <a:lnTo>
                  <a:pt x="295275" y="155575"/>
                </a:lnTo>
                <a:lnTo>
                  <a:pt x="295275" y="116586"/>
                </a:lnTo>
                <a:lnTo>
                  <a:pt x="0" y="116586"/>
                </a:lnTo>
                <a:lnTo>
                  <a:pt x="0" y="3886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33800" y="1219200"/>
            <a:ext cx="1752600" cy="24384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200025" marR="407034">
              <a:lnSpc>
                <a:spcPct val="100000"/>
              </a:lnSpc>
            </a:pP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Material </a:t>
            </a: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Price,  </a:t>
            </a: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Customer</a:t>
            </a:r>
            <a:r>
              <a:rPr sz="1200" b="1" spc="-9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Price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200025" marR="220979">
              <a:lnSpc>
                <a:spcPct val="100000"/>
              </a:lnSpc>
            </a:pP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Material </a:t>
            </a: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Group  </a:t>
            </a: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Discount,  Material</a:t>
            </a:r>
            <a:r>
              <a:rPr sz="1200" b="1" spc="2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Discount</a:t>
            </a:r>
            <a:endParaRPr sz="120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065"/>
              </a:spcBef>
            </a:pP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Incoterms</a:t>
            </a:r>
            <a:r>
              <a:rPr sz="1200" b="1" spc="-6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part1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Times New Roman"/>
              <a:cs typeface="Times New Roman"/>
            </a:endParaRPr>
          </a:p>
          <a:p>
            <a:pPr marL="200025">
              <a:lnSpc>
                <a:spcPct val="100000"/>
              </a:lnSpc>
            </a:pPr>
            <a:r>
              <a:rPr sz="1200" b="1" spc="-20" dirty="0">
                <a:solidFill>
                  <a:srgbClr val="3333CC"/>
                </a:solidFill>
                <a:latin typeface="Arial"/>
                <a:cs typeface="Arial"/>
              </a:rPr>
              <a:t>Taxes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38800" y="1219200"/>
            <a:ext cx="2362200" cy="24384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ts val="1805"/>
              </a:lnSpc>
            </a:pPr>
            <a:r>
              <a:rPr sz="1600" b="1" u="heavy" spc="-5" dirty="0">
                <a:solidFill>
                  <a:srgbClr val="3333CC"/>
                </a:solidFill>
                <a:latin typeface="Arial"/>
                <a:cs typeface="Arial"/>
              </a:rPr>
              <a:t>Condition</a:t>
            </a:r>
            <a:r>
              <a:rPr sz="1600" b="1" u="heavy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00" b="1" u="heavy" spc="-40" dirty="0">
                <a:solidFill>
                  <a:srgbClr val="3333CC"/>
                </a:solidFill>
                <a:latin typeface="Arial"/>
                <a:cs typeface="Arial"/>
              </a:rPr>
              <a:t>Types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</a:pPr>
            <a:r>
              <a:rPr sz="12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PR00 </a:t>
            </a:r>
            <a:r>
              <a:rPr sz="1200" b="1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1200" b="1" spc="-8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Price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K029 </a:t>
            </a: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– Material </a:t>
            </a: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Group discount  K004 </a:t>
            </a: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– Material</a:t>
            </a:r>
            <a:r>
              <a:rPr sz="1200" b="1" spc="-10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discount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</a:pP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KF00 -</a:t>
            </a:r>
            <a:r>
              <a:rPr sz="1200" b="1" spc="-12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Freight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</a:pPr>
            <a:r>
              <a:rPr sz="1200" b="1" dirty="0">
                <a:solidFill>
                  <a:srgbClr val="3333CC"/>
                </a:solidFill>
                <a:latin typeface="Arial"/>
                <a:cs typeface="Arial"/>
              </a:rPr>
              <a:t>MWST </a:t>
            </a: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– Output</a:t>
            </a:r>
            <a:r>
              <a:rPr sz="1200" b="1" spc="-4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333CC"/>
                </a:solidFill>
                <a:latin typeface="Arial"/>
                <a:cs typeface="Arial"/>
              </a:rPr>
              <a:t>tax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95400" y="1219200"/>
            <a:ext cx="1905000" cy="24384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60"/>
              </a:spcBef>
            </a:pPr>
            <a:r>
              <a:rPr sz="1600" b="1" u="heavy" spc="-5" dirty="0">
                <a:solidFill>
                  <a:srgbClr val="3333CC"/>
                </a:solidFill>
                <a:latin typeface="Arial"/>
                <a:cs typeface="Arial"/>
              </a:rPr>
              <a:t>Pricing</a:t>
            </a:r>
            <a:r>
              <a:rPr sz="1600" b="1" u="heavy" spc="-5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3333CC"/>
                </a:solidFill>
                <a:latin typeface="Arial"/>
                <a:cs typeface="Arial"/>
              </a:rPr>
              <a:t>Elements</a:t>
            </a:r>
            <a:endParaRPr sz="16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155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Prices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Discount</a:t>
            </a:r>
            <a:r>
              <a:rPr sz="1600"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endParaRPr sz="16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Surcharges</a:t>
            </a:r>
            <a:endParaRPr sz="16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010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Freight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600" b="1" spc="-30" dirty="0">
                <a:solidFill>
                  <a:srgbClr val="0000FF"/>
                </a:solidFill>
                <a:latin typeface="Arial"/>
                <a:cs typeface="Arial"/>
              </a:rPr>
              <a:t>Taxes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68167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" y="254846"/>
            <a:ext cx="914399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lang="en-US" dirty="0" smtClean="0"/>
              <a:t>Sales &amp;</a:t>
            </a:r>
            <a:r>
              <a:rPr lang="en-US" spc="-55" dirty="0" smtClean="0"/>
              <a:t> </a:t>
            </a:r>
            <a:r>
              <a:rPr lang="en-US" dirty="0" smtClean="0"/>
              <a:t>Distribution</a:t>
            </a:r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530852" y="1188719"/>
            <a:ext cx="390144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0903" y="1188719"/>
            <a:ext cx="377951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459" y="1463039"/>
            <a:ext cx="377952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1560" y="1737360"/>
            <a:ext cx="428244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80260" y="1737360"/>
            <a:ext cx="377951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1560" y="2011679"/>
            <a:ext cx="428244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1560" y="2286000"/>
            <a:ext cx="428244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85060" y="2286000"/>
            <a:ext cx="377951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8659" y="2560320"/>
            <a:ext cx="377952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2205" y="1461516"/>
            <a:ext cx="6245860" cy="138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dirty="0">
                <a:latin typeface="Arial"/>
                <a:cs typeface="Arial"/>
              </a:rPr>
              <a:t>In this </a:t>
            </a:r>
            <a:r>
              <a:rPr sz="1800" b="1" i="1" spc="-5" dirty="0">
                <a:latin typeface="Arial"/>
                <a:cs typeface="Arial"/>
              </a:rPr>
              <a:t>course, we </a:t>
            </a:r>
            <a:r>
              <a:rPr sz="1800" b="1" i="1" dirty="0">
                <a:latin typeface="Arial"/>
                <a:cs typeface="Arial"/>
              </a:rPr>
              <a:t>will </a:t>
            </a:r>
            <a:r>
              <a:rPr sz="1800" b="1" i="1" spc="-5" dirty="0">
                <a:latin typeface="Arial"/>
                <a:cs typeface="Arial"/>
              </a:rPr>
              <a:t>cover 3 main </a:t>
            </a:r>
            <a:r>
              <a:rPr sz="1800" b="1" i="1" dirty="0">
                <a:latin typeface="Arial"/>
                <a:cs typeface="Arial"/>
              </a:rPr>
              <a:t>sub-topics which</a:t>
            </a:r>
            <a:r>
              <a:rPr sz="1800" b="1" i="1" spc="-4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are: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927100" indent="-457200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800" b="1" i="1" dirty="0">
                <a:latin typeface="Arial"/>
                <a:cs typeface="Arial"/>
              </a:rPr>
              <a:t>Purpose</a:t>
            </a:r>
            <a:endParaRPr sz="1800" dirty="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800" b="1" i="1" spc="-5" dirty="0">
                <a:latin typeface="Arial"/>
                <a:cs typeface="Arial"/>
              </a:rPr>
              <a:t>Use</a:t>
            </a:r>
            <a:endParaRPr sz="1800" dirty="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800" b="1" i="1" spc="-5" dirty="0">
                <a:latin typeface="Arial"/>
                <a:cs typeface="Arial"/>
              </a:rPr>
              <a:t>Challenges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24000" y="2971800"/>
            <a:ext cx="5715000" cy="297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51560" y="1841783"/>
            <a:ext cx="6659257" cy="42939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543044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</a:t>
            </a:r>
            <a:r>
              <a:rPr spc="-85" dirty="0"/>
              <a:t> </a:t>
            </a:r>
            <a:r>
              <a:rPr dirty="0"/>
              <a:t>Pricing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5000" y="1289558"/>
            <a:ext cx="753618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Pricing is a broad </a:t>
            </a:r>
            <a:r>
              <a:rPr sz="1800" dirty="0">
                <a:latin typeface="Arial"/>
                <a:cs typeface="Arial"/>
              </a:rPr>
              <a:t>term to </a:t>
            </a:r>
            <a:r>
              <a:rPr sz="1800" spc="-5" dirty="0">
                <a:latin typeface="Arial"/>
                <a:cs typeface="Arial"/>
              </a:rPr>
              <a:t>describe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calculation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prices.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pricing  conditions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include: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900" y="1893061"/>
            <a:ext cx="735965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Fre</a:t>
            </a:r>
            <a:r>
              <a:rPr sz="1800" spc="-10" dirty="0">
                <a:latin typeface="Arial"/>
                <a:cs typeface="Arial"/>
              </a:rPr>
              <a:t>igh</a:t>
            </a:r>
            <a:r>
              <a:rPr sz="180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4054" y="1893061"/>
            <a:ext cx="2117090" cy="61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Discount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surcharge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45" dirty="0">
                <a:latin typeface="Arial"/>
                <a:cs typeface="Arial"/>
              </a:rPr>
              <a:t>Taxes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000" y="2551810"/>
            <a:ext cx="7578725" cy="176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2479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In SAP </a:t>
            </a:r>
            <a:r>
              <a:rPr sz="1800" spc="-5" dirty="0">
                <a:latin typeface="Arial"/>
                <a:cs typeface="Arial"/>
              </a:rPr>
              <a:t>a data record that stores a condition is called condition record  (pricing condition record in case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Pricing).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Pricing condition records can be maintained </a:t>
            </a:r>
            <a:r>
              <a:rPr sz="1800" dirty="0">
                <a:latin typeface="Arial"/>
                <a:cs typeface="Arial"/>
              </a:rPr>
              <a:t>at </a:t>
            </a:r>
            <a:r>
              <a:rPr sz="1800" spc="-5" dirty="0">
                <a:latin typeface="Arial"/>
                <a:cs typeface="Arial"/>
              </a:rPr>
              <a:t>any level, e.g. </a:t>
            </a:r>
            <a:r>
              <a:rPr sz="1800" spc="-15" dirty="0">
                <a:latin typeface="Arial"/>
                <a:cs typeface="Arial"/>
              </a:rPr>
              <a:t>customer,  </a:t>
            </a:r>
            <a:r>
              <a:rPr sz="1800" spc="-5" dirty="0">
                <a:latin typeface="Arial"/>
                <a:cs typeface="Arial"/>
              </a:rPr>
              <a:t>material, customer/material, material group, customer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group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"/>
                <a:cs typeface="Arial"/>
              </a:rPr>
              <a:t>Pricing condition records </a:t>
            </a:r>
            <a:r>
              <a:rPr sz="1800" spc="-10" dirty="0">
                <a:latin typeface="Arial"/>
                <a:cs typeface="Arial"/>
              </a:rPr>
              <a:t>will </a:t>
            </a:r>
            <a:r>
              <a:rPr sz="1800" spc="-5" dirty="0">
                <a:latin typeface="Arial"/>
                <a:cs typeface="Arial"/>
              </a:rPr>
              <a:t>have validity periods, </a:t>
            </a:r>
            <a:r>
              <a:rPr sz="1800" spc="-10" dirty="0">
                <a:latin typeface="Arial"/>
                <a:cs typeface="Arial"/>
              </a:rPr>
              <a:t>upper </a:t>
            </a:r>
            <a:r>
              <a:rPr sz="1800" dirty="0">
                <a:latin typeface="Arial"/>
                <a:cs typeface="Arial"/>
              </a:rPr>
              <a:t>&amp; </a:t>
            </a:r>
            <a:r>
              <a:rPr sz="1800" spc="-15" dirty="0">
                <a:latin typeface="Arial"/>
                <a:cs typeface="Arial"/>
              </a:rPr>
              <a:t>lower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limits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and also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scales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90600" y="4572000"/>
            <a:ext cx="6858000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6312" y="4557712"/>
            <a:ext cx="6886575" cy="1704975"/>
          </a:xfrm>
          <a:custGeom>
            <a:avLst/>
            <a:gdLst/>
            <a:ahLst/>
            <a:cxnLst/>
            <a:rect l="l" t="t" r="r" b="b"/>
            <a:pathLst>
              <a:path w="6886575" h="1704975">
                <a:moveTo>
                  <a:pt x="0" y="1704975"/>
                </a:moveTo>
                <a:lnTo>
                  <a:pt x="6886575" y="1704975"/>
                </a:lnTo>
                <a:lnTo>
                  <a:pt x="6886575" y="0"/>
                </a:lnTo>
                <a:lnTo>
                  <a:pt x="0" y="0"/>
                </a:lnTo>
                <a:lnTo>
                  <a:pt x="0" y="17049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491739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</a:t>
            </a:r>
            <a:r>
              <a:rPr spc="-100" dirty="0"/>
              <a:t> </a:t>
            </a:r>
            <a:r>
              <a:rPr spc="-65" dirty="0"/>
              <a:t>Texts</a:t>
            </a:r>
          </a:p>
        </p:txBody>
      </p:sp>
      <p:sp>
        <p:nvSpPr>
          <p:cNvPr id="8" name="object 8"/>
          <p:cNvSpPr/>
          <p:nvPr/>
        </p:nvSpPr>
        <p:spPr>
          <a:xfrm>
            <a:off x="944029" y="3695700"/>
            <a:ext cx="6816471" cy="120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4029" y="3695700"/>
            <a:ext cx="6816725" cy="1200150"/>
          </a:xfrm>
          <a:custGeom>
            <a:avLst/>
            <a:gdLst/>
            <a:ahLst/>
            <a:cxnLst/>
            <a:rect l="l" t="t" r="r" b="b"/>
            <a:pathLst>
              <a:path w="6816725" h="1200150">
                <a:moveTo>
                  <a:pt x="0" y="1200150"/>
                </a:moveTo>
                <a:lnTo>
                  <a:pt x="6816471" y="1200150"/>
                </a:lnTo>
                <a:lnTo>
                  <a:pt x="6816471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36722" y="4184522"/>
            <a:ext cx="22307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Customer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– material</a:t>
            </a:r>
            <a:r>
              <a:rPr sz="1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" y="3766248"/>
            <a:ext cx="1560830" cy="918210"/>
          </a:xfrm>
          <a:custGeom>
            <a:avLst/>
            <a:gdLst/>
            <a:ahLst/>
            <a:cxnLst/>
            <a:rect l="l" t="t" r="r" b="b"/>
            <a:pathLst>
              <a:path w="1560830" h="918210">
                <a:moveTo>
                  <a:pt x="0" y="917765"/>
                </a:moveTo>
                <a:lnTo>
                  <a:pt x="1560449" y="917765"/>
                </a:lnTo>
                <a:lnTo>
                  <a:pt x="1560449" y="0"/>
                </a:lnTo>
                <a:lnTo>
                  <a:pt x="0" y="0"/>
                </a:lnTo>
                <a:lnTo>
                  <a:pt x="0" y="917765"/>
                </a:lnTo>
                <a:close/>
              </a:path>
            </a:pathLst>
          </a:custGeom>
          <a:solidFill>
            <a:srgbClr val="FF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3766248"/>
            <a:ext cx="1560830" cy="918210"/>
          </a:xfrm>
          <a:custGeom>
            <a:avLst/>
            <a:gdLst/>
            <a:ahLst/>
            <a:cxnLst/>
            <a:rect l="l" t="t" r="r" b="b"/>
            <a:pathLst>
              <a:path w="1560830" h="918210">
                <a:moveTo>
                  <a:pt x="0" y="917765"/>
                </a:moveTo>
                <a:lnTo>
                  <a:pt x="1560449" y="917765"/>
                </a:lnTo>
                <a:lnTo>
                  <a:pt x="1560449" y="0"/>
                </a:lnTo>
                <a:lnTo>
                  <a:pt x="0" y="0"/>
                </a:lnTo>
                <a:lnTo>
                  <a:pt x="0" y="91776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6173" y="4007104"/>
            <a:ext cx="14744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Material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5105" y="4220464"/>
            <a:ext cx="32448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4029" y="4895850"/>
            <a:ext cx="6816471" cy="1200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4029" y="4895850"/>
            <a:ext cx="6816725" cy="1200150"/>
          </a:xfrm>
          <a:custGeom>
            <a:avLst/>
            <a:gdLst/>
            <a:ahLst/>
            <a:cxnLst/>
            <a:rect l="l" t="t" r="r" b="b"/>
            <a:pathLst>
              <a:path w="6816725" h="1200150">
                <a:moveTo>
                  <a:pt x="0" y="1200150"/>
                </a:moveTo>
                <a:lnTo>
                  <a:pt x="6816471" y="1200150"/>
                </a:lnTo>
                <a:lnTo>
                  <a:pt x="6816471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92627" y="5384800"/>
            <a:ext cx="11258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r>
              <a:rPr sz="1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21682" y="5384800"/>
            <a:ext cx="89026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Item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4029" y="2495550"/>
            <a:ext cx="6816471" cy="1200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4029" y="2495550"/>
            <a:ext cx="6816725" cy="1200150"/>
          </a:xfrm>
          <a:custGeom>
            <a:avLst/>
            <a:gdLst/>
            <a:ahLst/>
            <a:cxnLst/>
            <a:rect l="l" t="t" r="r" b="b"/>
            <a:pathLst>
              <a:path w="6816725" h="1200150">
                <a:moveTo>
                  <a:pt x="0" y="1200150"/>
                </a:moveTo>
                <a:lnTo>
                  <a:pt x="6816471" y="1200150"/>
                </a:lnTo>
                <a:lnTo>
                  <a:pt x="6816471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687827" y="2983865"/>
            <a:ext cx="998219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r>
              <a:rPr sz="14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74338" y="2983865"/>
            <a:ext cx="99060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1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79730" y="2983865"/>
            <a:ext cx="132588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Purchase</a:t>
            </a:r>
            <a:r>
              <a:rPr sz="1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3400" y="2566098"/>
            <a:ext cx="1560830" cy="918210"/>
          </a:xfrm>
          <a:custGeom>
            <a:avLst/>
            <a:gdLst/>
            <a:ahLst/>
            <a:cxnLst/>
            <a:rect l="l" t="t" r="r" b="b"/>
            <a:pathLst>
              <a:path w="1560830" h="918210">
                <a:moveTo>
                  <a:pt x="0" y="917765"/>
                </a:moveTo>
                <a:lnTo>
                  <a:pt x="1560449" y="917765"/>
                </a:lnTo>
                <a:lnTo>
                  <a:pt x="1560449" y="0"/>
                </a:lnTo>
                <a:lnTo>
                  <a:pt x="0" y="0"/>
                </a:lnTo>
                <a:lnTo>
                  <a:pt x="0" y="917765"/>
                </a:lnTo>
                <a:close/>
              </a:path>
            </a:pathLst>
          </a:custGeom>
          <a:solidFill>
            <a:srgbClr val="FF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3400" y="2566098"/>
            <a:ext cx="1560830" cy="918210"/>
          </a:xfrm>
          <a:custGeom>
            <a:avLst/>
            <a:gdLst/>
            <a:ahLst/>
            <a:cxnLst/>
            <a:rect l="l" t="t" r="r" b="b"/>
            <a:pathLst>
              <a:path w="1560830" h="918210">
                <a:moveTo>
                  <a:pt x="0" y="917765"/>
                </a:moveTo>
                <a:lnTo>
                  <a:pt x="1560449" y="917765"/>
                </a:lnTo>
                <a:lnTo>
                  <a:pt x="1560449" y="0"/>
                </a:lnTo>
                <a:lnTo>
                  <a:pt x="0" y="0"/>
                </a:lnTo>
                <a:lnTo>
                  <a:pt x="0" y="91776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8949" y="2913507"/>
            <a:ext cx="12490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Material</a:t>
            </a:r>
            <a:r>
              <a:rPr sz="14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44029" y="1295400"/>
            <a:ext cx="6816471" cy="1200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4029" y="1295400"/>
            <a:ext cx="6816725" cy="1200150"/>
          </a:xfrm>
          <a:custGeom>
            <a:avLst/>
            <a:gdLst/>
            <a:ahLst/>
            <a:cxnLst/>
            <a:rect l="l" t="t" r="r" b="b"/>
            <a:pathLst>
              <a:path w="6816725" h="1200150">
                <a:moveTo>
                  <a:pt x="0" y="1200150"/>
                </a:moveTo>
                <a:lnTo>
                  <a:pt x="6816471" y="1200150"/>
                </a:lnTo>
                <a:lnTo>
                  <a:pt x="6816471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75634" y="1752600"/>
            <a:ext cx="135318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Central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3400" y="1365948"/>
            <a:ext cx="1560830" cy="918210"/>
          </a:xfrm>
          <a:custGeom>
            <a:avLst/>
            <a:gdLst/>
            <a:ahLst/>
            <a:cxnLst/>
            <a:rect l="l" t="t" r="r" b="b"/>
            <a:pathLst>
              <a:path w="1560830" h="918210">
                <a:moveTo>
                  <a:pt x="0" y="917765"/>
                </a:moveTo>
                <a:lnTo>
                  <a:pt x="1560449" y="917765"/>
                </a:lnTo>
                <a:lnTo>
                  <a:pt x="1560449" y="0"/>
                </a:lnTo>
                <a:lnTo>
                  <a:pt x="0" y="0"/>
                </a:lnTo>
                <a:lnTo>
                  <a:pt x="0" y="917765"/>
                </a:lnTo>
                <a:close/>
              </a:path>
            </a:pathLst>
          </a:custGeom>
          <a:solidFill>
            <a:srgbClr val="FF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3400" y="1365948"/>
            <a:ext cx="1560830" cy="918210"/>
          </a:xfrm>
          <a:custGeom>
            <a:avLst/>
            <a:gdLst/>
            <a:ahLst/>
            <a:cxnLst/>
            <a:rect l="l" t="t" r="r" b="b"/>
            <a:pathLst>
              <a:path w="1560830" h="918210">
                <a:moveTo>
                  <a:pt x="0" y="917765"/>
                </a:moveTo>
                <a:lnTo>
                  <a:pt x="1560449" y="917765"/>
                </a:lnTo>
                <a:lnTo>
                  <a:pt x="1560449" y="0"/>
                </a:lnTo>
                <a:lnTo>
                  <a:pt x="0" y="0"/>
                </a:lnTo>
                <a:lnTo>
                  <a:pt x="0" y="91776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0369" y="1712848"/>
            <a:ext cx="13862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1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87297" y="2313178"/>
            <a:ext cx="167195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Financial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r>
              <a:rPr sz="1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98901" y="2313178"/>
            <a:ext cx="159639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Sales &amp; Distribution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49540" y="2313178"/>
            <a:ext cx="131000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Contact Person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Texts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27829" y="2057780"/>
            <a:ext cx="2383155" cy="261620"/>
          </a:xfrm>
          <a:custGeom>
            <a:avLst/>
            <a:gdLst/>
            <a:ahLst/>
            <a:cxnLst/>
            <a:rect l="l" t="t" r="r" b="b"/>
            <a:pathLst>
              <a:path w="2383154" h="261619">
                <a:moveTo>
                  <a:pt x="2301367" y="175641"/>
                </a:moveTo>
                <a:lnTo>
                  <a:pt x="2298830" y="204095"/>
                </a:lnTo>
                <a:lnTo>
                  <a:pt x="2313051" y="205359"/>
                </a:lnTo>
                <a:lnTo>
                  <a:pt x="2310511" y="233934"/>
                </a:lnTo>
                <a:lnTo>
                  <a:pt x="2296170" y="233934"/>
                </a:lnTo>
                <a:lnTo>
                  <a:pt x="2293747" y="261112"/>
                </a:lnTo>
                <a:lnTo>
                  <a:pt x="2362624" y="233934"/>
                </a:lnTo>
                <a:lnTo>
                  <a:pt x="2310511" y="233934"/>
                </a:lnTo>
                <a:lnTo>
                  <a:pt x="2296282" y="232668"/>
                </a:lnTo>
                <a:lnTo>
                  <a:pt x="2365830" y="232668"/>
                </a:lnTo>
                <a:lnTo>
                  <a:pt x="2382901" y="225933"/>
                </a:lnTo>
                <a:lnTo>
                  <a:pt x="2301367" y="175641"/>
                </a:lnTo>
                <a:close/>
              </a:path>
              <a:path w="2383154" h="261619">
                <a:moveTo>
                  <a:pt x="2298830" y="204095"/>
                </a:moveTo>
                <a:lnTo>
                  <a:pt x="2296282" y="232668"/>
                </a:lnTo>
                <a:lnTo>
                  <a:pt x="2310511" y="233934"/>
                </a:lnTo>
                <a:lnTo>
                  <a:pt x="2313051" y="205359"/>
                </a:lnTo>
                <a:lnTo>
                  <a:pt x="2298830" y="204095"/>
                </a:lnTo>
                <a:close/>
              </a:path>
              <a:path w="2383154" h="261619">
                <a:moveTo>
                  <a:pt x="2540" y="0"/>
                </a:moveTo>
                <a:lnTo>
                  <a:pt x="0" y="28448"/>
                </a:lnTo>
                <a:lnTo>
                  <a:pt x="2296282" y="232668"/>
                </a:lnTo>
                <a:lnTo>
                  <a:pt x="2298830" y="204095"/>
                </a:lnTo>
                <a:lnTo>
                  <a:pt x="25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22270" y="2057780"/>
            <a:ext cx="1808480" cy="259079"/>
          </a:xfrm>
          <a:custGeom>
            <a:avLst/>
            <a:gdLst/>
            <a:ahLst/>
            <a:cxnLst/>
            <a:rect l="l" t="t" r="r" b="b"/>
            <a:pathLst>
              <a:path w="1808479" h="259080">
                <a:moveTo>
                  <a:pt x="80137" y="173482"/>
                </a:moveTo>
                <a:lnTo>
                  <a:pt x="0" y="225933"/>
                </a:lnTo>
                <a:lnTo>
                  <a:pt x="90170" y="258572"/>
                </a:lnTo>
                <a:lnTo>
                  <a:pt x="87025" y="231902"/>
                </a:lnTo>
                <a:lnTo>
                  <a:pt x="72643" y="231902"/>
                </a:lnTo>
                <a:lnTo>
                  <a:pt x="69342" y="203454"/>
                </a:lnTo>
                <a:lnTo>
                  <a:pt x="83475" y="201797"/>
                </a:lnTo>
                <a:lnTo>
                  <a:pt x="80137" y="173482"/>
                </a:lnTo>
                <a:close/>
              </a:path>
              <a:path w="1808479" h="259080">
                <a:moveTo>
                  <a:pt x="83475" y="201797"/>
                </a:moveTo>
                <a:lnTo>
                  <a:pt x="69342" y="203454"/>
                </a:lnTo>
                <a:lnTo>
                  <a:pt x="72643" y="231902"/>
                </a:lnTo>
                <a:lnTo>
                  <a:pt x="86829" y="230238"/>
                </a:lnTo>
                <a:lnTo>
                  <a:pt x="83475" y="201797"/>
                </a:lnTo>
                <a:close/>
              </a:path>
              <a:path w="1808479" h="259080">
                <a:moveTo>
                  <a:pt x="86829" y="230238"/>
                </a:moveTo>
                <a:lnTo>
                  <a:pt x="72643" y="231902"/>
                </a:lnTo>
                <a:lnTo>
                  <a:pt x="87025" y="231902"/>
                </a:lnTo>
                <a:lnTo>
                  <a:pt x="86829" y="230238"/>
                </a:lnTo>
                <a:close/>
              </a:path>
              <a:path w="1808479" h="259080">
                <a:moveTo>
                  <a:pt x="1805178" y="0"/>
                </a:moveTo>
                <a:lnTo>
                  <a:pt x="83475" y="201797"/>
                </a:lnTo>
                <a:lnTo>
                  <a:pt x="86829" y="230238"/>
                </a:lnTo>
                <a:lnTo>
                  <a:pt x="1808480" y="28321"/>
                </a:lnTo>
                <a:lnTo>
                  <a:pt x="18051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3400" y="4966461"/>
            <a:ext cx="1314450" cy="1129665"/>
          </a:xfrm>
          <a:custGeom>
            <a:avLst/>
            <a:gdLst/>
            <a:ahLst/>
            <a:cxnLst/>
            <a:rect l="l" t="t" r="r" b="b"/>
            <a:pathLst>
              <a:path w="1314450" h="1129664">
                <a:moveTo>
                  <a:pt x="1314069" y="0"/>
                </a:moveTo>
                <a:lnTo>
                  <a:pt x="0" y="0"/>
                </a:lnTo>
                <a:lnTo>
                  <a:pt x="0" y="1129538"/>
                </a:lnTo>
                <a:lnTo>
                  <a:pt x="1172845" y="1129538"/>
                </a:lnTo>
                <a:lnTo>
                  <a:pt x="1314069" y="988339"/>
                </a:lnTo>
                <a:lnTo>
                  <a:pt x="1314069" y="0"/>
                </a:lnTo>
                <a:close/>
              </a:path>
            </a:pathLst>
          </a:custGeom>
          <a:solidFill>
            <a:srgbClr val="FF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06245" y="5954801"/>
            <a:ext cx="141605" cy="141605"/>
          </a:xfrm>
          <a:custGeom>
            <a:avLst/>
            <a:gdLst/>
            <a:ahLst/>
            <a:cxnLst/>
            <a:rect l="l" t="t" r="r" b="b"/>
            <a:pathLst>
              <a:path w="141605" h="141604">
                <a:moveTo>
                  <a:pt x="141224" y="0"/>
                </a:moveTo>
                <a:lnTo>
                  <a:pt x="28193" y="28244"/>
                </a:lnTo>
                <a:lnTo>
                  <a:pt x="0" y="141198"/>
                </a:lnTo>
                <a:lnTo>
                  <a:pt x="141224" y="0"/>
                </a:lnTo>
                <a:close/>
              </a:path>
            </a:pathLst>
          </a:custGeom>
          <a:solidFill>
            <a:srgbClr val="CD7A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3400" y="4966461"/>
            <a:ext cx="1314450" cy="1129665"/>
          </a:xfrm>
          <a:custGeom>
            <a:avLst/>
            <a:gdLst/>
            <a:ahLst/>
            <a:cxnLst/>
            <a:rect l="l" t="t" r="r" b="b"/>
            <a:pathLst>
              <a:path w="1314450" h="1129664">
                <a:moveTo>
                  <a:pt x="1172845" y="1129538"/>
                </a:moveTo>
                <a:lnTo>
                  <a:pt x="1201039" y="1016584"/>
                </a:lnTo>
                <a:lnTo>
                  <a:pt x="1314069" y="988339"/>
                </a:lnTo>
                <a:lnTo>
                  <a:pt x="1172845" y="1129538"/>
                </a:lnTo>
                <a:lnTo>
                  <a:pt x="0" y="1129538"/>
                </a:lnTo>
                <a:lnTo>
                  <a:pt x="0" y="0"/>
                </a:lnTo>
                <a:lnTo>
                  <a:pt x="1314069" y="0"/>
                </a:lnTo>
                <a:lnTo>
                  <a:pt x="1314069" y="98833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12140" y="4998973"/>
            <a:ext cx="934085" cy="651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1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----------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----------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91000" y="2142617"/>
            <a:ext cx="76200" cy="141605"/>
          </a:xfrm>
          <a:custGeom>
            <a:avLst/>
            <a:gdLst/>
            <a:ahLst/>
            <a:cxnLst/>
            <a:rect l="l" t="t" r="r" b="b"/>
            <a:pathLst>
              <a:path w="76200" h="141605">
                <a:moveTo>
                  <a:pt x="31750" y="64897"/>
                </a:moveTo>
                <a:lnTo>
                  <a:pt x="0" y="64897"/>
                </a:lnTo>
                <a:lnTo>
                  <a:pt x="38100" y="141097"/>
                </a:lnTo>
                <a:lnTo>
                  <a:pt x="69850" y="77597"/>
                </a:lnTo>
                <a:lnTo>
                  <a:pt x="31750" y="77597"/>
                </a:lnTo>
                <a:lnTo>
                  <a:pt x="31750" y="64897"/>
                </a:lnTo>
                <a:close/>
              </a:path>
              <a:path w="76200" h="141605">
                <a:moveTo>
                  <a:pt x="44450" y="0"/>
                </a:moveTo>
                <a:lnTo>
                  <a:pt x="31750" y="0"/>
                </a:lnTo>
                <a:lnTo>
                  <a:pt x="31750" y="77597"/>
                </a:lnTo>
                <a:lnTo>
                  <a:pt x="44450" y="77597"/>
                </a:lnTo>
                <a:lnTo>
                  <a:pt x="44450" y="0"/>
                </a:lnTo>
                <a:close/>
              </a:path>
              <a:path w="76200" h="141605">
                <a:moveTo>
                  <a:pt x="76200" y="64897"/>
                </a:moveTo>
                <a:lnTo>
                  <a:pt x="44450" y="64897"/>
                </a:lnTo>
                <a:lnTo>
                  <a:pt x="44450" y="77597"/>
                </a:lnTo>
                <a:lnTo>
                  <a:pt x="69850" y="77597"/>
                </a:lnTo>
                <a:lnTo>
                  <a:pt x="76200" y="64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858" y="181102"/>
            <a:ext cx="3432810" cy="617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Utilities –</a:t>
            </a:r>
            <a:r>
              <a:rPr sz="4000" spc="-25" dirty="0"/>
              <a:t> </a:t>
            </a:r>
            <a:r>
              <a:rPr sz="4000" spc="-80" dirty="0"/>
              <a:t>Text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39032" y="1500048"/>
            <a:ext cx="3975100" cy="1930400"/>
          </a:xfrm>
          <a:custGeom>
            <a:avLst/>
            <a:gdLst/>
            <a:ahLst/>
            <a:cxnLst/>
            <a:rect l="l" t="t" r="r" b="b"/>
            <a:pathLst>
              <a:path w="3975100" h="1930400">
                <a:moveTo>
                  <a:pt x="0" y="1930400"/>
                </a:moveTo>
                <a:lnTo>
                  <a:pt x="3975100" y="1930400"/>
                </a:lnTo>
                <a:lnTo>
                  <a:pt x="3975100" y="0"/>
                </a:lnTo>
                <a:lnTo>
                  <a:pt x="0" y="0"/>
                </a:lnTo>
                <a:lnTo>
                  <a:pt x="0" y="193040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6870" y="2336800"/>
            <a:ext cx="1193800" cy="901700"/>
          </a:xfrm>
          <a:custGeom>
            <a:avLst/>
            <a:gdLst/>
            <a:ahLst/>
            <a:cxnLst/>
            <a:rect l="l" t="t" r="r" b="b"/>
            <a:pathLst>
              <a:path w="1193800" h="901700">
                <a:moveTo>
                  <a:pt x="0" y="901700"/>
                </a:moveTo>
                <a:lnTo>
                  <a:pt x="1193800" y="901700"/>
                </a:lnTo>
                <a:lnTo>
                  <a:pt x="11938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FFFF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3058" y="2448116"/>
            <a:ext cx="1245870" cy="730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 marR="43815" algn="ctr">
              <a:lnSpc>
                <a:spcPct val="100000"/>
              </a:lnSpc>
            </a:pPr>
            <a:r>
              <a:rPr sz="1200" b="1" u="heavy" spc="-5" dirty="0">
                <a:latin typeface="Times New Roman"/>
                <a:cs typeface="Times New Roman"/>
              </a:rPr>
              <a:t>Customer</a:t>
            </a:r>
            <a:r>
              <a:rPr sz="1200" b="1" u="heavy" spc="-90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Master  </a:t>
            </a:r>
            <a:r>
              <a:rPr sz="1200" spc="-5" dirty="0">
                <a:latin typeface="Times New Roman"/>
                <a:cs typeface="Times New Roman"/>
              </a:rPr>
              <a:t>Central </a:t>
            </a:r>
            <a:r>
              <a:rPr sz="1200" spc="-20" dirty="0">
                <a:latin typeface="Times New Roman"/>
                <a:cs typeface="Times New Roman"/>
              </a:rPr>
              <a:t>Texts  </a:t>
            </a:r>
            <a:r>
              <a:rPr sz="1200" spc="-5" dirty="0">
                <a:latin typeface="Times New Roman"/>
                <a:cs typeface="Times New Roman"/>
              </a:rPr>
              <a:t>S&amp;D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texts</a:t>
            </a:r>
          </a:p>
          <a:p>
            <a:pPr algn="ctr">
              <a:lnSpc>
                <a:spcPts val="1435"/>
              </a:lnSpc>
            </a:pPr>
            <a:r>
              <a:rPr sz="1200" spc="-5" dirty="0">
                <a:latin typeface="Times New Roman"/>
                <a:cs typeface="Times New Roman"/>
              </a:rPr>
              <a:t>Contact person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29682" y="2353373"/>
            <a:ext cx="1193800" cy="901700"/>
          </a:xfrm>
          <a:prstGeom prst="rect">
            <a:avLst/>
          </a:prstGeom>
          <a:solidFill>
            <a:srgbClr val="FFFFD4"/>
          </a:solidFill>
          <a:ln w="1270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57810" marR="45720" indent="-201930">
              <a:lnSpc>
                <a:spcPct val="100000"/>
              </a:lnSpc>
            </a:pPr>
            <a:r>
              <a:rPr sz="1200" b="1" u="heavy" spc="-5" dirty="0">
                <a:latin typeface="Times New Roman"/>
                <a:cs typeface="Times New Roman"/>
              </a:rPr>
              <a:t>Material Master  </a:t>
            </a:r>
            <a:r>
              <a:rPr sz="1200" spc="-5" dirty="0">
                <a:latin typeface="Times New Roman"/>
                <a:cs typeface="Times New Roman"/>
              </a:rPr>
              <a:t>Basic </a:t>
            </a:r>
            <a:r>
              <a:rPr sz="1200" dirty="0">
                <a:latin typeface="Times New Roman"/>
                <a:cs typeface="Times New Roman"/>
              </a:rPr>
              <a:t>texts  </a:t>
            </a:r>
            <a:r>
              <a:rPr sz="1200" spc="-5" dirty="0">
                <a:latin typeface="Times New Roman"/>
                <a:cs typeface="Times New Roman"/>
              </a:rPr>
              <a:t>Sales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</a:t>
            </a:r>
          </a:p>
          <a:p>
            <a:pPr marL="341630">
              <a:lnSpc>
                <a:spcPts val="1375"/>
              </a:lnSpc>
            </a:pPr>
            <a:r>
              <a:rPr sz="1200" spc="-5" dirty="0">
                <a:latin typeface="Times New Roman"/>
                <a:cs typeface="Times New Roman"/>
              </a:rPr>
              <a:t>PO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Text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57500" y="2353373"/>
            <a:ext cx="1193800" cy="901700"/>
          </a:xfrm>
          <a:custGeom>
            <a:avLst/>
            <a:gdLst/>
            <a:ahLst/>
            <a:cxnLst/>
            <a:rect l="l" t="t" r="r" b="b"/>
            <a:pathLst>
              <a:path w="1193800" h="901700">
                <a:moveTo>
                  <a:pt x="0" y="901700"/>
                </a:moveTo>
                <a:lnTo>
                  <a:pt x="1193800" y="901700"/>
                </a:lnTo>
                <a:lnTo>
                  <a:pt x="1193800" y="0"/>
                </a:lnTo>
                <a:lnTo>
                  <a:pt x="0" y="0"/>
                </a:lnTo>
                <a:lnTo>
                  <a:pt x="0" y="901700"/>
                </a:lnTo>
                <a:close/>
              </a:path>
            </a:pathLst>
          </a:custGeom>
          <a:solidFill>
            <a:srgbClr val="FFFF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15747" y="2530220"/>
            <a:ext cx="1241425" cy="54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Customer</a:t>
            </a:r>
            <a:r>
              <a:rPr sz="1200" b="1" spc="-9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Material</a:t>
            </a:r>
            <a:endParaRPr sz="1200" dirty="0">
              <a:latin typeface="Times New Roman"/>
              <a:cs typeface="Times New Roman"/>
            </a:endParaRPr>
          </a:p>
          <a:p>
            <a:pPr marL="42545" algn="ctr">
              <a:lnSpc>
                <a:spcPct val="100000"/>
              </a:lnSpc>
            </a:pPr>
            <a:r>
              <a:rPr sz="1200" u="heavy" spc="-30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info’</a:t>
            </a:r>
            <a:endParaRPr sz="1200" dirty="0">
              <a:latin typeface="Times New Roman"/>
              <a:cs typeface="Times New Roman"/>
            </a:endParaRPr>
          </a:p>
          <a:p>
            <a:pPr marL="41910" algn="ctr">
              <a:lnSpc>
                <a:spcPts val="1435"/>
              </a:lnSpc>
            </a:pPr>
            <a:r>
              <a:rPr sz="1200" spc="-10" dirty="0">
                <a:latin typeface="Times New Roman"/>
                <a:cs typeface="Times New Roman"/>
              </a:rPr>
              <a:t>Info </a:t>
            </a:r>
            <a:r>
              <a:rPr sz="1200" spc="-5" dirty="0">
                <a:latin typeface="Times New Roman"/>
                <a:cs typeface="Times New Roman"/>
              </a:rPr>
              <a:t>Record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874651" y="1703334"/>
            <a:ext cx="2095500" cy="381000"/>
          </a:xfrm>
          <a:prstGeom prst="rect">
            <a:avLst/>
          </a:prstGeom>
          <a:solidFill>
            <a:srgbClr val="FFFFD4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" algn="ctr">
              <a:lnSpc>
                <a:spcPts val="2810"/>
              </a:lnSpc>
            </a:pPr>
            <a:r>
              <a:rPr sz="2400" dirty="0">
                <a:latin typeface="Times New Roman"/>
                <a:cs typeface="Times New Roman"/>
              </a:rPr>
              <a:t>Item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12714" y="1703334"/>
            <a:ext cx="1245870" cy="30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0"/>
              </a:lnSpc>
            </a:pPr>
            <a:r>
              <a:rPr sz="2000" spc="-5" dirty="0">
                <a:latin typeface="Times New Roman"/>
                <a:cs typeface="Times New Roman"/>
              </a:rPr>
              <a:t>Master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477591" y="1669962"/>
            <a:ext cx="2133600" cy="381000"/>
          </a:xfrm>
          <a:prstGeom prst="rect">
            <a:avLst/>
          </a:prstGeom>
          <a:solidFill>
            <a:srgbClr val="FFFFD4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2615">
              <a:lnSpc>
                <a:spcPts val="2810"/>
              </a:lnSpc>
            </a:pPr>
            <a:r>
              <a:rPr sz="2400" dirty="0">
                <a:latin typeface="Times New Roman"/>
                <a:cs typeface="Times New Roman"/>
              </a:rPr>
              <a:t>Header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16254" y="2126942"/>
            <a:ext cx="2133600" cy="1066800"/>
          </a:xfrm>
          <a:custGeom>
            <a:avLst/>
            <a:gdLst/>
            <a:ahLst/>
            <a:cxnLst/>
            <a:rect l="l" t="t" r="r" b="b"/>
            <a:pathLst>
              <a:path w="2133600" h="1066800">
                <a:moveTo>
                  <a:pt x="0" y="1066800"/>
                </a:moveTo>
                <a:lnTo>
                  <a:pt x="2133600" y="1066800"/>
                </a:lnTo>
                <a:lnTo>
                  <a:pt x="21336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95800" y="2123723"/>
            <a:ext cx="2133600" cy="1066800"/>
          </a:xfrm>
          <a:custGeom>
            <a:avLst/>
            <a:gdLst/>
            <a:ahLst/>
            <a:cxnLst/>
            <a:rect l="l" t="t" r="r" b="b"/>
            <a:pathLst>
              <a:path w="2133600" h="1066800">
                <a:moveTo>
                  <a:pt x="0" y="1066800"/>
                </a:moveTo>
                <a:lnTo>
                  <a:pt x="2133600" y="1066800"/>
                </a:lnTo>
                <a:lnTo>
                  <a:pt x="21336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52100" y="2158745"/>
            <a:ext cx="1939289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•Header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35" dirty="0">
                <a:latin typeface="Times New Roman"/>
                <a:cs typeface="Times New Roman"/>
              </a:rPr>
              <a:t>Text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•Header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notice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•Shipping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requirements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25435" y="2865077"/>
            <a:ext cx="215455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•Contractual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requirements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22654" y="2187355"/>
            <a:ext cx="2095500" cy="1066800"/>
          </a:xfrm>
          <a:prstGeom prst="rect">
            <a:avLst/>
          </a:prstGeom>
          <a:solidFill>
            <a:srgbClr val="FFFFD4"/>
          </a:solidFill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1820"/>
              </a:lnSpc>
            </a:pPr>
            <a:r>
              <a:rPr sz="1600" spc="-5" dirty="0">
                <a:latin typeface="Times New Roman"/>
                <a:cs typeface="Times New Roman"/>
              </a:rPr>
              <a:t>•Material Sales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text</a:t>
            </a:r>
            <a:endParaRPr sz="1600" dirty="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•Packing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note</a:t>
            </a:r>
            <a:endParaRPr sz="1600" dirty="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•Shipping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requirements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8554" y="1166416"/>
            <a:ext cx="4419600" cy="396875"/>
          </a:xfrm>
          <a:prstGeom prst="rect">
            <a:avLst/>
          </a:prstGeom>
          <a:solidFill>
            <a:srgbClr val="FFFFD4"/>
          </a:solidFill>
          <a:ln w="12700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latin typeface="Times New Roman"/>
                <a:cs typeface="Times New Roman"/>
              </a:rPr>
              <a:t>Document (sales / delivery /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Billing)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400" y="3879850"/>
            <a:ext cx="8050530" cy="2292350"/>
          </a:xfrm>
          <a:prstGeom prst="rect">
            <a:avLst/>
          </a:prstGeom>
          <a:solidFill>
            <a:srgbClr val="ADB5FB"/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 marR="81661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18440" algn="l"/>
              </a:tabLst>
            </a:pPr>
            <a:r>
              <a:rPr sz="1600" b="1" spc="-30" dirty="0">
                <a:latin typeface="Arial"/>
                <a:cs typeface="Arial"/>
              </a:rPr>
              <a:t>Texts </a:t>
            </a:r>
            <a:r>
              <a:rPr sz="1600" b="1" spc="-5" dirty="0">
                <a:latin typeface="Arial"/>
                <a:cs typeface="Arial"/>
              </a:rPr>
              <a:t>are proposed from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master records in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sales and distribution  documents, if </a:t>
            </a:r>
            <a:r>
              <a:rPr sz="1600" b="1" spc="-20" dirty="0">
                <a:latin typeface="Arial"/>
                <a:cs typeface="Arial"/>
              </a:rPr>
              <a:t>you </a:t>
            </a:r>
            <a:r>
              <a:rPr sz="1600" b="1" spc="-15" dirty="0">
                <a:latin typeface="Arial"/>
                <a:cs typeface="Arial"/>
              </a:rPr>
              <a:t>have </a:t>
            </a:r>
            <a:r>
              <a:rPr sz="1600" b="1" spc="-5" dirty="0">
                <a:latin typeface="Arial"/>
                <a:cs typeface="Arial"/>
              </a:rPr>
              <a:t>made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appropriate</a:t>
            </a:r>
            <a:r>
              <a:rPr sz="1600" b="1" spc="2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setting.</a:t>
            </a:r>
            <a:endParaRPr sz="1600">
              <a:latin typeface="Arial"/>
              <a:cs typeface="Arial"/>
            </a:endParaRPr>
          </a:p>
          <a:p>
            <a:pPr marL="214629" indent="-123189">
              <a:lnSpc>
                <a:spcPct val="100000"/>
              </a:lnSpc>
              <a:buFont typeface="Arial"/>
              <a:buChar char="•"/>
              <a:tabLst>
                <a:tab pos="215265" algn="l"/>
              </a:tabLst>
            </a:pPr>
            <a:r>
              <a:rPr sz="1600" b="1" spc="-45" dirty="0">
                <a:latin typeface="Arial"/>
                <a:cs typeface="Arial"/>
              </a:rPr>
              <a:t>You </a:t>
            </a:r>
            <a:r>
              <a:rPr sz="1600" b="1" spc="-5" dirty="0">
                <a:latin typeface="Arial"/>
                <a:cs typeface="Arial"/>
              </a:rPr>
              <a:t>can integrate standard texts into the sales and distribution</a:t>
            </a:r>
            <a:r>
              <a:rPr sz="1600" b="1" spc="2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documents.</a:t>
            </a:r>
            <a:endParaRPr sz="1600">
              <a:latin typeface="Arial"/>
              <a:cs typeface="Arial"/>
            </a:endParaRPr>
          </a:p>
          <a:p>
            <a:pPr marL="91440" marR="269240">
              <a:lnSpc>
                <a:spcPct val="100000"/>
              </a:lnSpc>
              <a:buFont typeface="Arial"/>
              <a:buChar char="•"/>
              <a:tabLst>
                <a:tab pos="218440" algn="l"/>
              </a:tabLst>
            </a:pPr>
            <a:r>
              <a:rPr sz="1600" b="1" spc="-30" dirty="0">
                <a:latin typeface="Arial"/>
                <a:cs typeface="Arial"/>
              </a:rPr>
              <a:t>Texts </a:t>
            </a:r>
            <a:r>
              <a:rPr sz="1600" b="1" spc="-5" dirty="0">
                <a:latin typeface="Arial"/>
                <a:cs typeface="Arial"/>
              </a:rPr>
              <a:t>can be copied from a reference sales and distribution document into  another sales and distribution document (e.g. from an inquiry into a sales order  or from an order into a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delivery).</a:t>
            </a:r>
            <a:endParaRPr sz="1600">
              <a:latin typeface="Arial"/>
              <a:cs typeface="Arial"/>
            </a:endParaRPr>
          </a:p>
          <a:p>
            <a:pPr marL="217804" indent="-126364">
              <a:lnSpc>
                <a:spcPct val="100000"/>
              </a:lnSpc>
              <a:buFont typeface="Arial"/>
              <a:buChar char="•"/>
              <a:tabLst>
                <a:tab pos="218440" algn="l"/>
              </a:tabLst>
            </a:pPr>
            <a:r>
              <a:rPr sz="1600" b="1" spc="-10" dirty="0">
                <a:latin typeface="Arial"/>
                <a:cs typeface="Arial"/>
              </a:rPr>
              <a:t>The copying </a:t>
            </a:r>
            <a:r>
              <a:rPr sz="1600" b="1" spc="-5" dirty="0">
                <a:latin typeface="Arial"/>
                <a:cs typeface="Arial"/>
              </a:rPr>
              <a:t>of texts can be made language </a:t>
            </a:r>
            <a:r>
              <a:rPr sz="1600" b="1" spc="-10" dirty="0">
                <a:latin typeface="Arial"/>
                <a:cs typeface="Arial"/>
              </a:rPr>
              <a:t>dependent, </a:t>
            </a:r>
            <a:r>
              <a:rPr sz="1600" b="1" spc="-5" dirty="0">
                <a:latin typeface="Arial"/>
                <a:cs typeface="Arial"/>
              </a:rPr>
              <a:t>if</a:t>
            </a:r>
            <a:r>
              <a:rPr sz="1600" b="1" spc="25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required.</a:t>
            </a:r>
            <a:endParaRPr sz="1600">
              <a:latin typeface="Arial"/>
              <a:cs typeface="Arial"/>
            </a:endParaRPr>
          </a:p>
          <a:p>
            <a:pPr marL="217804" indent="-126364">
              <a:lnSpc>
                <a:spcPct val="100000"/>
              </a:lnSpc>
              <a:buFont typeface="Arial"/>
              <a:buChar char="•"/>
              <a:tabLst>
                <a:tab pos="218440" algn="l"/>
              </a:tabLst>
            </a:pPr>
            <a:r>
              <a:rPr sz="1600" b="1" spc="-45" dirty="0">
                <a:latin typeface="Arial"/>
                <a:cs typeface="Arial"/>
              </a:rPr>
              <a:t>You </a:t>
            </a:r>
            <a:r>
              <a:rPr sz="1600" b="1" spc="-5" dirty="0">
                <a:latin typeface="Arial"/>
                <a:cs typeface="Arial"/>
              </a:rPr>
              <a:t>can change copied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texts</a:t>
            </a:r>
            <a:endParaRPr sz="1600">
              <a:latin typeface="Arial"/>
              <a:cs typeface="Arial"/>
            </a:endParaRPr>
          </a:p>
          <a:p>
            <a:pPr marL="217804" indent="-126364">
              <a:lnSpc>
                <a:spcPct val="100000"/>
              </a:lnSpc>
              <a:buFont typeface="Arial"/>
              <a:buChar char="•"/>
              <a:tabLst>
                <a:tab pos="218440" algn="l"/>
              </a:tabLst>
            </a:pPr>
            <a:r>
              <a:rPr sz="1600" b="1" spc="-5" dirty="0">
                <a:latin typeface="Arial"/>
                <a:cs typeface="Arial"/>
              </a:rPr>
              <a:t>In a Sales Document </a:t>
            </a:r>
            <a:r>
              <a:rPr sz="1600" b="1" spc="-30" dirty="0">
                <a:latin typeface="Arial"/>
                <a:cs typeface="Arial"/>
              </a:rPr>
              <a:t>Texts </a:t>
            </a:r>
            <a:r>
              <a:rPr sz="1600" b="1" spc="-5" dirty="0">
                <a:latin typeface="Arial"/>
                <a:cs typeface="Arial"/>
              </a:rPr>
              <a:t>can be maintained as Header or Item</a:t>
            </a:r>
            <a:r>
              <a:rPr sz="1600" b="1" spc="22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Text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70923" y="3256845"/>
            <a:ext cx="830514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491739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</a:t>
            </a:r>
            <a:r>
              <a:rPr spc="-90" dirty="0"/>
              <a:t> </a:t>
            </a:r>
            <a:r>
              <a:rPr dirty="0"/>
              <a:t>Output</a:t>
            </a:r>
          </a:p>
        </p:txBody>
      </p:sp>
      <p:sp>
        <p:nvSpPr>
          <p:cNvPr id="8" name="object 8"/>
          <p:cNvSpPr/>
          <p:nvPr/>
        </p:nvSpPr>
        <p:spPr>
          <a:xfrm>
            <a:off x="583962" y="3224579"/>
            <a:ext cx="8050530" cy="2862580"/>
          </a:xfrm>
          <a:custGeom>
            <a:avLst/>
            <a:gdLst/>
            <a:ahLst/>
            <a:cxnLst/>
            <a:rect l="l" t="t" r="r" b="b"/>
            <a:pathLst>
              <a:path w="8050530" h="2862579">
                <a:moveTo>
                  <a:pt x="0" y="2862199"/>
                </a:moveTo>
                <a:lnTo>
                  <a:pt x="8050276" y="2862199"/>
                </a:lnTo>
                <a:lnTo>
                  <a:pt x="8050276" y="0"/>
                </a:lnTo>
                <a:lnTo>
                  <a:pt x="0" y="0"/>
                </a:lnTo>
                <a:lnTo>
                  <a:pt x="0" y="2862199"/>
                </a:lnTo>
                <a:close/>
              </a:path>
            </a:pathLst>
          </a:custGeom>
          <a:solidFill>
            <a:srgbClr val="ADB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0149" y="3229644"/>
            <a:ext cx="7840980" cy="275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5244" algn="just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dirty="0">
                <a:latin typeface="Arial"/>
                <a:cs typeface="Arial"/>
              </a:rPr>
              <a:t>Output </a:t>
            </a:r>
            <a:r>
              <a:rPr sz="1800" b="1" spc="-5" dirty="0">
                <a:latin typeface="Arial"/>
                <a:cs typeface="Arial"/>
              </a:rPr>
              <a:t>types are used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represent </a:t>
            </a:r>
            <a:r>
              <a:rPr sz="1800" b="1" spc="-10" dirty="0">
                <a:latin typeface="Arial"/>
                <a:cs typeface="Arial"/>
              </a:rPr>
              <a:t>various </a:t>
            </a:r>
            <a:r>
              <a:rPr sz="1800" b="1" spc="-5" dirty="0">
                <a:latin typeface="Arial"/>
                <a:cs typeface="Arial"/>
              </a:rPr>
              <a:t>forms </a:t>
            </a:r>
            <a:r>
              <a:rPr sz="1800" b="1" dirty="0">
                <a:latin typeface="Arial"/>
                <a:cs typeface="Arial"/>
              </a:rPr>
              <a:t>of output in the </a:t>
            </a:r>
            <a:r>
              <a:rPr sz="1800" b="1" spc="-20" dirty="0">
                <a:latin typeface="Arial"/>
                <a:cs typeface="Arial"/>
              </a:rPr>
              <a:t>SAP  </a:t>
            </a:r>
            <a:r>
              <a:rPr sz="1800" b="1" spc="-10" dirty="0">
                <a:latin typeface="Arial"/>
                <a:cs typeface="Arial"/>
              </a:rPr>
              <a:t>system. </a:t>
            </a:r>
            <a:r>
              <a:rPr sz="1800" b="1" spc="-5" dirty="0">
                <a:latin typeface="Arial"/>
                <a:cs typeface="Arial"/>
              </a:rPr>
              <a:t>Examples </a:t>
            </a:r>
            <a:r>
              <a:rPr sz="1800" b="1" dirty="0">
                <a:latin typeface="Arial"/>
                <a:cs typeface="Arial"/>
              </a:rPr>
              <a:t>of output </a:t>
            </a:r>
            <a:r>
              <a:rPr sz="1800" b="1" spc="-5" dirty="0">
                <a:latin typeface="Arial"/>
                <a:cs typeface="Arial"/>
              </a:rPr>
              <a:t>types </a:t>
            </a:r>
            <a:r>
              <a:rPr sz="1800" b="1" dirty="0">
                <a:latin typeface="Arial"/>
                <a:cs typeface="Arial"/>
              </a:rPr>
              <a:t>in </a:t>
            </a:r>
            <a:r>
              <a:rPr sz="1800" b="1" spc="-5" dirty="0">
                <a:latin typeface="Arial"/>
                <a:cs typeface="Arial"/>
              </a:rPr>
              <a:t>Sales </a:t>
            </a:r>
            <a:r>
              <a:rPr sz="1800" b="1" dirty="0">
                <a:latin typeface="Arial"/>
                <a:cs typeface="Arial"/>
              </a:rPr>
              <a:t>and Distribution </a:t>
            </a:r>
            <a:r>
              <a:rPr sz="1800" b="1" spc="-5" dirty="0">
                <a:latin typeface="Arial"/>
                <a:cs typeface="Arial"/>
              </a:rPr>
              <a:t>processing  are order </a:t>
            </a:r>
            <a:r>
              <a:rPr sz="1800" b="1" dirty="0">
                <a:latin typeface="Arial"/>
                <a:cs typeface="Arial"/>
              </a:rPr>
              <a:t>confirmations, pick </a:t>
            </a:r>
            <a:r>
              <a:rPr sz="1800" b="1" spc="-5" dirty="0">
                <a:latin typeface="Arial"/>
                <a:cs typeface="Arial"/>
              </a:rPr>
              <a:t>lists, packing </a:t>
            </a:r>
            <a:r>
              <a:rPr sz="1800" b="1" dirty="0">
                <a:latin typeface="Arial"/>
                <a:cs typeface="Arial"/>
              </a:rPr>
              <a:t>slips, and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invoices.</a:t>
            </a:r>
            <a:endParaRPr sz="1800" dirty="0">
              <a:latin typeface="Arial"/>
              <a:cs typeface="Arial"/>
            </a:endParaRPr>
          </a:p>
          <a:p>
            <a:pPr marL="12700" marR="677545">
              <a:lnSpc>
                <a:spcPts val="2160"/>
              </a:lnSpc>
              <a:spcBef>
                <a:spcPts val="70"/>
              </a:spcBef>
              <a:buFont typeface="Arial"/>
              <a:buChar char="•"/>
              <a:tabLst>
                <a:tab pos="149860" algn="l"/>
                <a:tab pos="4684395" algn="l"/>
              </a:tabLst>
            </a:pPr>
            <a:r>
              <a:rPr sz="1800" b="1" spc="-45" dirty="0">
                <a:latin typeface="Arial"/>
                <a:cs typeface="Arial"/>
              </a:rPr>
              <a:t>You </a:t>
            </a:r>
            <a:r>
              <a:rPr sz="1800" b="1" spc="-5" dirty="0">
                <a:latin typeface="Arial"/>
                <a:cs typeface="Arial"/>
              </a:rPr>
              <a:t>can also choose </a:t>
            </a:r>
            <a:r>
              <a:rPr sz="1800" b="1" i="1" spc="-5" dirty="0">
                <a:latin typeface="Arial"/>
                <a:cs typeface="Arial"/>
              </a:rPr>
              <a:t>Extras </a:t>
            </a:r>
            <a:r>
              <a:rPr sz="1900" b="1" i="1" spc="-100" dirty="0">
                <a:latin typeface="Wingdings"/>
                <a:cs typeface="Wingdings"/>
              </a:rPr>
              <a:t></a:t>
            </a:r>
            <a:r>
              <a:rPr sz="1900" b="1" i="1" spc="15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Output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900" b="1" i="1" spc="-100" dirty="0">
                <a:latin typeface="Wingdings"/>
                <a:cs typeface="Wingdings"/>
              </a:rPr>
              <a:t></a:t>
            </a:r>
            <a:r>
              <a:rPr sz="1900" spc="-100" dirty="0">
                <a:latin typeface="Times New Roman"/>
                <a:cs typeface="Times New Roman"/>
              </a:rPr>
              <a:t>	</a:t>
            </a:r>
            <a:r>
              <a:rPr sz="1800" b="1" i="1" spc="-5" dirty="0">
                <a:latin typeface="Arial"/>
                <a:cs typeface="Arial"/>
              </a:rPr>
              <a:t>Header </a:t>
            </a:r>
            <a:r>
              <a:rPr sz="1800" b="1" spc="-5" dirty="0">
                <a:latin typeface="Arial"/>
                <a:cs typeface="Arial"/>
              </a:rPr>
              <a:t>or </a:t>
            </a:r>
            <a:r>
              <a:rPr sz="1800" b="1" i="1" spc="-5" dirty="0">
                <a:latin typeface="Arial"/>
                <a:cs typeface="Arial"/>
              </a:rPr>
              <a:t>Item</a:t>
            </a:r>
            <a:r>
              <a:rPr sz="1800" b="1" i="1" spc="-45" dirty="0">
                <a:latin typeface="Arial"/>
                <a:cs typeface="Arial"/>
              </a:rPr>
              <a:t> </a:t>
            </a:r>
            <a:r>
              <a:rPr sz="1900" b="1" i="1" spc="-100" dirty="0">
                <a:latin typeface="Wingdings"/>
                <a:cs typeface="Wingdings"/>
              </a:rPr>
              <a:t></a:t>
            </a:r>
            <a:r>
              <a:rPr sz="1900" b="1" i="1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Arial"/>
                <a:cs typeface="Arial"/>
              </a:rPr>
              <a:t>Print  </a:t>
            </a:r>
            <a:r>
              <a:rPr sz="1800" b="1" i="1" spc="-5" dirty="0">
                <a:latin typeface="Arial"/>
                <a:cs typeface="Arial"/>
              </a:rPr>
              <a:t>Preview </a:t>
            </a:r>
            <a:r>
              <a:rPr sz="1800" b="1" dirty="0">
                <a:latin typeface="Arial"/>
                <a:cs typeface="Arial"/>
              </a:rPr>
              <a:t>on the </a:t>
            </a:r>
            <a:r>
              <a:rPr sz="1800" b="1" spc="-10" dirty="0">
                <a:latin typeface="Arial"/>
                <a:cs typeface="Arial"/>
              </a:rPr>
              <a:t>overview </a:t>
            </a:r>
            <a:r>
              <a:rPr sz="1800" b="1" spc="-5" dirty="0">
                <a:latin typeface="Arial"/>
                <a:cs typeface="Arial"/>
              </a:rPr>
              <a:t>screen </a:t>
            </a:r>
            <a:r>
              <a:rPr sz="1800" b="1" dirty="0">
                <a:latin typeface="Arial"/>
                <a:cs typeface="Arial"/>
              </a:rPr>
              <a:t>of the </a:t>
            </a:r>
            <a:r>
              <a:rPr sz="1800" b="1" spc="-5" dirty="0">
                <a:latin typeface="Arial"/>
                <a:cs typeface="Arial"/>
              </a:rPr>
              <a:t>sales</a:t>
            </a:r>
            <a:r>
              <a:rPr sz="1800" b="1" spc="6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2160"/>
              </a:lnSpc>
              <a:buFont typeface="Arial"/>
              <a:buChar char="•"/>
              <a:tabLst>
                <a:tab pos="149860" algn="l"/>
              </a:tabLst>
            </a:pPr>
            <a:r>
              <a:rPr sz="1800" b="1" spc="-45" dirty="0">
                <a:latin typeface="Arial"/>
                <a:cs typeface="Arial"/>
              </a:rPr>
              <a:t>You </a:t>
            </a:r>
            <a:r>
              <a:rPr sz="1800" b="1" spc="-10" dirty="0">
                <a:latin typeface="Arial"/>
                <a:cs typeface="Arial"/>
              </a:rPr>
              <a:t>can </a:t>
            </a:r>
            <a:r>
              <a:rPr sz="1800" b="1" spc="-5" dirty="0">
                <a:latin typeface="Arial"/>
                <a:cs typeface="Arial"/>
              </a:rPr>
              <a:t>send </a:t>
            </a:r>
            <a:r>
              <a:rPr sz="1800" b="1" dirty="0">
                <a:latin typeface="Arial"/>
                <a:cs typeface="Arial"/>
              </a:rPr>
              <a:t>output </a:t>
            </a:r>
            <a:r>
              <a:rPr sz="1800" b="1" spc="-5" dirty="0">
                <a:latin typeface="Arial"/>
                <a:cs typeface="Arial"/>
              </a:rPr>
              <a:t>documents more than once. </a:t>
            </a:r>
            <a:r>
              <a:rPr sz="1800" b="1" dirty="0">
                <a:latin typeface="Arial"/>
                <a:cs typeface="Arial"/>
              </a:rPr>
              <a:t>This </a:t>
            </a:r>
            <a:r>
              <a:rPr sz="1800" b="1" spc="-10" dirty="0">
                <a:latin typeface="Arial"/>
                <a:cs typeface="Arial"/>
              </a:rPr>
              <a:t>can </a:t>
            </a:r>
            <a:r>
              <a:rPr sz="1800" b="1" dirty="0">
                <a:latin typeface="Arial"/>
                <a:cs typeface="Arial"/>
              </a:rPr>
              <a:t>be </a:t>
            </a:r>
            <a:r>
              <a:rPr sz="1800" b="1" spc="-5" dirty="0">
                <a:latin typeface="Arial"/>
                <a:cs typeface="Arial"/>
              </a:rPr>
              <a:t>useful </a:t>
            </a:r>
            <a:r>
              <a:rPr sz="1800" b="1" dirty="0">
                <a:latin typeface="Arial"/>
                <a:cs typeface="Arial"/>
              </a:rPr>
              <a:t>if,  </a:t>
            </a:r>
            <a:r>
              <a:rPr sz="1800" b="1" spc="-5" dirty="0">
                <a:latin typeface="Arial"/>
                <a:cs typeface="Arial"/>
              </a:rPr>
              <a:t>for example, there are technical or </a:t>
            </a:r>
            <a:r>
              <a:rPr sz="1800" b="1" dirty="0">
                <a:latin typeface="Arial"/>
                <a:cs typeface="Arial"/>
              </a:rPr>
              <a:t>other </a:t>
            </a:r>
            <a:r>
              <a:rPr sz="1800" b="1" spc="-5" dirty="0">
                <a:latin typeface="Arial"/>
                <a:cs typeface="Arial"/>
              </a:rPr>
              <a:t>problems </a:t>
            </a:r>
            <a:r>
              <a:rPr sz="1800" b="1" spc="5" dirty="0">
                <a:latin typeface="Arial"/>
                <a:cs typeface="Arial"/>
              </a:rPr>
              <a:t>when </a:t>
            </a:r>
            <a:r>
              <a:rPr sz="1800" b="1" spc="-10" dirty="0">
                <a:latin typeface="Arial"/>
                <a:cs typeface="Arial"/>
              </a:rPr>
              <a:t>you </a:t>
            </a:r>
            <a:r>
              <a:rPr sz="1800" b="1" dirty="0">
                <a:latin typeface="Arial"/>
                <a:cs typeface="Arial"/>
              </a:rPr>
              <a:t>print </a:t>
            </a:r>
            <a:r>
              <a:rPr sz="1800" b="1" spc="-10" dirty="0">
                <a:latin typeface="Arial"/>
                <a:cs typeface="Arial"/>
              </a:rPr>
              <a:t>an  </a:t>
            </a:r>
            <a:r>
              <a:rPr sz="1800" b="1" dirty="0">
                <a:latin typeface="Arial"/>
                <a:cs typeface="Arial"/>
              </a:rPr>
              <a:t>output </a:t>
            </a:r>
            <a:r>
              <a:rPr sz="1800" b="1" spc="-5" dirty="0">
                <a:latin typeface="Arial"/>
                <a:cs typeface="Arial"/>
              </a:rPr>
              <a:t>document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first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time.</a:t>
            </a:r>
            <a:endParaRPr sz="1800" dirty="0">
              <a:latin typeface="Arial"/>
              <a:cs typeface="Arial"/>
            </a:endParaRPr>
          </a:p>
          <a:p>
            <a:pPr marL="12700" marR="33020">
              <a:lnSpc>
                <a:spcPts val="216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dirty="0">
                <a:latin typeface="Arial"/>
                <a:cs typeface="Arial"/>
              </a:rPr>
              <a:t>Outputs </a:t>
            </a:r>
            <a:r>
              <a:rPr sz="1800" b="1" spc="-5" dirty="0">
                <a:latin typeface="Arial"/>
                <a:cs typeface="Arial"/>
              </a:rPr>
              <a:t>can be </a:t>
            </a:r>
            <a:r>
              <a:rPr sz="1800" b="1" dirty="0">
                <a:latin typeface="Arial"/>
                <a:cs typeface="Arial"/>
              </a:rPr>
              <a:t>produced using </a:t>
            </a:r>
            <a:r>
              <a:rPr sz="1800" b="1" spc="-5" dirty="0">
                <a:latin typeface="Arial"/>
                <a:cs typeface="Arial"/>
              </a:rPr>
              <a:t>different media – </a:t>
            </a:r>
            <a:r>
              <a:rPr sz="1800" b="1" dirty="0">
                <a:latin typeface="Arial"/>
                <a:cs typeface="Arial"/>
              </a:rPr>
              <a:t>print, </a:t>
            </a:r>
            <a:r>
              <a:rPr sz="1800" b="1" spc="-5" dirty="0">
                <a:latin typeface="Arial"/>
                <a:cs typeface="Arial"/>
              </a:rPr>
              <a:t>fax, email, </a:t>
            </a:r>
            <a:r>
              <a:rPr sz="1800" b="1" dirty="0">
                <a:latin typeface="Arial"/>
                <a:cs typeface="Arial"/>
              </a:rPr>
              <a:t>EDI,  </a:t>
            </a:r>
            <a:r>
              <a:rPr sz="1800" b="1" spc="-5" dirty="0">
                <a:latin typeface="Arial"/>
                <a:cs typeface="Arial"/>
              </a:rPr>
              <a:t>etc.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76239" y="1480075"/>
            <a:ext cx="51435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325" y="0"/>
                </a:lnTo>
              </a:path>
            </a:pathLst>
          </a:custGeom>
          <a:ln w="5702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76239" y="1451547"/>
            <a:ext cx="51435" cy="57150"/>
          </a:xfrm>
          <a:custGeom>
            <a:avLst/>
            <a:gdLst/>
            <a:ahLst/>
            <a:cxnLst/>
            <a:rect l="l" t="t" r="r" b="b"/>
            <a:pathLst>
              <a:path w="51435" h="57150">
                <a:moveTo>
                  <a:pt x="0" y="0"/>
                </a:moveTo>
                <a:lnTo>
                  <a:pt x="51325" y="0"/>
                </a:lnTo>
                <a:lnTo>
                  <a:pt x="51325" y="57040"/>
                </a:lnTo>
                <a:lnTo>
                  <a:pt x="0" y="57040"/>
                </a:lnTo>
                <a:lnTo>
                  <a:pt x="0" y="0"/>
                </a:lnTo>
              </a:path>
            </a:pathLst>
          </a:custGeom>
          <a:ln w="27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86119" y="1463778"/>
            <a:ext cx="24130" cy="18415"/>
          </a:xfrm>
          <a:custGeom>
            <a:avLst/>
            <a:gdLst/>
            <a:ahLst/>
            <a:cxnLst/>
            <a:rect l="l" t="t" r="r" b="b"/>
            <a:pathLst>
              <a:path w="24129" h="18415">
                <a:moveTo>
                  <a:pt x="23695" y="0"/>
                </a:moveTo>
                <a:lnTo>
                  <a:pt x="0" y="0"/>
                </a:lnTo>
                <a:lnTo>
                  <a:pt x="11833" y="18318"/>
                </a:lnTo>
                <a:lnTo>
                  <a:pt x="236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2366" y="1394517"/>
            <a:ext cx="0" cy="73660"/>
          </a:xfrm>
          <a:custGeom>
            <a:avLst/>
            <a:gdLst/>
            <a:ahLst/>
            <a:cxnLst/>
            <a:rect l="l" t="t" r="r" b="b"/>
            <a:pathLst>
              <a:path h="73659">
                <a:moveTo>
                  <a:pt x="0" y="0"/>
                </a:moveTo>
                <a:lnTo>
                  <a:pt x="0" y="73318"/>
                </a:lnTo>
              </a:path>
            </a:pathLst>
          </a:custGeom>
          <a:ln w="6119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11768" y="1394534"/>
            <a:ext cx="61594" cy="73660"/>
          </a:xfrm>
          <a:custGeom>
            <a:avLst/>
            <a:gdLst/>
            <a:ahLst/>
            <a:cxnLst/>
            <a:rect l="l" t="t" r="r" b="b"/>
            <a:pathLst>
              <a:path w="61595" h="73659">
                <a:moveTo>
                  <a:pt x="0" y="0"/>
                </a:moveTo>
                <a:lnTo>
                  <a:pt x="61205" y="0"/>
                </a:lnTo>
                <a:lnTo>
                  <a:pt x="61205" y="73301"/>
                </a:lnTo>
                <a:lnTo>
                  <a:pt x="0" y="73301"/>
                </a:lnTo>
                <a:lnTo>
                  <a:pt x="0" y="0"/>
                </a:lnTo>
              </a:path>
            </a:pathLst>
          </a:custGeom>
          <a:ln w="277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19667" y="1410824"/>
            <a:ext cx="31750" cy="24765"/>
          </a:xfrm>
          <a:custGeom>
            <a:avLst/>
            <a:gdLst/>
            <a:ahLst/>
            <a:cxnLst/>
            <a:rect l="l" t="t" r="r" b="b"/>
            <a:pathLst>
              <a:path w="31750" h="24765">
                <a:moveTo>
                  <a:pt x="0" y="0"/>
                </a:moveTo>
                <a:lnTo>
                  <a:pt x="17778" y="24433"/>
                </a:lnTo>
                <a:lnTo>
                  <a:pt x="31593" y="20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92649" y="1515716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5">
                <a:moveTo>
                  <a:pt x="0" y="0"/>
                </a:moveTo>
                <a:lnTo>
                  <a:pt x="260575" y="0"/>
                </a:lnTo>
              </a:path>
            </a:pathLst>
          </a:custGeom>
          <a:ln w="46841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2649" y="1492298"/>
            <a:ext cx="260985" cy="46990"/>
          </a:xfrm>
          <a:custGeom>
            <a:avLst/>
            <a:gdLst/>
            <a:ahLst/>
            <a:cxnLst/>
            <a:rect l="l" t="t" r="r" b="b"/>
            <a:pathLst>
              <a:path w="260985" h="46990">
                <a:moveTo>
                  <a:pt x="0" y="0"/>
                </a:moveTo>
                <a:lnTo>
                  <a:pt x="260592" y="0"/>
                </a:lnTo>
                <a:lnTo>
                  <a:pt x="260592" y="46838"/>
                </a:lnTo>
                <a:lnTo>
                  <a:pt x="0" y="46838"/>
                </a:lnTo>
                <a:lnTo>
                  <a:pt x="0" y="0"/>
                </a:lnTo>
              </a:path>
            </a:pathLst>
          </a:custGeom>
          <a:ln w="281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8027" y="2378200"/>
            <a:ext cx="2762250" cy="919480"/>
          </a:xfrm>
          <a:custGeom>
            <a:avLst/>
            <a:gdLst/>
            <a:ahLst/>
            <a:cxnLst/>
            <a:rect l="l" t="t" r="r" b="b"/>
            <a:pathLst>
              <a:path w="2762250" h="919479">
                <a:moveTo>
                  <a:pt x="0" y="0"/>
                </a:moveTo>
                <a:lnTo>
                  <a:pt x="517202" y="604870"/>
                </a:lnTo>
                <a:lnTo>
                  <a:pt x="728422" y="810568"/>
                </a:lnTo>
                <a:lnTo>
                  <a:pt x="1231801" y="810568"/>
                </a:lnTo>
                <a:lnTo>
                  <a:pt x="1417236" y="919100"/>
                </a:lnTo>
                <a:lnTo>
                  <a:pt x="2530424" y="919100"/>
                </a:lnTo>
                <a:lnTo>
                  <a:pt x="2586006" y="918509"/>
                </a:lnTo>
                <a:lnTo>
                  <a:pt x="2410314" y="786132"/>
                </a:lnTo>
                <a:lnTo>
                  <a:pt x="2716316" y="773912"/>
                </a:lnTo>
                <a:lnTo>
                  <a:pt x="2761725" y="676154"/>
                </a:lnTo>
                <a:lnTo>
                  <a:pt x="2726223" y="543772"/>
                </a:lnTo>
                <a:lnTo>
                  <a:pt x="1883240" y="12231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8155" y="2294697"/>
            <a:ext cx="622300" cy="772160"/>
          </a:xfrm>
          <a:custGeom>
            <a:avLst/>
            <a:gdLst/>
            <a:ahLst/>
            <a:cxnLst/>
            <a:rect l="l" t="t" r="r" b="b"/>
            <a:pathLst>
              <a:path w="622300" h="772160">
                <a:moveTo>
                  <a:pt x="0" y="0"/>
                </a:moveTo>
                <a:lnTo>
                  <a:pt x="0" y="207729"/>
                </a:lnTo>
                <a:lnTo>
                  <a:pt x="609993" y="771877"/>
                </a:lnTo>
                <a:lnTo>
                  <a:pt x="621827" y="549887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18155" y="2294697"/>
            <a:ext cx="622300" cy="772160"/>
          </a:xfrm>
          <a:custGeom>
            <a:avLst/>
            <a:gdLst/>
            <a:ahLst/>
            <a:cxnLst/>
            <a:rect l="l" t="t" r="r" b="b"/>
            <a:pathLst>
              <a:path w="622300" h="772160">
                <a:moveTo>
                  <a:pt x="621827" y="549887"/>
                </a:moveTo>
                <a:lnTo>
                  <a:pt x="609993" y="771877"/>
                </a:lnTo>
                <a:lnTo>
                  <a:pt x="0" y="207729"/>
                </a:lnTo>
                <a:lnTo>
                  <a:pt x="0" y="0"/>
                </a:lnTo>
                <a:lnTo>
                  <a:pt x="621827" y="549887"/>
                </a:lnTo>
              </a:path>
            </a:pathLst>
          </a:custGeom>
          <a:ln w="27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28149" y="2889394"/>
            <a:ext cx="1778635" cy="181610"/>
          </a:xfrm>
          <a:custGeom>
            <a:avLst/>
            <a:gdLst/>
            <a:ahLst/>
            <a:cxnLst/>
            <a:rect l="l" t="t" r="r" b="b"/>
            <a:pathLst>
              <a:path w="1778635" h="181610">
                <a:moveTo>
                  <a:pt x="0" y="181252"/>
                </a:moveTo>
                <a:lnTo>
                  <a:pt x="1778627" y="181252"/>
                </a:lnTo>
                <a:lnTo>
                  <a:pt x="1778627" y="0"/>
                </a:lnTo>
                <a:lnTo>
                  <a:pt x="0" y="0"/>
                </a:lnTo>
                <a:lnTo>
                  <a:pt x="0" y="18125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28149" y="2826266"/>
            <a:ext cx="1778635" cy="244475"/>
          </a:xfrm>
          <a:custGeom>
            <a:avLst/>
            <a:gdLst/>
            <a:ahLst/>
            <a:cxnLst/>
            <a:rect l="l" t="t" r="r" b="b"/>
            <a:pathLst>
              <a:path w="1778635" h="244475">
                <a:moveTo>
                  <a:pt x="0" y="0"/>
                </a:moveTo>
                <a:lnTo>
                  <a:pt x="1778599" y="0"/>
                </a:lnTo>
                <a:lnTo>
                  <a:pt x="1778599" y="244380"/>
                </a:lnTo>
                <a:lnTo>
                  <a:pt x="0" y="244380"/>
                </a:lnTo>
                <a:lnTo>
                  <a:pt x="0" y="0"/>
                </a:lnTo>
              </a:path>
            </a:pathLst>
          </a:custGeom>
          <a:ln w="281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94468" y="1706143"/>
            <a:ext cx="610235" cy="1179195"/>
          </a:xfrm>
          <a:custGeom>
            <a:avLst/>
            <a:gdLst/>
            <a:ahLst/>
            <a:cxnLst/>
            <a:rect l="l" t="t" r="r" b="b"/>
            <a:pathLst>
              <a:path w="610235" h="1179195">
                <a:moveTo>
                  <a:pt x="0" y="0"/>
                </a:moveTo>
                <a:lnTo>
                  <a:pt x="0" y="647623"/>
                </a:lnTo>
                <a:lnTo>
                  <a:pt x="609985" y="1179164"/>
                </a:lnTo>
                <a:lnTo>
                  <a:pt x="609985" y="4969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94468" y="1706143"/>
            <a:ext cx="610235" cy="1179195"/>
          </a:xfrm>
          <a:custGeom>
            <a:avLst/>
            <a:gdLst/>
            <a:ahLst/>
            <a:cxnLst/>
            <a:rect l="l" t="t" r="r" b="b"/>
            <a:pathLst>
              <a:path w="610235" h="1179195">
                <a:moveTo>
                  <a:pt x="609985" y="1179164"/>
                </a:moveTo>
                <a:lnTo>
                  <a:pt x="0" y="647623"/>
                </a:lnTo>
                <a:lnTo>
                  <a:pt x="0" y="0"/>
                </a:lnTo>
                <a:lnTo>
                  <a:pt x="609985" y="496905"/>
                </a:lnTo>
                <a:lnTo>
                  <a:pt x="609985" y="1179164"/>
                </a:lnTo>
              </a:path>
            </a:pathLst>
          </a:custGeom>
          <a:ln w="276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04454" y="2203049"/>
            <a:ext cx="1849755" cy="686435"/>
          </a:xfrm>
          <a:custGeom>
            <a:avLst/>
            <a:gdLst/>
            <a:ahLst/>
            <a:cxnLst/>
            <a:rect l="l" t="t" r="r" b="b"/>
            <a:pathLst>
              <a:path w="1849754" h="686435">
                <a:moveTo>
                  <a:pt x="0" y="686345"/>
                </a:moveTo>
                <a:lnTo>
                  <a:pt x="1849685" y="686345"/>
                </a:lnTo>
                <a:lnTo>
                  <a:pt x="1849685" y="0"/>
                </a:lnTo>
                <a:lnTo>
                  <a:pt x="0" y="0"/>
                </a:lnTo>
                <a:lnTo>
                  <a:pt x="0" y="6863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04454" y="2203049"/>
            <a:ext cx="1849755" cy="686435"/>
          </a:xfrm>
          <a:custGeom>
            <a:avLst/>
            <a:gdLst/>
            <a:ahLst/>
            <a:cxnLst/>
            <a:rect l="l" t="t" r="r" b="b"/>
            <a:pathLst>
              <a:path w="1849754" h="686435">
                <a:moveTo>
                  <a:pt x="0" y="0"/>
                </a:moveTo>
                <a:lnTo>
                  <a:pt x="1849685" y="0"/>
                </a:lnTo>
                <a:lnTo>
                  <a:pt x="1849685" y="686345"/>
                </a:lnTo>
                <a:lnTo>
                  <a:pt x="0" y="686345"/>
                </a:lnTo>
                <a:lnTo>
                  <a:pt x="0" y="0"/>
                </a:lnTo>
              </a:path>
            </a:pathLst>
          </a:custGeom>
          <a:ln w="281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1268" y="2477992"/>
            <a:ext cx="507365" cy="144780"/>
          </a:xfrm>
          <a:custGeom>
            <a:avLst/>
            <a:gdLst/>
            <a:ahLst/>
            <a:cxnLst/>
            <a:rect l="l" t="t" r="r" b="b"/>
            <a:pathLst>
              <a:path w="507364" h="144780">
                <a:moveTo>
                  <a:pt x="0" y="144602"/>
                </a:moveTo>
                <a:lnTo>
                  <a:pt x="507341" y="144602"/>
                </a:lnTo>
                <a:lnTo>
                  <a:pt x="507341" y="0"/>
                </a:lnTo>
                <a:lnTo>
                  <a:pt x="0" y="0"/>
                </a:lnTo>
                <a:lnTo>
                  <a:pt x="0" y="1446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11268" y="2365997"/>
            <a:ext cx="507365" cy="257175"/>
          </a:xfrm>
          <a:custGeom>
            <a:avLst/>
            <a:gdLst/>
            <a:ahLst/>
            <a:cxnLst/>
            <a:rect l="l" t="t" r="r" b="b"/>
            <a:pathLst>
              <a:path w="507364" h="257175">
                <a:moveTo>
                  <a:pt x="0" y="0"/>
                </a:moveTo>
                <a:lnTo>
                  <a:pt x="507341" y="0"/>
                </a:lnTo>
                <a:lnTo>
                  <a:pt x="507341" y="256597"/>
                </a:lnTo>
                <a:lnTo>
                  <a:pt x="0" y="256597"/>
                </a:lnTo>
                <a:lnTo>
                  <a:pt x="0" y="0"/>
                </a:lnTo>
              </a:path>
            </a:pathLst>
          </a:custGeom>
          <a:ln w="28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23102" y="2535033"/>
            <a:ext cx="480059" cy="0"/>
          </a:xfrm>
          <a:custGeom>
            <a:avLst/>
            <a:gdLst/>
            <a:ahLst/>
            <a:cxnLst/>
            <a:rect l="l" t="t" r="r" b="b"/>
            <a:pathLst>
              <a:path w="480060">
                <a:moveTo>
                  <a:pt x="0" y="0"/>
                </a:moveTo>
                <a:lnTo>
                  <a:pt x="479711" y="0"/>
                </a:lnTo>
              </a:path>
            </a:pathLst>
          </a:custGeom>
          <a:ln w="2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15901" y="2477992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341"/>
                </a:lnTo>
              </a:path>
            </a:pathLst>
          </a:custGeom>
          <a:ln w="27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58018" y="2477992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341"/>
                </a:lnTo>
              </a:path>
            </a:pathLst>
          </a:custGeom>
          <a:ln w="27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86346" y="2477992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0"/>
                </a:moveTo>
                <a:lnTo>
                  <a:pt x="0" y="130341"/>
                </a:lnTo>
              </a:path>
            </a:pathLst>
          </a:custGeom>
          <a:ln w="27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11268" y="2353760"/>
            <a:ext cx="507365" cy="124460"/>
          </a:xfrm>
          <a:custGeom>
            <a:avLst/>
            <a:gdLst/>
            <a:ahLst/>
            <a:cxnLst/>
            <a:rect l="l" t="t" r="r" b="b"/>
            <a:pathLst>
              <a:path w="507364" h="124460">
                <a:moveTo>
                  <a:pt x="0" y="124232"/>
                </a:moveTo>
                <a:lnTo>
                  <a:pt x="507341" y="124232"/>
                </a:lnTo>
                <a:lnTo>
                  <a:pt x="507341" y="0"/>
                </a:lnTo>
                <a:lnTo>
                  <a:pt x="0" y="0"/>
                </a:lnTo>
                <a:lnTo>
                  <a:pt x="0" y="124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11268" y="2353766"/>
            <a:ext cx="507365" cy="124460"/>
          </a:xfrm>
          <a:custGeom>
            <a:avLst/>
            <a:gdLst/>
            <a:ahLst/>
            <a:cxnLst/>
            <a:rect l="l" t="t" r="r" b="b"/>
            <a:pathLst>
              <a:path w="507364" h="124460">
                <a:moveTo>
                  <a:pt x="0" y="0"/>
                </a:moveTo>
                <a:lnTo>
                  <a:pt x="507341" y="0"/>
                </a:lnTo>
                <a:lnTo>
                  <a:pt x="507341" y="124226"/>
                </a:lnTo>
                <a:lnTo>
                  <a:pt x="0" y="124226"/>
                </a:lnTo>
                <a:lnTo>
                  <a:pt x="0" y="0"/>
                </a:lnTo>
              </a:path>
            </a:pathLst>
          </a:custGeom>
          <a:ln w="28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32368" y="2378205"/>
            <a:ext cx="262890" cy="75565"/>
          </a:xfrm>
          <a:custGeom>
            <a:avLst/>
            <a:gdLst/>
            <a:ahLst/>
            <a:cxnLst/>
            <a:rect l="l" t="t" r="r" b="b"/>
            <a:pathLst>
              <a:path w="262889" h="75564">
                <a:moveTo>
                  <a:pt x="0" y="75353"/>
                </a:moveTo>
                <a:lnTo>
                  <a:pt x="262548" y="75353"/>
                </a:lnTo>
                <a:lnTo>
                  <a:pt x="262548" y="0"/>
                </a:lnTo>
                <a:lnTo>
                  <a:pt x="0" y="0"/>
                </a:lnTo>
                <a:lnTo>
                  <a:pt x="0" y="7535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32368" y="2378200"/>
            <a:ext cx="262890" cy="75565"/>
          </a:xfrm>
          <a:custGeom>
            <a:avLst/>
            <a:gdLst/>
            <a:ahLst/>
            <a:cxnLst/>
            <a:rect l="l" t="t" r="r" b="b"/>
            <a:pathLst>
              <a:path w="262889" h="75564">
                <a:moveTo>
                  <a:pt x="0" y="0"/>
                </a:moveTo>
                <a:lnTo>
                  <a:pt x="262546" y="0"/>
                </a:lnTo>
                <a:lnTo>
                  <a:pt x="262546" y="75358"/>
                </a:lnTo>
                <a:lnTo>
                  <a:pt x="0" y="75358"/>
                </a:lnTo>
                <a:lnTo>
                  <a:pt x="0" y="0"/>
                </a:lnTo>
              </a:path>
            </a:pathLst>
          </a:custGeom>
          <a:ln w="281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46797" y="2378200"/>
            <a:ext cx="85090" cy="90170"/>
          </a:xfrm>
          <a:custGeom>
            <a:avLst/>
            <a:gdLst/>
            <a:ahLst/>
            <a:cxnLst/>
            <a:rect l="l" t="t" r="r" b="b"/>
            <a:pathLst>
              <a:path w="85089" h="90169">
                <a:moveTo>
                  <a:pt x="41473" y="0"/>
                </a:moveTo>
                <a:lnTo>
                  <a:pt x="11861" y="12231"/>
                </a:lnTo>
                <a:lnTo>
                  <a:pt x="0" y="44809"/>
                </a:lnTo>
                <a:lnTo>
                  <a:pt x="11861" y="75358"/>
                </a:lnTo>
                <a:lnTo>
                  <a:pt x="25676" y="85532"/>
                </a:lnTo>
                <a:lnTo>
                  <a:pt x="41473" y="89618"/>
                </a:lnTo>
                <a:lnTo>
                  <a:pt x="59224" y="85532"/>
                </a:lnTo>
                <a:lnTo>
                  <a:pt x="73039" y="75358"/>
                </a:lnTo>
                <a:lnTo>
                  <a:pt x="82919" y="61098"/>
                </a:lnTo>
                <a:lnTo>
                  <a:pt x="84900" y="44809"/>
                </a:lnTo>
                <a:lnTo>
                  <a:pt x="73039" y="12231"/>
                </a:lnTo>
                <a:lnTo>
                  <a:pt x="41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46797" y="2378200"/>
            <a:ext cx="85090" cy="90170"/>
          </a:xfrm>
          <a:custGeom>
            <a:avLst/>
            <a:gdLst/>
            <a:ahLst/>
            <a:cxnLst/>
            <a:rect l="l" t="t" r="r" b="b"/>
            <a:pathLst>
              <a:path w="85089" h="90169">
                <a:moveTo>
                  <a:pt x="0" y="44809"/>
                </a:moveTo>
                <a:lnTo>
                  <a:pt x="11861" y="12231"/>
                </a:lnTo>
                <a:lnTo>
                  <a:pt x="41473" y="0"/>
                </a:lnTo>
                <a:lnTo>
                  <a:pt x="73039" y="12231"/>
                </a:lnTo>
                <a:lnTo>
                  <a:pt x="84900" y="44809"/>
                </a:lnTo>
                <a:lnTo>
                  <a:pt x="82919" y="61098"/>
                </a:lnTo>
                <a:lnTo>
                  <a:pt x="73039" y="75358"/>
                </a:lnTo>
                <a:lnTo>
                  <a:pt x="59224" y="85532"/>
                </a:lnTo>
                <a:lnTo>
                  <a:pt x="41473" y="89618"/>
                </a:lnTo>
                <a:lnTo>
                  <a:pt x="25676" y="85532"/>
                </a:lnTo>
                <a:lnTo>
                  <a:pt x="11861" y="75358"/>
                </a:lnTo>
                <a:lnTo>
                  <a:pt x="0" y="44809"/>
                </a:lnTo>
              </a:path>
            </a:pathLst>
          </a:custGeom>
          <a:ln w="278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46797" y="2498368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08" y="0"/>
                </a:lnTo>
              </a:path>
            </a:pathLst>
          </a:custGeom>
          <a:ln w="2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63264" y="2498368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>
                <a:moveTo>
                  <a:pt x="0" y="0"/>
                </a:moveTo>
                <a:lnTo>
                  <a:pt x="47390" y="0"/>
                </a:lnTo>
              </a:path>
            </a:pathLst>
          </a:custGeom>
          <a:ln w="2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03426" y="2498368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>
                <a:moveTo>
                  <a:pt x="0" y="0"/>
                </a:moveTo>
                <a:lnTo>
                  <a:pt x="47390" y="0"/>
                </a:lnTo>
              </a:path>
            </a:pathLst>
          </a:custGeom>
          <a:ln w="2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31755" y="2498368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>
                <a:moveTo>
                  <a:pt x="0" y="0"/>
                </a:moveTo>
                <a:lnTo>
                  <a:pt x="47362" y="0"/>
                </a:lnTo>
              </a:path>
            </a:pathLst>
          </a:custGeom>
          <a:ln w="2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46797" y="2571670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408" y="0"/>
                </a:lnTo>
              </a:path>
            </a:pathLst>
          </a:custGeom>
          <a:ln w="2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63264" y="2571670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>
                <a:moveTo>
                  <a:pt x="0" y="0"/>
                </a:moveTo>
                <a:lnTo>
                  <a:pt x="47390" y="0"/>
                </a:lnTo>
              </a:path>
            </a:pathLst>
          </a:custGeom>
          <a:ln w="2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03426" y="2571670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>
                <a:moveTo>
                  <a:pt x="0" y="0"/>
                </a:moveTo>
                <a:lnTo>
                  <a:pt x="47390" y="0"/>
                </a:lnTo>
              </a:path>
            </a:pathLst>
          </a:custGeom>
          <a:ln w="2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31755" y="2571670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>
                <a:moveTo>
                  <a:pt x="0" y="0"/>
                </a:moveTo>
                <a:lnTo>
                  <a:pt x="47362" y="0"/>
                </a:lnTo>
              </a:path>
            </a:pathLst>
          </a:custGeom>
          <a:ln w="28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39369" y="2475963"/>
            <a:ext cx="1040765" cy="318135"/>
          </a:xfrm>
          <a:custGeom>
            <a:avLst/>
            <a:gdLst/>
            <a:ahLst/>
            <a:cxnLst/>
            <a:rect l="l" t="t" r="r" b="b"/>
            <a:pathLst>
              <a:path w="1040764" h="318135">
                <a:moveTo>
                  <a:pt x="0" y="317696"/>
                </a:moveTo>
                <a:lnTo>
                  <a:pt x="1040332" y="317696"/>
                </a:lnTo>
                <a:lnTo>
                  <a:pt x="1040332" y="0"/>
                </a:lnTo>
                <a:lnTo>
                  <a:pt x="0" y="0"/>
                </a:lnTo>
                <a:lnTo>
                  <a:pt x="0" y="317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39369" y="2475963"/>
            <a:ext cx="1040765" cy="318135"/>
          </a:xfrm>
          <a:custGeom>
            <a:avLst/>
            <a:gdLst/>
            <a:ahLst/>
            <a:cxnLst/>
            <a:rect l="l" t="t" r="r" b="b"/>
            <a:pathLst>
              <a:path w="1040764" h="318135">
                <a:moveTo>
                  <a:pt x="0" y="0"/>
                </a:moveTo>
                <a:lnTo>
                  <a:pt x="1040305" y="0"/>
                </a:lnTo>
                <a:lnTo>
                  <a:pt x="1040305" y="317696"/>
                </a:lnTo>
                <a:lnTo>
                  <a:pt x="0" y="317696"/>
                </a:lnTo>
                <a:lnTo>
                  <a:pt x="0" y="0"/>
                </a:lnTo>
              </a:path>
            </a:pathLst>
          </a:custGeom>
          <a:ln w="281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78891" y="2826266"/>
            <a:ext cx="1156970" cy="100330"/>
          </a:xfrm>
          <a:custGeom>
            <a:avLst/>
            <a:gdLst/>
            <a:ahLst/>
            <a:cxnLst/>
            <a:rect l="l" t="t" r="r" b="b"/>
            <a:pathLst>
              <a:path w="1156970" h="100330">
                <a:moveTo>
                  <a:pt x="0" y="99792"/>
                </a:moveTo>
                <a:lnTo>
                  <a:pt x="1156799" y="99792"/>
                </a:lnTo>
                <a:lnTo>
                  <a:pt x="1156799" y="0"/>
                </a:lnTo>
                <a:lnTo>
                  <a:pt x="0" y="0"/>
                </a:lnTo>
                <a:lnTo>
                  <a:pt x="0" y="9979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78891" y="2826266"/>
            <a:ext cx="1156970" cy="100330"/>
          </a:xfrm>
          <a:custGeom>
            <a:avLst/>
            <a:gdLst/>
            <a:ahLst/>
            <a:cxnLst/>
            <a:rect l="l" t="t" r="r" b="b"/>
            <a:pathLst>
              <a:path w="1156970" h="100330">
                <a:moveTo>
                  <a:pt x="0" y="0"/>
                </a:moveTo>
                <a:lnTo>
                  <a:pt x="1156799" y="0"/>
                </a:lnTo>
                <a:lnTo>
                  <a:pt x="1156799" y="99792"/>
                </a:lnTo>
                <a:lnTo>
                  <a:pt x="0" y="99792"/>
                </a:lnTo>
                <a:lnTo>
                  <a:pt x="0" y="0"/>
                </a:lnTo>
              </a:path>
            </a:pathLst>
          </a:custGeom>
          <a:ln w="281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51203" y="2559467"/>
            <a:ext cx="1470660" cy="279400"/>
          </a:xfrm>
          <a:custGeom>
            <a:avLst/>
            <a:gdLst/>
            <a:ahLst/>
            <a:cxnLst/>
            <a:rect l="l" t="t" r="r" b="b"/>
            <a:pathLst>
              <a:path w="1470660" h="279400">
                <a:moveTo>
                  <a:pt x="1000840" y="0"/>
                </a:moveTo>
                <a:lnTo>
                  <a:pt x="0" y="0"/>
                </a:lnTo>
                <a:lnTo>
                  <a:pt x="327687" y="266799"/>
                </a:lnTo>
                <a:lnTo>
                  <a:pt x="1470671" y="279002"/>
                </a:lnTo>
                <a:lnTo>
                  <a:pt x="100084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51203" y="2559467"/>
            <a:ext cx="1470660" cy="279400"/>
          </a:xfrm>
          <a:custGeom>
            <a:avLst/>
            <a:gdLst/>
            <a:ahLst/>
            <a:cxnLst/>
            <a:rect l="l" t="t" r="r" b="b"/>
            <a:pathLst>
              <a:path w="1470660" h="279400">
                <a:moveTo>
                  <a:pt x="327687" y="266799"/>
                </a:moveTo>
                <a:lnTo>
                  <a:pt x="1470671" y="279002"/>
                </a:lnTo>
                <a:lnTo>
                  <a:pt x="1000840" y="0"/>
                </a:lnTo>
                <a:lnTo>
                  <a:pt x="0" y="0"/>
                </a:lnTo>
                <a:lnTo>
                  <a:pt x="327687" y="266799"/>
                </a:lnTo>
              </a:path>
            </a:pathLst>
          </a:custGeom>
          <a:ln w="28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39369" y="2644999"/>
            <a:ext cx="339725" cy="362585"/>
          </a:xfrm>
          <a:custGeom>
            <a:avLst/>
            <a:gdLst/>
            <a:ahLst/>
            <a:cxnLst/>
            <a:rect l="l" t="t" r="r" b="b"/>
            <a:pathLst>
              <a:path w="339725" h="362585">
                <a:moveTo>
                  <a:pt x="0" y="0"/>
                </a:moveTo>
                <a:lnTo>
                  <a:pt x="0" y="95734"/>
                </a:lnTo>
                <a:lnTo>
                  <a:pt x="339521" y="362505"/>
                </a:lnTo>
                <a:lnTo>
                  <a:pt x="325705" y="264770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139369" y="2644999"/>
            <a:ext cx="339725" cy="362585"/>
          </a:xfrm>
          <a:custGeom>
            <a:avLst/>
            <a:gdLst/>
            <a:ahLst/>
            <a:cxnLst/>
            <a:rect l="l" t="t" r="r" b="b"/>
            <a:pathLst>
              <a:path w="339725" h="362585">
                <a:moveTo>
                  <a:pt x="0" y="95734"/>
                </a:moveTo>
                <a:lnTo>
                  <a:pt x="339521" y="362505"/>
                </a:lnTo>
                <a:lnTo>
                  <a:pt x="325705" y="264770"/>
                </a:lnTo>
                <a:lnTo>
                  <a:pt x="0" y="0"/>
                </a:lnTo>
                <a:lnTo>
                  <a:pt x="0" y="95734"/>
                </a:lnTo>
              </a:path>
            </a:pathLst>
          </a:custGeom>
          <a:ln w="27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78891" y="2909769"/>
            <a:ext cx="1156970" cy="100330"/>
          </a:xfrm>
          <a:custGeom>
            <a:avLst/>
            <a:gdLst/>
            <a:ahLst/>
            <a:cxnLst/>
            <a:rect l="l" t="t" r="r" b="b"/>
            <a:pathLst>
              <a:path w="1156970" h="100330">
                <a:moveTo>
                  <a:pt x="0" y="99792"/>
                </a:moveTo>
                <a:lnTo>
                  <a:pt x="1156799" y="99792"/>
                </a:lnTo>
                <a:lnTo>
                  <a:pt x="1156799" y="0"/>
                </a:lnTo>
                <a:lnTo>
                  <a:pt x="0" y="0"/>
                </a:lnTo>
                <a:lnTo>
                  <a:pt x="0" y="997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78891" y="2909769"/>
            <a:ext cx="1156970" cy="100330"/>
          </a:xfrm>
          <a:custGeom>
            <a:avLst/>
            <a:gdLst/>
            <a:ahLst/>
            <a:cxnLst/>
            <a:rect l="l" t="t" r="r" b="b"/>
            <a:pathLst>
              <a:path w="1156970" h="100330">
                <a:moveTo>
                  <a:pt x="0" y="0"/>
                </a:moveTo>
                <a:lnTo>
                  <a:pt x="1156799" y="0"/>
                </a:lnTo>
                <a:lnTo>
                  <a:pt x="1156799" y="99792"/>
                </a:lnTo>
                <a:lnTo>
                  <a:pt x="0" y="99792"/>
                </a:lnTo>
                <a:lnTo>
                  <a:pt x="0" y="0"/>
                </a:lnTo>
              </a:path>
            </a:pathLst>
          </a:custGeom>
          <a:ln w="281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19667" y="2549293"/>
            <a:ext cx="321945" cy="240665"/>
          </a:xfrm>
          <a:custGeom>
            <a:avLst/>
            <a:gdLst/>
            <a:ahLst/>
            <a:cxnLst/>
            <a:rect l="l" t="t" r="r" b="b"/>
            <a:pathLst>
              <a:path w="321945" h="240664">
                <a:moveTo>
                  <a:pt x="223081" y="0"/>
                </a:moveTo>
                <a:lnTo>
                  <a:pt x="0" y="0"/>
                </a:lnTo>
                <a:lnTo>
                  <a:pt x="321770" y="240308"/>
                </a:lnTo>
                <a:lnTo>
                  <a:pt x="131288" y="83475"/>
                </a:lnTo>
                <a:lnTo>
                  <a:pt x="116467" y="83475"/>
                </a:lnTo>
                <a:lnTo>
                  <a:pt x="116467" y="71272"/>
                </a:lnTo>
                <a:lnTo>
                  <a:pt x="132052" y="71272"/>
                </a:lnTo>
                <a:lnTo>
                  <a:pt x="223081" y="0"/>
                </a:lnTo>
                <a:close/>
              </a:path>
              <a:path w="321945" h="240664">
                <a:moveTo>
                  <a:pt x="124063" y="77527"/>
                </a:moveTo>
                <a:lnTo>
                  <a:pt x="116467" y="83475"/>
                </a:lnTo>
                <a:lnTo>
                  <a:pt x="131288" y="83475"/>
                </a:lnTo>
                <a:lnTo>
                  <a:pt x="124063" y="77527"/>
                </a:lnTo>
                <a:close/>
              </a:path>
              <a:path w="321945" h="240664">
                <a:moveTo>
                  <a:pt x="132052" y="71272"/>
                </a:moveTo>
                <a:lnTo>
                  <a:pt x="116467" y="71272"/>
                </a:lnTo>
                <a:lnTo>
                  <a:pt x="124063" y="77527"/>
                </a:lnTo>
                <a:lnTo>
                  <a:pt x="132052" y="7127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19667" y="2549293"/>
            <a:ext cx="321945" cy="240665"/>
          </a:xfrm>
          <a:custGeom>
            <a:avLst/>
            <a:gdLst/>
            <a:ahLst/>
            <a:cxnLst/>
            <a:rect l="l" t="t" r="r" b="b"/>
            <a:pathLst>
              <a:path w="321945" h="240664">
                <a:moveTo>
                  <a:pt x="116467" y="71272"/>
                </a:moveTo>
                <a:lnTo>
                  <a:pt x="116467" y="83475"/>
                </a:lnTo>
                <a:lnTo>
                  <a:pt x="223081" y="0"/>
                </a:lnTo>
                <a:lnTo>
                  <a:pt x="0" y="0"/>
                </a:lnTo>
                <a:lnTo>
                  <a:pt x="321770" y="240308"/>
                </a:lnTo>
                <a:lnTo>
                  <a:pt x="116467" y="71272"/>
                </a:lnTo>
              </a:path>
            </a:pathLst>
          </a:custGeom>
          <a:ln w="279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95999" y="2549293"/>
            <a:ext cx="369570" cy="264795"/>
          </a:xfrm>
          <a:custGeom>
            <a:avLst/>
            <a:gdLst/>
            <a:ahLst/>
            <a:cxnLst/>
            <a:rect l="l" t="t" r="r" b="b"/>
            <a:pathLst>
              <a:path w="369570" h="264794">
                <a:moveTo>
                  <a:pt x="0" y="0"/>
                </a:moveTo>
                <a:lnTo>
                  <a:pt x="35529" y="59041"/>
                </a:lnTo>
                <a:lnTo>
                  <a:pt x="298075" y="252510"/>
                </a:lnTo>
                <a:lnTo>
                  <a:pt x="369133" y="264741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95999" y="2549293"/>
            <a:ext cx="369570" cy="264795"/>
          </a:xfrm>
          <a:custGeom>
            <a:avLst/>
            <a:gdLst/>
            <a:ahLst/>
            <a:cxnLst/>
            <a:rect l="l" t="t" r="r" b="b"/>
            <a:pathLst>
              <a:path w="369570" h="264794">
                <a:moveTo>
                  <a:pt x="369133" y="264741"/>
                </a:moveTo>
                <a:lnTo>
                  <a:pt x="298075" y="252510"/>
                </a:lnTo>
                <a:lnTo>
                  <a:pt x="35529" y="59041"/>
                </a:lnTo>
                <a:lnTo>
                  <a:pt x="0" y="0"/>
                </a:lnTo>
                <a:lnTo>
                  <a:pt x="369133" y="264741"/>
                </a:lnTo>
              </a:path>
            </a:pathLst>
          </a:custGeom>
          <a:ln w="279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952657" y="2596132"/>
            <a:ext cx="363855" cy="242570"/>
          </a:xfrm>
          <a:custGeom>
            <a:avLst/>
            <a:gdLst/>
            <a:ahLst/>
            <a:cxnLst/>
            <a:rect l="l" t="t" r="r" b="b"/>
            <a:pathLst>
              <a:path w="363854" h="242569">
                <a:moveTo>
                  <a:pt x="47390" y="0"/>
                </a:moveTo>
                <a:lnTo>
                  <a:pt x="0" y="12202"/>
                </a:lnTo>
                <a:lnTo>
                  <a:pt x="304019" y="242337"/>
                </a:lnTo>
                <a:lnTo>
                  <a:pt x="363244" y="242337"/>
                </a:lnTo>
                <a:lnTo>
                  <a:pt x="4739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52657" y="2596132"/>
            <a:ext cx="363855" cy="242570"/>
          </a:xfrm>
          <a:custGeom>
            <a:avLst/>
            <a:gdLst/>
            <a:ahLst/>
            <a:cxnLst/>
            <a:rect l="l" t="t" r="r" b="b"/>
            <a:pathLst>
              <a:path w="363854" h="242569">
                <a:moveTo>
                  <a:pt x="47390" y="0"/>
                </a:moveTo>
                <a:lnTo>
                  <a:pt x="363244" y="242337"/>
                </a:lnTo>
                <a:lnTo>
                  <a:pt x="304019" y="242337"/>
                </a:lnTo>
                <a:lnTo>
                  <a:pt x="0" y="12202"/>
                </a:lnTo>
                <a:lnTo>
                  <a:pt x="47390" y="0"/>
                </a:lnTo>
              </a:path>
            </a:pathLst>
          </a:custGeom>
          <a:ln w="279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31585" y="2549293"/>
            <a:ext cx="551180" cy="240665"/>
          </a:xfrm>
          <a:custGeom>
            <a:avLst/>
            <a:gdLst/>
            <a:ahLst/>
            <a:cxnLst/>
            <a:rect l="l" t="t" r="r" b="b"/>
            <a:pathLst>
              <a:path w="551179" h="240664">
                <a:moveTo>
                  <a:pt x="232934" y="0"/>
                </a:moveTo>
                <a:lnTo>
                  <a:pt x="0" y="0"/>
                </a:lnTo>
                <a:lnTo>
                  <a:pt x="315826" y="83475"/>
                </a:lnTo>
                <a:lnTo>
                  <a:pt x="550741" y="240308"/>
                </a:lnTo>
                <a:lnTo>
                  <a:pt x="23293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31585" y="2549293"/>
            <a:ext cx="551180" cy="240665"/>
          </a:xfrm>
          <a:custGeom>
            <a:avLst/>
            <a:gdLst/>
            <a:ahLst/>
            <a:cxnLst/>
            <a:rect l="l" t="t" r="r" b="b"/>
            <a:pathLst>
              <a:path w="551179" h="240664">
                <a:moveTo>
                  <a:pt x="232934" y="0"/>
                </a:moveTo>
                <a:lnTo>
                  <a:pt x="550741" y="240308"/>
                </a:lnTo>
                <a:lnTo>
                  <a:pt x="315826" y="83475"/>
                </a:lnTo>
                <a:lnTo>
                  <a:pt x="0" y="0"/>
                </a:lnTo>
                <a:lnTo>
                  <a:pt x="232934" y="0"/>
                </a:lnTo>
              </a:path>
            </a:pathLst>
          </a:custGeom>
          <a:ln w="280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26895" y="2704069"/>
            <a:ext cx="1281430" cy="134620"/>
          </a:xfrm>
          <a:custGeom>
            <a:avLst/>
            <a:gdLst/>
            <a:ahLst/>
            <a:cxnLst/>
            <a:rect l="l" t="t" r="r" b="b"/>
            <a:pathLst>
              <a:path w="1281429" h="134619">
                <a:moveTo>
                  <a:pt x="1095593" y="0"/>
                </a:moveTo>
                <a:lnTo>
                  <a:pt x="0" y="0"/>
                </a:lnTo>
                <a:lnTo>
                  <a:pt x="151996" y="134400"/>
                </a:lnTo>
                <a:lnTo>
                  <a:pt x="1281165" y="134400"/>
                </a:lnTo>
                <a:lnTo>
                  <a:pt x="109559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26895" y="2704069"/>
            <a:ext cx="1281430" cy="134620"/>
          </a:xfrm>
          <a:custGeom>
            <a:avLst/>
            <a:gdLst/>
            <a:ahLst/>
            <a:cxnLst/>
            <a:rect l="l" t="t" r="r" b="b"/>
            <a:pathLst>
              <a:path w="1281429" h="134619">
                <a:moveTo>
                  <a:pt x="151996" y="134400"/>
                </a:moveTo>
                <a:lnTo>
                  <a:pt x="1281165" y="134400"/>
                </a:lnTo>
                <a:lnTo>
                  <a:pt x="1095593" y="0"/>
                </a:lnTo>
                <a:lnTo>
                  <a:pt x="0" y="0"/>
                </a:lnTo>
                <a:lnTo>
                  <a:pt x="151996" y="134400"/>
                </a:lnTo>
              </a:path>
            </a:pathLst>
          </a:custGeom>
          <a:ln w="281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39369" y="2559467"/>
            <a:ext cx="339725" cy="362585"/>
          </a:xfrm>
          <a:custGeom>
            <a:avLst/>
            <a:gdLst/>
            <a:ahLst/>
            <a:cxnLst/>
            <a:rect l="l" t="t" r="r" b="b"/>
            <a:pathLst>
              <a:path w="339725" h="362585">
                <a:moveTo>
                  <a:pt x="0" y="0"/>
                </a:moveTo>
                <a:lnTo>
                  <a:pt x="0" y="97763"/>
                </a:lnTo>
                <a:lnTo>
                  <a:pt x="339521" y="362505"/>
                </a:lnTo>
                <a:lnTo>
                  <a:pt x="325705" y="266799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39369" y="2559467"/>
            <a:ext cx="339725" cy="362585"/>
          </a:xfrm>
          <a:custGeom>
            <a:avLst/>
            <a:gdLst/>
            <a:ahLst/>
            <a:cxnLst/>
            <a:rect l="l" t="t" r="r" b="b"/>
            <a:pathLst>
              <a:path w="339725" h="362585">
                <a:moveTo>
                  <a:pt x="0" y="97763"/>
                </a:moveTo>
                <a:lnTo>
                  <a:pt x="339521" y="362505"/>
                </a:lnTo>
                <a:lnTo>
                  <a:pt x="325705" y="266799"/>
                </a:lnTo>
                <a:lnTo>
                  <a:pt x="0" y="0"/>
                </a:lnTo>
                <a:lnTo>
                  <a:pt x="0" y="97763"/>
                </a:lnTo>
              </a:path>
            </a:pathLst>
          </a:custGeom>
          <a:ln w="27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294468" y="1706143"/>
            <a:ext cx="2444115" cy="509270"/>
          </a:xfrm>
          <a:custGeom>
            <a:avLst/>
            <a:gdLst/>
            <a:ahLst/>
            <a:cxnLst/>
            <a:rect l="l" t="t" r="r" b="b"/>
            <a:pathLst>
              <a:path w="2444115" h="509269">
                <a:moveTo>
                  <a:pt x="1521989" y="0"/>
                </a:moveTo>
                <a:lnTo>
                  <a:pt x="0" y="0"/>
                </a:lnTo>
                <a:lnTo>
                  <a:pt x="637616" y="509136"/>
                </a:lnTo>
                <a:lnTo>
                  <a:pt x="2443874" y="496905"/>
                </a:lnTo>
                <a:lnTo>
                  <a:pt x="1521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94468" y="1706143"/>
            <a:ext cx="2444115" cy="509270"/>
          </a:xfrm>
          <a:custGeom>
            <a:avLst/>
            <a:gdLst/>
            <a:ahLst/>
            <a:cxnLst/>
            <a:rect l="l" t="t" r="r" b="b"/>
            <a:pathLst>
              <a:path w="2444115" h="509269">
                <a:moveTo>
                  <a:pt x="637616" y="509136"/>
                </a:moveTo>
                <a:lnTo>
                  <a:pt x="2443874" y="496905"/>
                </a:lnTo>
                <a:lnTo>
                  <a:pt x="1521989" y="0"/>
                </a:lnTo>
                <a:lnTo>
                  <a:pt x="0" y="0"/>
                </a:lnTo>
                <a:lnTo>
                  <a:pt x="637616" y="509136"/>
                </a:lnTo>
              </a:path>
            </a:pathLst>
          </a:custGeom>
          <a:ln w="281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04454" y="2178615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101821"/>
                </a:moveTo>
                <a:lnTo>
                  <a:pt x="0" y="0"/>
                </a:lnTo>
              </a:path>
            </a:pathLst>
          </a:custGeom>
          <a:ln w="27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93847" y="1598178"/>
            <a:ext cx="667385" cy="672465"/>
          </a:xfrm>
          <a:custGeom>
            <a:avLst/>
            <a:gdLst/>
            <a:ahLst/>
            <a:cxnLst/>
            <a:rect l="l" t="t" r="r" b="b"/>
            <a:pathLst>
              <a:path w="667385" h="672464">
                <a:moveTo>
                  <a:pt x="45403" y="0"/>
                </a:moveTo>
                <a:lnTo>
                  <a:pt x="0" y="134428"/>
                </a:lnTo>
                <a:lnTo>
                  <a:pt x="667236" y="672085"/>
                </a:lnTo>
                <a:lnTo>
                  <a:pt x="454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93847" y="1598178"/>
            <a:ext cx="667385" cy="672465"/>
          </a:xfrm>
          <a:custGeom>
            <a:avLst/>
            <a:gdLst/>
            <a:ahLst/>
            <a:cxnLst/>
            <a:rect l="l" t="t" r="r" b="b"/>
            <a:pathLst>
              <a:path w="667385" h="672464">
                <a:moveTo>
                  <a:pt x="667236" y="672085"/>
                </a:moveTo>
                <a:lnTo>
                  <a:pt x="45403" y="0"/>
                </a:lnTo>
                <a:lnTo>
                  <a:pt x="0" y="134428"/>
                </a:lnTo>
                <a:lnTo>
                  <a:pt x="667236" y="672085"/>
                </a:lnTo>
              </a:path>
            </a:pathLst>
          </a:custGeom>
          <a:ln w="278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17537" y="1610409"/>
            <a:ext cx="1893570" cy="593090"/>
          </a:xfrm>
          <a:custGeom>
            <a:avLst/>
            <a:gdLst/>
            <a:ahLst/>
            <a:cxnLst/>
            <a:rect l="l" t="t" r="r" b="b"/>
            <a:pathLst>
              <a:path w="1893570" h="593089">
                <a:moveTo>
                  <a:pt x="1008744" y="0"/>
                </a:moveTo>
                <a:lnTo>
                  <a:pt x="0" y="0"/>
                </a:lnTo>
                <a:lnTo>
                  <a:pt x="568525" y="592639"/>
                </a:lnTo>
                <a:lnTo>
                  <a:pt x="1893118" y="580437"/>
                </a:lnTo>
                <a:lnTo>
                  <a:pt x="100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17537" y="1610409"/>
            <a:ext cx="1893570" cy="593090"/>
          </a:xfrm>
          <a:custGeom>
            <a:avLst/>
            <a:gdLst/>
            <a:ahLst/>
            <a:cxnLst/>
            <a:rect l="l" t="t" r="r" b="b"/>
            <a:pathLst>
              <a:path w="1893570" h="593089">
                <a:moveTo>
                  <a:pt x="568525" y="592639"/>
                </a:moveTo>
                <a:lnTo>
                  <a:pt x="1893118" y="580437"/>
                </a:lnTo>
                <a:lnTo>
                  <a:pt x="1008744" y="0"/>
                </a:lnTo>
                <a:lnTo>
                  <a:pt x="0" y="0"/>
                </a:lnTo>
                <a:lnTo>
                  <a:pt x="568525" y="592639"/>
                </a:lnTo>
              </a:path>
            </a:pathLst>
          </a:custGeom>
          <a:ln w="281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82624" y="1706143"/>
            <a:ext cx="2456180" cy="588645"/>
          </a:xfrm>
          <a:custGeom>
            <a:avLst/>
            <a:gdLst/>
            <a:ahLst/>
            <a:cxnLst/>
            <a:rect l="l" t="t" r="r" b="b"/>
            <a:pathLst>
              <a:path w="2456179" h="588644">
                <a:moveTo>
                  <a:pt x="0" y="0"/>
                </a:moveTo>
                <a:lnTo>
                  <a:pt x="0" y="134400"/>
                </a:lnTo>
                <a:lnTo>
                  <a:pt x="621830" y="588553"/>
                </a:lnTo>
                <a:lnTo>
                  <a:pt x="2455718" y="588553"/>
                </a:lnTo>
                <a:lnTo>
                  <a:pt x="2455718" y="484702"/>
                </a:lnTo>
                <a:lnTo>
                  <a:pt x="631682" y="4847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82624" y="1706143"/>
            <a:ext cx="2456180" cy="588645"/>
          </a:xfrm>
          <a:custGeom>
            <a:avLst/>
            <a:gdLst/>
            <a:ahLst/>
            <a:cxnLst/>
            <a:rect l="l" t="t" r="r" b="b"/>
            <a:pathLst>
              <a:path w="2456179" h="588644">
                <a:moveTo>
                  <a:pt x="631682" y="484702"/>
                </a:moveTo>
                <a:lnTo>
                  <a:pt x="2455718" y="484702"/>
                </a:lnTo>
                <a:lnTo>
                  <a:pt x="2455718" y="588553"/>
                </a:lnTo>
                <a:lnTo>
                  <a:pt x="621830" y="588553"/>
                </a:lnTo>
                <a:lnTo>
                  <a:pt x="0" y="134400"/>
                </a:lnTo>
                <a:lnTo>
                  <a:pt x="0" y="0"/>
                </a:lnTo>
                <a:lnTo>
                  <a:pt x="631682" y="484702"/>
                </a:lnTo>
              </a:path>
            </a:pathLst>
          </a:custGeom>
          <a:ln w="28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89270" y="1683738"/>
            <a:ext cx="1178560" cy="252729"/>
          </a:xfrm>
          <a:custGeom>
            <a:avLst/>
            <a:gdLst/>
            <a:ahLst/>
            <a:cxnLst/>
            <a:rect l="l" t="t" r="r" b="b"/>
            <a:pathLst>
              <a:path w="1178560" h="252730">
                <a:moveTo>
                  <a:pt x="801481" y="0"/>
                </a:moveTo>
                <a:lnTo>
                  <a:pt x="0" y="0"/>
                </a:lnTo>
                <a:lnTo>
                  <a:pt x="262546" y="252539"/>
                </a:lnTo>
                <a:lnTo>
                  <a:pt x="1178513" y="252539"/>
                </a:lnTo>
                <a:lnTo>
                  <a:pt x="8014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89270" y="1683738"/>
            <a:ext cx="1178560" cy="252729"/>
          </a:xfrm>
          <a:custGeom>
            <a:avLst/>
            <a:gdLst/>
            <a:ahLst/>
            <a:cxnLst/>
            <a:rect l="l" t="t" r="r" b="b"/>
            <a:pathLst>
              <a:path w="1178560" h="252730">
                <a:moveTo>
                  <a:pt x="262546" y="252539"/>
                </a:moveTo>
                <a:lnTo>
                  <a:pt x="1178513" y="252539"/>
                </a:lnTo>
                <a:lnTo>
                  <a:pt x="801481" y="0"/>
                </a:lnTo>
                <a:lnTo>
                  <a:pt x="0" y="0"/>
                </a:lnTo>
                <a:lnTo>
                  <a:pt x="262546" y="252539"/>
                </a:lnTo>
              </a:path>
            </a:pathLst>
          </a:custGeom>
          <a:ln w="281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93233" y="1683738"/>
            <a:ext cx="797560" cy="95885"/>
          </a:xfrm>
          <a:custGeom>
            <a:avLst/>
            <a:gdLst/>
            <a:ahLst/>
            <a:cxnLst/>
            <a:rect l="l" t="t" r="r" b="b"/>
            <a:pathLst>
              <a:path w="797560" h="95885">
                <a:moveTo>
                  <a:pt x="797518" y="0"/>
                </a:moveTo>
                <a:lnTo>
                  <a:pt x="0" y="0"/>
                </a:lnTo>
                <a:lnTo>
                  <a:pt x="92771" y="95706"/>
                </a:lnTo>
                <a:lnTo>
                  <a:pt x="785657" y="95706"/>
                </a:lnTo>
                <a:lnTo>
                  <a:pt x="79751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93233" y="1683738"/>
            <a:ext cx="797560" cy="95885"/>
          </a:xfrm>
          <a:custGeom>
            <a:avLst/>
            <a:gdLst/>
            <a:ahLst/>
            <a:cxnLst/>
            <a:rect l="l" t="t" r="r" b="b"/>
            <a:pathLst>
              <a:path w="797560" h="95885">
                <a:moveTo>
                  <a:pt x="92771" y="95706"/>
                </a:moveTo>
                <a:lnTo>
                  <a:pt x="785657" y="95706"/>
                </a:lnTo>
                <a:lnTo>
                  <a:pt x="797518" y="0"/>
                </a:lnTo>
                <a:lnTo>
                  <a:pt x="0" y="0"/>
                </a:lnTo>
                <a:lnTo>
                  <a:pt x="92771" y="95706"/>
                </a:lnTo>
              </a:path>
            </a:pathLst>
          </a:custGeom>
          <a:ln w="281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86005" y="1779445"/>
            <a:ext cx="681355" cy="85725"/>
          </a:xfrm>
          <a:custGeom>
            <a:avLst/>
            <a:gdLst/>
            <a:ahLst/>
            <a:cxnLst/>
            <a:rect l="l" t="t" r="r" b="b"/>
            <a:pathLst>
              <a:path w="681354" h="85725">
                <a:moveTo>
                  <a:pt x="681051" y="0"/>
                </a:moveTo>
                <a:lnTo>
                  <a:pt x="0" y="0"/>
                </a:lnTo>
                <a:lnTo>
                  <a:pt x="80937" y="85532"/>
                </a:lnTo>
                <a:lnTo>
                  <a:pt x="651439" y="71272"/>
                </a:lnTo>
                <a:lnTo>
                  <a:pt x="68105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786005" y="1779445"/>
            <a:ext cx="681355" cy="85725"/>
          </a:xfrm>
          <a:custGeom>
            <a:avLst/>
            <a:gdLst/>
            <a:ahLst/>
            <a:cxnLst/>
            <a:rect l="l" t="t" r="r" b="b"/>
            <a:pathLst>
              <a:path w="681354" h="85725">
                <a:moveTo>
                  <a:pt x="80937" y="85532"/>
                </a:moveTo>
                <a:lnTo>
                  <a:pt x="651439" y="71272"/>
                </a:lnTo>
                <a:lnTo>
                  <a:pt x="681051" y="0"/>
                </a:lnTo>
                <a:lnTo>
                  <a:pt x="0" y="0"/>
                </a:lnTo>
                <a:lnTo>
                  <a:pt x="80937" y="85532"/>
                </a:lnTo>
              </a:path>
            </a:pathLst>
          </a:custGeom>
          <a:ln w="281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57063" y="1852774"/>
            <a:ext cx="574675" cy="83820"/>
          </a:xfrm>
          <a:custGeom>
            <a:avLst/>
            <a:gdLst/>
            <a:ahLst/>
            <a:cxnLst/>
            <a:rect l="l" t="t" r="r" b="b"/>
            <a:pathLst>
              <a:path w="574675" h="83819">
                <a:moveTo>
                  <a:pt x="574464" y="0"/>
                </a:moveTo>
                <a:lnTo>
                  <a:pt x="0" y="0"/>
                </a:lnTo>
                <a:lnTo>
                  <a:pt x="84900" y="83503"/>
                </a:lnTo>
                <a:lnTo>
                  <a:pt x="574464" y="83503"/>
                </a:lnTo>
                <a:lnTo>
                  <a:pt x="574464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57063" y="1852774"/>
            <a:ext cx="574675" cy="83820"/>
          </a:xfrm>
          <a:custGeom>
            <a:avLst/>
            <a:gdLst/>
            <a:ahLst/>
            <a:cxnLst/>
            <a:rect l="l" t="t" r="r" b="b"/>
            <a:pathLst>
              <a:path w="574675" h="83819">
                <a:moveTo>
                  <a:pt x="0" y="0"/>
                </a:moveTo>
                <a:lnTo>
                  <a:pt x="84900" y="83503"/>
                </a:lnTo>
                <a:lnTo>
                  <a:pt x="574464" y="83503"/>
                </a:lnTo>
                <a:lnTo>
                  <a:pt x="574464" y="0"/>
                </a:lnTo>
                <a:lnTo>
                  <a:pt x="0" y="0"/>
                </a:lnTo>
              </a:path>
            </a:pathLst>
          </a:custGeom>
          <a:ln w="281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76296" y="1706143"/>
            <a:ext cx="1062355" cy="485140"/>
          </a:xfrm>
          <a:custGeom>
            <a:avLst/>
            <a:gdLst/>
            <a:ahLst/>
            <a:cxnLst/>
            <a:rect l="l" t="t" r="r" b="b"/>
            <a:pathLst>
              <a:path w="1062354" h="485139">
                <a:moveTo>
                  <a:pt x="136226" y="0"/>
                </a:moveTo>
                <a:lnTo>
                  <a:pt x="0" y="0"/>
                </a:lnTo>
                <a:lnTo>
                  <a:pt x="734358" y="484702"/>
                </a:lnTo>
                <a:lnTo>
                  <a:pt x="1062046" y="484702"/>
                </a:lnTo>
                <a:lnTo>
                  <a:pt x="13622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76296" y="1706143"/>
            <a:ext cx="1062355" cy="485140"/>
          </a:xfrm>
          <a:custGeom>
            <a:avLst/>
            <a:gdLst/>
            <a:ahLst/>
            <a:cxnLst/>
            <a:rect l="l" t="t" r="r" b="b"/>
            <a:pathLst>
              <a:path w="1062354" h="485139">
                <a:moveTo>
                  <a:pt x="734358" y="484702"/>
                </a:moveTo>
                <a:lnTo>
                  <a:pt x="1062046" y="484702"/>
                </a:lnTo>
                <a:lnTo>
                  <a:pt x="136226" y="0"/>
                </a:lnTo>
                <a:lnTo>
                  <a:pt x="0" y="0"/>
                </a:lnTo>
                <a:lnTo>
                  <a:pt x="734358" y="484702"/>
                </a:lnTo>
              </a:path>
            </a:pathLst>
          </a:custGeom>
          <a:ln w="280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738642" y="1997376"/>
            <a:ext cx="1741170" cy="61594"/>
          </a:xfrm>
          <a:custGeom>
            <a:avLst/>
            <a:gdLst/>
            <a:ahLst/>
            <a:cxnLst/>
            <a:rect l="l" t="t" r="r" b="b"/>
            <a:pathLst>
              <a:path w="1741170" h="61594">
                <a:moveTo>
                  <a:pt x="1741088" y="61098"/>
                </a:moveTo>
                <a:lnTo>
                  <a:pt x="1472625" y="61098"/>
                </a:lnTo>
                <a:lnTo>
                  <a:pt x="1366038" y="0"/>
                </a:lnTo>
                <a:lnTo>
                  <a:pt x="163829" y="0"/>
                </a:lnTo>
                <a:lnTo>
                  <a:pt x="163829" y="61098"/>
                </a:lnTo>
                <a:lnTo>
                  <a:pt x="0" y="61098"/>
                </a:lnTo>
              </a:path>
            </a:pathLst>
          </a:custGeom>
          <a:ln w="28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45230" y="1223469"/>
            <a:ext cx="1143000" cy="713105"/>
          </a:xfrm>
          <a:custGeom>
            <a:avLst/>
            <a:gdLst/>
            <a:ahLst/>
            <a:cxnLst/>
            <a:rect l="l" t="t" r="r" b="b"/>
            <a:pathLst>
              <a:path w="1143000" h="713105">
                <a:moveTo>
                  <a:pt x="919902" y="0"/>
                </a:moveTo>
                <a:lnTo>
                  <a:pt x="0" y="0"/>
                </a:lnTo>
                <a:lnTo>
                  <a:pt x="130282" y="95706"/>
                </a:lnTo>
                <a:lnTo>
                  <a:pt x="163857" y="169035"/>
                </a:lnTo>
                <a:lnTo>
                  <a:pt x="199386" y="301406"/>
                </a:lnTo>
                <a:lnTo>
                  <a:pt x="199386" y="386939"/>
                </a:lnTo>
                <a:lnTo>
                  <a:pt x="151996" y="494876"/>
                </a:lnTo>
                <a:lnTo>
                  <a:pt x="106587" y="568206"/>
                </a:lnTo>
                <a:lnTo>
                  <a:pt x="23695" y="639478"/>
                </a:lnTo>
                <a:lnTo>
                  <a:pt x="94753" y="712808"/>
                </a:lnTo>
                <a:lnTo>
                  <a:pt x="931736" y="712808"/>
                </a:lnTo>
                <a:lnTo>
                  <a:pt x="1002822" y="651709"/>
                </a:lnTo>
                <a:lnTo>
                  <a:pt x="1048231" y="592639"/>
                </a:lnTo>
                <a:lnTo>
                  <a:pt x="1119289" y="482673"/>
                </a:lnTo>
                <a:lnTo>
                  <a:pt x="1142984" y="362505"/>
                </a:lnTo>
                <a:lnTo>
                  <a:pt x="1142984" y="264741"/>
                </a:lnTo>
                <a:lnTo>
                  <a:pt x="1097575" y="132370"/>
                </a:lnTo>
                <a:lnTo>
                  <a:pt x="1014655" y="46838"/>
                </a:lnTo>
                <a:lnTo>
                  <a:pt x="967293" y="12202"/>
                </a:lnTo>
                <a:lnTo>
                  <a:pt x="919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845230" y="1223469"/>
            <a:ext cx="1143000" cy="713105"/>
          </a:xfrm>
          <a:custGeom>
            <a:avLst/>
            <a:gdLst/>
            <a:ahLst/>
            <a:cxnLst/>
            <a:rect l="l" t="t" r="r" b="b"/>
            <a:pathLst>
              <a:path w="1143000" h="713105">
                <a:moveTo>
                  <a:pt x="919902" y="0"/>
                </a:moveTo>
                <a:lnTo>
                  <a:pt x="967293" y="12202"/>
                </a:lnTo>
                <a:lnTo>
                  <a:pt x="1014655" y="46838"/>
                </a:lnTo>
                <a:lnTo>
                  <a:pt x="1097575" y="132370"/>
                </a:lnTo>
                <a:lnTo>
                  <a:pt x="1142984" y="264741"/>
                </a:lnTo>
                <a:lnTo>
                  <a:pt x="1142984" y="362505"/>
                </a:lnTo>
                <a:lnTo>
                  <a:pt x="1119289" y="482673"/>
                </a:lnTo>
                <a:lnTo>
                  <a:pt x="1048231" y="592639"/>
                </a:lnTo>
                <a:lnTo>
                  <a:pt x="1002822" y="651709"/>
                </a:lnTo>
                <a:lnTo>
                  <a:pt x="931736" y="712808"/>
                </a:lnTo>
                <a:lnTo>
                  <a:pt x="94753" y="712808"/>
                </a:lnTo>
                <a:lnTo>
                  <a:pt x="23695" y="639478"/>
                </a:lnTo>
                <a:lnTo>
                  <a:pt x="106587" y="568206"/>
                </a:lnTo>
                <a:lnTo>
                  <a:pt x="151996" y="494876"/>
                </a:lnTo>
                <a:lnTo>
                  <a:pt x="199386" y="386939"/>
                </a:lnTo>
                <a:lnTo>
                  <a:pt x="199386" y="301406"/>
                </a:lnTo>
                <a:lnTo>
                  <a:pt x="163857" y="169035"/>
                </a:lnTo>
                <a:lnTo>
                  <a:pt x="130282" y="95706"/>
                </a:lnTo>
                <a:lnTo>
                  <a:pt x="0" y="0"/>
                </a:lnTo>
                <a:lnTo>
                  <a:pt x="919902" y="0"/>
                </a:lnTo>
              </a:path>
            </a:pathLst>
          </a:custGeom>
          <a:ln w="279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52" y="308228"/>
            <a:ext cx="7641590" cy="617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Utilities – Output</a:t>
            </a:r>
            <a:r>
              <a:rPr sz="4000" spc="10" dirty="0"/>
              <a:t> </a:t>
            </a:r>
            <a:r>
              <a:rPr sz="4000" spc="-5" dirty="0"/>
              <a:t>Determination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145535" y="1641348"/>
            <a:ext cx="2130552" cy="1751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807210"/>
            <a:ext cx="2526030" cy="1826895"/>
          </a:xfrm>
          <a:custGeom>
            <a:avLst/>
            <a:gdLst/>
            <a:ahLst/>
            <a:cxnLst/>
            <a:rect l="l" t="t" r="r" b="b"/>
            <a:pathLst>
              <a:path w="2526030" h="1826895">
                <a:moveTo>
                  <a:pt x="0" y="0"/>
                </a:moveTo>
                <a:lnTo>
                  <a:pt x="0" y="1456054"/>
                </a:lnTo>
                <a:lnTo>
                  <a:pt x="1999" y="1477077"/>
                </a:lnTo>
                <a:lnTo>
                  <a:pt x="17672" y="1518169"/>
                </a:lnTo>
                <a:lnTo>
                  <a:pt x="48201" y="1557784"/>
                </a:lnTo>
                <a:lnTo>
                  <a:pt x="92733" y="1595669"/>
                </a:lnTo>
                <a:lnTo>
                  <a:pt x="150416" y="1631575"/>
                </a:lnTo>
                <a:lnTo>
                  <a:pt x="220396" y="1665249"/>
                </a:lnTo>
                <a:lnTo>
                  <a:pt x="259731" y="1681171"/>
                </a:lnTo>
                <a:lnTo>
                  <a:pt x="301821" y="1696441"/>
                </a:lnTo>
                <a:lnTo>
                  <a:pt x="346559" y="1711028"/>
                </a:lnTo>
                <a:lnTo>
                  <a:pt x="393837" y="1724900"/>
                </a:lnTo>
                <a:lnTo>
                  <a:pt x="443551" y="1738027"/>
                </a:lnTo>
                <a:lnTo>
                  <a:pt x="495593" y="1750376"/>
                </a:lnTo>
                <a:lnTo>
                  <a:pt x="549857" y="1761916"/>
                </a:lnTo>
                <a:lnTo>
                  <a:pt x="606235" y="1772616"/>
                </a:lnTo>
                <a:lnTo>
                  <a:pt x="664622" y="1782445"/>
                </a:lnTo>
                <a:lnTo>
                  <a:pt x="724910" y="1791371"/>
                </a:lnTo>
                <a:lnTo>
                  <a:pt x="786994" y="1799363"/>
                </a:lnTo>
                <a:lnTo>
                  <a:pt x="850766" y="1806389"/>
                </a:lnTo>
                <a:lnTo>
                  <a:pt x="916120" y="1812419"/>
                </a:lnTo>
                <a:lnTo>
                  <a:pt x="982949" y="1817420"/>
                </a:lnTo>
                <a:lnTo>
                  <a:pt x="1051147" y="1821361"/>
                </a:lnTo>
                <a:lnTo>
                  <a:pt x="1120607" y="1824211"/>
                </a:lnTo>
                <a:lnTo>
                  <a:pt x="1191223" y="1825939"/>
                </a:lnTo>
                <a:lnTo>
                  <a:pt x="1262888" y="1826514"/>
                </a:lnTo>
                <a:lnTo>
                  <a:pt x="1334552" y="1825927"/>
                </a:lnTo>
                <a:lnTo>
                  <a:pt x="1405168" y="1824189"/>
                </a:lnTo>
                <a:lnTo>
                  <a:pt x="1474628" y="1821329"/>
                </a:lnTo>
                <a:lnTo>
                  <a:pt x="1542826" y="1817381"/>
                </a:lnTo>
                <a:lnTo>
                  <a:pt x="1609655" y="1812374"/>
                </a:lnTo>
                <a:lnTo>
                  <a:pt x="1675009" y="1806340"/>
                </a:lnTo>
                <a:lnTo>
                  <a:pt x="1738781" y="1799310"/>
                </a:lnTo>
                <a:lnTo>
                  <a:pt x="1800865" y="1791316"/>
                </a:lnTo>
                <a:lnTo>
                  <a:pt x="1861153" y="1782389"/>
                </a:lnTo>
                <a:lnTo>
                  <a:pt x="1919540" y="1772560"/>
                </a:lnTo>
                <a:lnTo>
                  <a:pt x="1975918" y="1761860"/>
                </a:lnTo>
                <a:lnTo>
                  <a:pt x="2030182" y="1750322"/>
                </a:lnTo>
                <a:lnTo>
                  <a:pt x="2082224" y="1737975"/>
                </a:lnTo>
                <a:lnTo>
                  <a:pt x="2131938" y="1724851"/>
                </a:lnTo>
                <a:lnTo>
                  <a:pt x="2179216" y="1710982"/>
                </a:lnTo>
                <a:lnTo>
                  <a:pt x="2223954" y="1696399"/>
                </a:lnTo>
                <a:lnTo>
                  <a:pt x="2266044" y="1681133"/>
                </a:lnTo>
                <a:lnTo>
                  <a:pt x="2305379" y="1665215"/>
                </a:lnTo>
                <a:lnTo>
                  <a:pt x="2341853" y="1648677"/>
                </a:lnTo>
                <a:lnTo>
                  <a:pt x="2405791" y="1613864"/>
                </a:lnTo>
                <a:lnTo>
                  <a:pt x="2457005" y="1576946"/>
                </a:lnTo>
                <a:lnTo>
                  <a:pt x="2494642" y="1538171"/>
                </a:lnTo>
                <a:lnTo>
                  <a:pt x="2517850" y="1497791"/>
                </a:lnTo>
                <a:lnTo>
                  <a:pt x="2525776" y="1456054"/>
                </a:lnTo>
                <a:lnTo>
                  <a:pt x="2525776" y="370586"/>
                </a:lnTo>
                <a:lnTo>
                  <a:pt x="1262888" y="370586"/>
                </a:lnTo>
                <a:lnTo>
                  <a:pt x="1191222" y="369999"/>
                </a:lnTo>
                <a:lnTo>
                  <a:pt x="1120605" y="368261"/>
                </a:lnTo>
                <a:lnTo>
                  <a:pt x="1051144" y="365401"/>
                </a:lnTo>
                <a:lnTo>
                  <a:pt x="982945" y="361452"/>
                </a:lnTo>
                <a:lnTo>
                  <a:pt x="916115" y="356445"/>
                </a:lnTo>
                <a:lnTo>
                  <a:pt x="850761" y="350411"/>
                </a:lnTo>
                <a:lnTo>
                  <a:pt x="786988" y="343380"/>
                </a:lnTo>
                <a:lnTo>
                  <a:pt x="724904" y="335385"/>
                </a:lnTo>
                <a:lnTo>
                  <a:pt x="664616" y="326457"/>
                </a:lnTo>
                <a:lnTo>
                  <a:pt x="606229" y="316627"/>
                </a:lnTo>
                <a:lnTo>
                  <a:pt x="549851" y="305926"/>
                </a:lnTo>
                <a:lnTo>
                  <a:pt x="495588" y="294385"/>
                </a:lnTo>
                <a:lnTo>
                  <a:pt x="443546" y="282035"/>
                </a:lnTo>
                <a:lnTo>
                  <a:pt x="393833" y="268909"/>
                </a:lnTo>
                <a:lnTo>
                  <a:pt x="346554" y="255037"/>
                </a:lnTo>
                <a:lnTo>
                  <a:pt x="301817" y="240450"/>
                </a:lnTo>
                <a:lnTo>
                  <a:pt x="259727" y="225179"/>
                </a:lnTo>
                <a:lnTo>
                  <a:pt x="220393" y="209256"/>
                </a:lnTo>
                <a:lnTo>
                  <a:pt x="183919" y="192713"/>
                </a:lnTo>
                <a:lnTo>
                  <a:pt x="119982" y="157888"/>
                </a:lnTo>
                <a:lnTo>
                  <a:pt x="68769" y="120954"/>
                </a:lnTo>
                <a:lnTo>
                  <a:pt x="31132" y="82162"/>
                </a:lnTo>
                <a:lnTo>
                  <a:pt x="7925" y="41760"/>
                </a:lnTo>
                <a:lnTo>
                  <a:pt x="1999" y="21034"/>
                </a:lnTo>
                <a:lnTo>
                  <a:pt x="0" y="0"/>
                </a:lnTo>
                <a:close/>
              </a:path>
              <a:path w="2526030" h="1826895">
                <a:moveTo>
                  <a:pt x="2525776" y="0"/>
                </a:moveTo>
                <a:lnTo>
                  <a:pt x="2517827" y="41760"/>
                </a:lnTo>
                <a:lnTo>
                  <a:pt x="2494603" y="82162"/>
                </a:lnTo>
                <a:lnTo>
                  <a:pt x="2456955" y="120954"/>
                </a:lnTo>
                <a:lnTo>
                  <a:pt x="2405736" y="157888"/>
                </a:lnTo>
                <a:lnTo>
                  <a:pt x="2341796" y="192713"/>
                </a:lnTo>
                <a:lnTo>
                  <a:pt x="2305323" y="209256"/>
                </a:lnTo>
                <a:lnTo>
                  <a:pt x="2265990" y="225179"/>
                </a:lnTo>
                <a:lnTo>
                  <a:pt x="2223902" y="240450"/>
                </a:lnTo>
                <a:lnTo>
                  <a:pt x="2179167" y="255037"/>
                </a:lnTo>
                <a:lnTo>
                  <a:pt x="2131892" y="268909"/>
                </a:lnTo>
                <a:lnTo>
                  <a:pt x="2082182" y="282035"/>
                </a:lnTo>
                <a:lnTo>
                  <a:pt x="2030144" y="294385"/>
                </a:lnTo>
                <a:lnTo>
                  <a:pt x="1975884" y="305926"/>
                </a:lnTo>
                <a:lnTo>
                  <a:pt x="1919510" y="316627"/>
                </a:lnTo>
                <a:lnTo>
                  <a:pt x="1861128" y="326457"/>
                </a:lnTo>
                <a:lnTo>
                  <a:pt x="1800844" y="335385"/>
                </a:lnTo>
                <a:lnTo>
                  <a:pt x="1738765" y="343380"/>
                </a:lnTo>
                <a:lnTo>
                  <a:pt x="1674996" y="350411"/>
                </a:lnTo>
                <a:lnTo>
                  <a:pt x="1609646" y="356445"/>
                </a:lnTo>
                <a:lnTo>
                  <a:pt x="1542820" y="361452"/>
                </a:lnTo>
                <a:lnTo>
                  <a:pt x="1474624" y="365401"/>
                </a:lnTo>
                <a:lnTo>
                  <a:pt x="1405166" y="368261"/>
                </a:lnTo>
                <a:lnTo>
                  <a:pt x="1334552" y="369999"/>
                </a:lnTo>
                <a:lnTo>
                  <a:pt x="1262888" y="370586"/>
                </a:lnTo>
                <a:lnTo>
                  <a:pt x="2525776" y="370586"/>
                </a:lnTo>
                <a:lnTo>
                  <a:pt x="2525776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1436750"/>
            <a:ext cx="2526030" cy="741045"/>
          </a:xfrm>
          <a:custGeom>
            <a:avLst/>
            <a:gdLst/>
            <a:ahLst/>
            <a:cxnLst/>
            <a:rect l="l" t="t" r="r" b="b"/>
            <a:pathLst>
              <a:path w="2526030" h="741044">
                <a:moveTo>
                  <a:pt x="1262888" y="0"/>
                </a:moveTo>
                <a:lnTo>
                  <a:pt x="1191223" y="586"/>
                </a:lnTo>
                <a:lnTo>
                  <a:pt x="1120607" y="2324"/>
                </a:lnTo>
                <a:lnTo>
                  <a:pt x="1051147" y="5184"/>
                </a:lnTo>
                <a:lnTo>
                  <a:pt x="982949" y="9132"/>
                </a:lnTo>
                <a:lnTo>
                  <a:pt x="916120" y="14139"/>
                </a:lnTo>
                <a:lnTo>
                  <a:pt x="850766" y="20173"/>
                </a:lnTo>
                <a:lnTo>
                  <a:pt x="786994" y="27203"/>
                </a:lnTo>
                <a:lnTo>
                  <a:pt x="724910" y="35197"/>
                </a:lnTo>
                <a:lnTo>
                  <a:pt x="664622" y="44124"/>
                </a:lnTo>
                <a:lnTo>
                  <a:pt x="606235" y="53953"/>
                </a:lnTo>
                <a:lnTo>
                  <a:pt x="549857" y="64653"/>
                </a:lnTo>
                <a:lnTo>
                  <a:pt x="495593" y="76191"/>
                </a:lnTo>
                <a:lnTo>
                  <a:pt x="443551" y="88538"/>
                </a:lnTo>
                <a:lnTo>
                  <a:pt x="393837" y="101662"/>
                </a:lnTo>
                <a:lnTo>
                  <a:pt x="346559" y="115531"/>
                </a:lnTo>
                <a:lnTo>
                  <a:pt x="301821" y="130114"/>
                </a:lnTo>
                <a:lnTo>
                  <a:pt x="259731" y="145380"/>
                </a:lnTo>
                <a:lnTo>
                  <a:pt x="220396" y="161298"/>
                </a:lnTo>
                <a:lnTo>
                  <a:pt x="183922" y="177836"/>
                </a:lnTo>
                <a:lnTo>
                  <a:pt x="119984" y="212649"/>
                </a:lnTo>
                <a:lnTo>
                  <a:pt x="68770" y="249567"/>
                </a:lnTo>
                <a:lnTo>
                  <a:pt x="31133" y="288342"/>
                </a:lnTo>
                <a:lnTo>
                  <a:pt x="7925" y="328722"/>
                </a:lnTo>
                <a:lnTo>
                  <a:pt x="0" y="370459"/>
                </a:lnTo>
                <a:lnTo>
                  <a:pt x="1999" y="391493"/>
                </a:lnTo>
                <a:lnTo>
                  <a:pt x="17672" y="432605"/>
                </a:lnTo>
                <a:lnTo>
                  <a:pt x="48201" y="472234"/>
                </a:lnTo>
                <a:lnTo>
                  <a:pt x="92733" y="510128"/>
                </a:lnTo>
                <a:lnTo>
                  <a:pt x="150416" y="546039"/>
                </a:lnTo>
                <a:lnTo>
                  <a:pt x="220396" y="579715"/>
                </a:lnTo>
                <a:lnTo>
                  <a:pt x="259731" y="595638"/>
                </a:lnTo>
                <a:lnTo>
                  <a:pt x="301821" y="610909"/>
                </a:lnTo>
                <a:lnTo>
                  <a:pt x="346559" y="625496"/>
                </a:lnTo>
                <a:lnTo>
                  <a:pt x="393837" y="639368"/>
                </a:lnTo>
                <a:lnTo>
                  <a:pt x="443551" y="652494"/>
                </a:lnTo>
                <a:lnTo>
                  <a:pt x="495593" y="664844"/>
                </a:lnTo>
                <a:lnTo>
                  <a:pt x="549857" y="676385"/>
                </a:lnTo>
                <a:lnTo>
                  <a:pt x="606235" y="687086"/>
                </a:lnTo>
                <a:lnTo>
                  <a:pt x="664622" y="696916"/>
                </a:lnTo>
                <a:lnTo>
                  <a:pt x="724910" y="705844"/>
                </a:lnTo>
                <a:lnTo>
                  <a:pt x="786994" y="713839"/>
                </a:lnTo>
                <a:lnTo>
                  <a:pt x="850766" y="720870"/>
                </a:lnTo>
                <a:lnTo>
                  <a:pt x="916120" y="726904"/>
                </a:lnTo>
                <a:lnTo>
                  <a:pt x="982949" y="731911"/>
                </a:lnTo>
                <a:lnTo>
                  <a:pt x="1051147" y="735860"/>
                </a:lnTo>
                <a:lnTo>
                  <a:pt x="1120607" y="738720"/>
                </a:lnTo>
                <a:lnTo>
                  <a:pt x="1191223" y="740458"/>
                </a:lnTo>
                <a:lnTo>
                  <a:pt x="1262888" y="741045"/>
                </a:lnTo>
                <a:lnTo>
                  <a:pt x="1334552" y="740458"/>
                </a:lnTo>
                <a:lnTo>
                  <a:pt x="1405168" y="738720"/>
                </a:lnTo>
                <a:lnTo>
                  <a:pt x="1474628" y="735860"/>
                </a:lnTo>
                <a:lnTo>
                  <a:pt x="1542826" y="731911"/>
                </a:lnTo>
                <a:lnTo>
                  <a:pt x="1609655" y="726904"/>
                </a:lnTo>
                <a:lnTo>
                  <a:pt x="1675009" y="720870"/>
                </a:lnTo>
                <a:lnTo>
                  <a:pt x="1738781" y="713839"/>
                </a:lnTo>
                <a:lnTo>
                  <a:pt x="1800865" y="705844"/>
                </a:lnTo>
                <a:lnTo>
                  <a:pt x="1861153" y="696916"/>
                </a:lnTo>
                <a:lnTo>
                  <a:pt x="1919540" y="687086"/>
                </a:lnTo>
                <a:lnTo>
                  <a:pt x="1975918" y="676385"/>
                </a:lnTo>
                <a:lnTo>
                  <a:pt x="2030182" y="664844"/>
                </a:lnTo>
                <a:lnTo>
                  <a:pt x="2082224" y="652494"/>
                </a:lnTo>
                <a:lnTo>
                  <a:pt x="2131938" y="639368"/>
                </a:lnTo>
                <a:lnTo>
                  <a:pt x="2179216" y="625496"/>
                </a:lnTo>
                <a:lnTo>
                  <a:pt x="2223954" y="610909"/>
                </a:lnTo>
                <a:lnTo>
                  <a:pt x="2266044" y="595638"/>
                </a:lnTo>
                <a:lnTo>
                  <a:pt x="2305379" y="579715"/>
                </a:lnTo>
                <a:lnTo>
                  <a:pt x="2341853" y="563172"/>
                </a:lnTo>
                <a:lnTo>
                  <a:pt x="2405791" y="528347"/>
                </a:lnTo>
                <a:lnTo>
                  <a:pt x="2457005" y="491413"/>
                </a:lnTo>
                <a:lnTo>
                  <a:pt x="2494642" y="452621"/>
                </a:lnTo>
                <a:lnTo>
                  <a:pt x="2517850" y="412219"/>
                </a:lnTo>
                <a:lnTo>
                  <a:pt x="2525776" y="370459"/>
                </a:lnTo>
                <a:lnTo>
                  <a:pt x="2523776" y="349437"/>
                </a:lnTo>
                <a:lnTo>
                  <a:pt x="2508103" y="308347"/>
                </a:lnTo>
                <a:lnTo>
                  <a:pt x="2477574" y="268738"/>
                </a:lnTo>
                <a:lnTo>
                  <a:pt x="2433042" y="230860"/>
                </a:lnTo>
                <a:lnTo>
                  <a:pt x="2375359" y="194964"/>
                </a:lnTo>
                <a:lnTo>
                  <a:pt x="2305379" y="161298"/>
                </a:lnTo>
                <a:lnTo>
                  <a:pt x="2266044" y="145380"/>
                </a:lnTo>
                <a:lnTo>
                  <a:pt x="2223954" y="130114"/>
                </a:lnTo>
                <a:lnTo>
                  <a:pt x="2179216" y="115531"/>
                </a:lnTo>
                <a:lnTo>
                  <a:pt x="2131938" y="101662"/>
                </a:lnTo>
                <a:lnTo>
                  <a:pt x="2082224" y="88538"/>
                </a:lnTo>
                <a:lnTo>
                  <a:pt x="2030182" y="76191"/>
                </a:lnTo>
                <a:lnTo>
                  <a:pt x="1975918" y="64653"/>
                </a:lnTo>
                <a:lnTo>
                  <a:pt x="1919540" y="53953"/>
                </a:lnTo>
                <a:lnTo>
                  <a:pt x="1861153" y="44124"/>
                </a:lnTo>
                <a:lnTo>
                  <a:pt x="1800865" y="35197"/>
                </a:lnTo>
                <a:lnTo>
                  <a:pt x="1738781" y="27203"/>
                </a:lnTo>
                <a:lnTo>
                  <a:pt x="1675009" y="20173"/>
                </a:lnTo>
                <a:lnTo>
                  <a:pt x="1609655" y="14139"/>
                </a:lnTo>
                <a:lnTo>
                  <a:pt x="1542826" y="9132"/>
                </a:lnTo>
                <a:lnTo>
                  <a:pt x="1474628" y="5184"/>
                </a:lnTo>
                <a:lnTo>
                  <a:pt x="1405168" y="2324"/>
                </a:lnTo>
                <a:lnTo>
                  <a:pt x="1334552" y="586"/>
                </a:lnTo>
                <a:lnTo>
                  <a:pt x="1262888" y="0"/>
                </a:lnTo>
                <a:close/>
              </a:path>
            </a:pathLst>
          </a:custGeom>
          <a:solidFill>
            <a:srgbClr val="B3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2926" y="1487678"/>
            <a:ext cx="122999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844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Output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0053" y="2359405"/>
            <a:ext cx="1150620" cy="1108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type: 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Partner</a:t>
            </a:r>
            <a:r>
              <a:rPr sz="12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Function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Transmission  Medium</a:t>
            </a:r>
            <a:endParaRPr sz="1200">
              <a:latin typeface="Arial"/>
              <a:cs typeface="Arial"/>
            </a:endParaRPr>
          </a:p>
          <a:p>
            <a:pPr marL="234950" marR="229870" indent="1905"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Time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Lan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2705" y="2326766"/>
            <a:ext cx="120332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9718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Output 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eterm</a:t>
            </a:r>
            <a:r>
              <a:rPr sz="1400" b="1" spc="5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at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99532" y="1609344"/>
            <a:ext cx="2994660" cy="1796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57773" y="1789938"/>
            <a:ext cx="2511425" cy="145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879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0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type: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confirmation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Transmission:</a:t>
            </a:r>
            <a:r>
              <a:rPr sz="14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Print</a:t>
            </a:r>
            <a:endParaRPr sz="1400">
              <a:latin typeface="Arial"/>
              <a:cs typeface="Arial"/>
            </a:endParaRPr>
          </a:p>
          <a:p>
            <a:pPr marL="212090" marR="205104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Partner Function: SP</a:t>
            </a:r>
            <a:r>
              <a:rPr sz="14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1000 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Time: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Immediately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Language: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94400" y="3505200"/>
            <a:ext cx="1457325" cy="570230"/>
          </a:xfrm>
          <a:custGeom>
            <a:avLst/>
            <a:gdLst/>
            <a:ahLst/>
            <a:cxnLst/>
            <a:rect l="l" t="t" r="r" b="b"/>
            <a:pathLst>
              <a:path w="1457325" h="570229">
                <a:moveTo>
                  <a:pt x="1457325" y="389381"/>
                </a:moveTo>
                <a:lnTo>
                  <a:pt x="0" y="389381"/>
                </a:lnTo>
                <a:lnTo>
                  <a:pt x="728726" y="569849"/>
                </a:lnTo>
                <a:lnTo>
                  <a:pt x="1457325" y="389381"/>
                </a:lnTo>
                <a:close/>
              </a:path>
              <a:path w="1457325" h="570229">
                <a:moveTo>
                  <a:pt x="1190117" y="0"/>
                </a:moveTo>
                <a:lnTo>
                  <a:pt x="267208" y="0"/>
                </a:lnTo>
                <a:lnTo>
                  <a:pt x="267208" y="389381"/>
                </a:lnTo>
                <a:lnTo>
                  <a:pt x="1190117" y="389381"/>
                </a:lnTo>
                <a:lnTo>
                  <a:pt x="1190117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19164" y="3478657"/>
            <a:ext cx="48323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54800" y="4303880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64" y="0"/>
                </a:lnTo>
              </a:path>
            </a:pathLst>
          </a:custGeom>
          <a:ln w="43479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54800" y="4282140"/>
            <a:ext cx="40640" cy="43815"/>
          </a:xfrm>
          <a:custGeom>
            <a:avLst/>
            <a:gdLst/>
            <a:ahLst/>
            <a:cxnLst/>
            <a:rect l="l" t="t" r="r" b="b"/>
            <a:pathLst>
              <a:path w="40640" h="43814">
                <a:moveTo>
                  <a:pt x="0" y="43479"/>
                </a:moveTo>
                <a:lnTo>
                  <a:pt x="40464" y="43479"/>
                </a:lnTo>
                <a:lnTo>
                  <a:pt x="40464" y="0"/>
                </a:lnTo>
                <a:lnTo>
                  <a:pt x="0" y="0"/>
                </a:lnTo>
                <a:lnTo>
                  <a:pt x="0" y="4347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7399" y="4238659"/>
            <a:ext cx="0" cy="55880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337"/>
                </a:lnTo>
              </a:path>
            </a:pathLst>
          </a:custGeom>
          <a:ln w="48557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83120" y="4238659"/>
            <a:ext cx="48895" cy="55880"/>
          </a:xfrm>
          <a:custGeom>
            <a:avLst/>
            <a:gdLst/>
            <a:ahLst/>
            <a:cxnLst/>
            <a:rect l="l" t="t" r="r" b="b"/>
            <a:pathLst>
              <a:path w="48895" h="55879">
                <a:moveTo>
                  <a:pt x="0" y="55337"/>
                </a:moveTo>
                <a:lnTo>
                  <a:pt x="48557" y="55337"/>
                </a:lnTo>
                <a:lnTo>
                  <a:pt x="48557" y="0"/>
                </a:lnTo>
                <a:lnTo>
                  <a:pt x="0" y="0"/>
                </a:lnTo>
                <a:lnTo>
                  <a:pt x="0" y="5533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89217" y="4250563"/>
            <a:ext cx="26670" cy="19685"/>
          </a:xfrm>
          <a:custGeom>
            <a:avLst/>
            <a:gdLst/>
            <a:ahLst/>
            <a:cxnLst/>
            <a:rect l="l" t="t" r="r" b="b"/>
            <a:pathLst>
              <a:path w="26670" h="19685">
                <a:moveTo>
                  <a:pt x="0" y="0"/>
                </a:moveTo>
                <a:lnTo>
                  <a:pt x="14731" y="19685"/>
                </a:lnTo>
                <a:lnTo>
                  <a:pt x="26288" y="20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09131" y="4331582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362" y="0"/>
                </a:lnTo>
              </a:path>
            </a:pathLst>
          </a:custGeom>
          <a:ln w="3557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9131" y="4313795"/>
            <a:ext cx="206375" cy="36195"/>
          </a:xfrm>
          <a:custGeom>
            <a:avLst/>
            <a:gdLst/>
            <a:ahLst/>
            <a:cxnLst/>
            <a:rect l="l" t="t" r="r" b="b"/>
            <a:pathLst>
              <a:path w="206375" h="36195">
                <a:moveTo>
                  <a:pt x="0" y="35573"/>
                </a:moveTo>
                <a:lnTo>
                  <a:pt x="206362" y="35573"/>
                </a:lnTo>
                <a:lnTo>
                  <a:pt x="206362" y="0"/>
                </a:lnTo>
                <a:lnTo>
                  <a:pt x="0" y="0"/>
                </a:lnTo>
                <a:lnTo>
                  <a:pt x="0" y="3557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1298" y="4997577"/>
            <a:ext cx="2197735" cy="717550"/>
          </a:xfrm>
          <a:custGeom>
            <a:avLst/>
            <a:gdLst/>
            <a:ahLst/>
            <a:cxnLst/>
            <a:rect l="l" t="t" r="r" b="b"/>
            <a:pathLst>
              <a:path w="2197734" h="717550">
                <a:moveTo>
                  <a:pt x="0" y="0"/>
                </a:moveTo>
                <a:lnTo>
                  <a:pt x="411734" y="466725"/>
                </a:lnTo>
                <a:lnTo>
                  <a:pt x="579627" y="624662"/>
                </a:lnTo>
                <a:lnTo>
                  <a:pt x="980185" y="624662"/>
                </a:lnTo>
                <a:lnTo>
                  <a:pt x="1143127" y="717423"/>
                </a:lnTo>
                <a:lnTo>
                  <a:pt x="2057527" y="707555"/>
                </a:lnTo>
                <a:lnTo>
                  <a:pt x="1917953" y="605917"/>
                </a:lnTo>
                <a:lnTo>
                  <a:pt x="2160778" y="597027"/>
                </a:lnTo>
                <a:lnTo>
                  <a:pt x="2197227" y="521081"/>
                </a:lnTo>
                <a:lnTo>
                  <a:pt x="2168779" y="419354"/>
                </a:lnTo>
                <a:lnTo>
                  <a:pt x="1498092" y="990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13171" y="4932426"/>
            <a:ext cx="495934" cy="594995"/>
          </a:xfrm>
          <a:custGeom>
            <a:avLst/>
            <a:gdLst/>
            <a:ahLst/>
            <a:cxnLst/>
            <a:rect l="l" t="t" r="r" b="b"/>
            <a:pathLst>
              <a:path w="495935" h="594995">
                <a:moveTo>
                  <a:pt x="0" y="0"/>
                </a:moveTo>
                <a:lnTo>
                  <a:pt x="0" y="159766"/>
                </a:lnTo>
                <a:lnTo>
                  <a:pt x="486537" y="594868"/>
                </a:lnTo>
                <a:lnTo>
                  <a:pt x="495680" y="424180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13171" y="4932426"/>
            <a:ext cx="495934" cy="594995"/>
          </a:xfrm>
          <a:custGeom>
            <a:avLst/>
            <a:gdLst/>
            <a:ahLst/>
            <a:cxnLst/>
            <a:rect l="l" t="t" r="r" b="b"/>
            <a:pathLst>
              <a:path w="495935" h="594995">
                <a:moveTo>
                  <a:pt x="495680" y="424180"/>
                </a:moveTo>
                <a:lnTo>
                  <a:pt x="486537" y="594868"/>
                </a:lnTo>
                <a:lnTo>
                  <a:pt x="0" y="159766"/>
                </a:lnTo>
                <a:lnTo>
                  <a:pt x="0" y="0"/>
                </a:lnTo>
                <a:lnTo>
                  <a:pt x="495680" y="42418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98691" y="5390896"/>
            <a:ext cx="1414780" cy="140335"/>
          </a:xfrm>
          <a:custGeom>
            <a:avLst/>
            <a:gdLst/>
            <a:ahLst/>
            <a:cxnLst/>
            <a:rect l="l" t="t" r="r" b="b"/>
            <a:pathLst>
              <a:path w="1414779" h="140335">
                <a:moveTo>
                  <a:pt x="0" y="140334"/>
                </a:moveTo>
                <a:lnTo>
                  <a:pt x="1414271" y="140334"/>
                </a:lnTo>
                <a:lnTo>
                  <a:pt x="1414271" y="0"/>
                </a:lnTo>
                <a:lnTo>
                  <a:pt x="0" y="0"/>
                </a:lnTo>
                <a:lnTo>
                  <a:pt x="0" y="14033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98691" y="5343474"/>
            <a:ext cx="1414780" cy="187960"/>
          </a:xfrm>
          <a:custGeom>
            <a:avLst/>
            <a:gdLst/>
            <a:ahLst/>
            <a:cxnLst/>
            <a:rect l="l" t="t" r="r" b="b"/>
            <a:pathLst>
              <a:path w="1414779" h="187960">
                <a:moveTo>
                  <a:pt x="0" y="187756"/>
                </a:moveTo>
                <a:lnTo>
                  <a:pt x="1414271" y="187756"/>
                </a:lnTo>
                <a:lnTo>
                  <a:pt x="1414271" y="0"/>
                </a:lnTo>
                <a:lnTo>
                  <a:pt x="0" y="0"/>
                </a:lnTo>
                <a:lnTo>
                  <a:pt x="0" y="18775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5009" y="4477765"/>
            <a:ext cx="485775" cy="911225"/>
          </a:xfrm>
          <a:custGeom>
            <a:avLst/>
            <a:gdLst/>
            <a:ahLst/>
            <a:cxnLst/>
            <a:rect l="l" t="t" r="r" b="b"/>
            <a:pathLst>
              <a:path w="485775" h="911225">
                <a:moveTo>
                  <a:pt x="0" y="0"/>
                </a:moveTo>
                <a:lnTo>
                  <a:pt x="0" y="500125"/>
                </a:lnTo>
                <a:lnTo>
                  <a:pt x="485520" y="911097"/>
                </a:lnTo>
                <a:lnTo>
                  <a:pt x="485520" y="384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5009" y="4477765"/>
            <a:ext cx="485775" cy="911225"/>
          </a:xfrm>
          <a:custGeom>
            <a:avLst/>
            <a:gdLst/>
            <a:ahLst/>
            <a:cxnLst/>
            <a:rect l="l" t="t" r="r" b="b"/>
            <a:pathLst>
              <a:path w="485775" h="911225">
                <a:moveTo>
                  <a:pt x="485520" y="911097"/>
                </a:moveTo>
                <a:lnTo>
                  <a:pt x="0" y="500125"/>
                </a:lnTo>
                <a:lnTo>
                  <a:pt x="0" y="0"/>
                </a:lnTo>
                <a:lnTo>
                  <a:pt x="485520" y="384301"/>
                </a:lnTo>
                <a:lnTo>
                  <a:pt x="485520" y="91109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80530" y="4861229"/>
            <a:ext cx="1471295" cy="530225"/>
          </a:xfrm>
          <a:custGeom>
            <a:avLst/>
            <a:gdLst/>
            <a:ahLst/>
            <a:cxnLst/>
            <a:rect l="l" t="t" r="r" b="b"/>
            <a:pathLst>
              <a:path w="1471295" h="530225">
                <a:moveTo>
                  <a:pt x="0" y="529666"/>
                </a:moveTo>
                <a:lnTo>
                  <a:pt x="1470913" y="529666"/>
                </a:lnTo>
                <a:lnTo>
                  <a:pt x="1470913" y="0"/>
                </a:lnTo>
                <a:lnTo>
                  <a:pt x="0" y="0"/>
                </a:lnTo>
                <a:lnTo>
                  <a:pt x="0" y="529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0530" y="4861229"/>
            <a:ext cx="1471295" cy="530225"/>
          </a:xfrm>
          <a:custGeom>
            <a:avLst/>
            <a:gdLst/>
            <a:ahLst/>
            <a:cxnLst/>
            <a:rect l="l" t="t" r="r" b="b"/>
            <a:pathLst>
              <a:path w="1471295" h="530225">
                <a:moveTo>
                  <a:pt x="0" y="529666"/>
                </a:moveTo>
                <a:lnTo>
                  <a:pt x="1470913" y="529666"/>
                </a:lnTo>
                <a:lnTo>
                  <a:pt x="1470913" y="0"/>
                </a:lnTo>
                <a:lnTo>
                  <a:pt x="0" y="0"/>
                </a:lnTo>
                <a:lnTo>
                  <a:pt x="0" y="52966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20406" y="5074665"/>
            <a:ext cx="403225" cy="111125"/>
          </a:xfrm>
          <a:custGeom>
            <a:avLst/>
            <a:gdLst/>
            <a:ahLst/>
            <a:cxnLst/>
            <a:rect l="l" t="t" r="r" b="b"/>
            <a:pathLst>
              <a:path w="403225" h="111125">
                <a:moveTo>
                  <a:pt x="0" y="110616"/>
                </a:moveTo>
                <a:lnTo>
                  <a:pt x="402615" y="110616"/>
                </a:lnTo>
                <a:lnTo>
                  <a:pt x="402615" y="0"/>
                </a:lnTo>
                <a:lnTo>
                  <a:pt x="0" y="0"/>
                </a:lnTo>
                <a:lnTo>
                  <a:pt x="0" y="1106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20406" y="4987645"/>
            <a:ext cx="403225" cy="198120"/>
          </a:xfrm>
          <a:custGeom>
            <a:avLst/>
            <a:gdLst/>
            <a:ahLst/>
            <a:cxnLst/>
            <a:rect l="l" t="t" r="r" b="b"/>
            <a:pathLst>
              <a:path w="403225" h="198120">
                <a:moveTo>
                  <a:pt x="0" y="197637"/>
                </a:moveTo>
                <a:lnTo>
                  <a:pt x="402615" y="197637"/>
                </a:lnTo>
                <a:lnTo>
                  <a:pt x="402615" y="0"/>
                </a:lnTo>
                <a:lnTo>
                  <a:pt x="0" y="0"/>
                </a:lnTo>
                <a:lnTo>
                  <a:pt x="0" y="19763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28534" y="5118100"/>
            <a:ext cx="382905" cy="2540"/>
          </a:xfrm>
          <a:custGeom>
            <a:avLst/>
            <a:gdLst/>
            <a:ahLst/>
            <a:cxnLst/>
            <a:rect l="l" t="t" r="r" b="b"/>
            <a:pathLst>
              <a:path w="382904" h="2539">
                <a:moveTo>
                  <a:pt x="0" y="0"/>
                </a:moveTo>
                <a:lnTo>
                  <a:pt x="382397" y="2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03465" y="5052948"/>
            <a:ext cx="1905" cy="122555"/>
          </a:xfrm>
          <a:custGeom>
            <a:avLst/>
            <a:gdLst/>
            <a:ahLst/>
            <a:cxnLst/>
            <a:rect l="l" t="t" r="r" b="b"/>
            <a:pathLst>
              <a:path w="1904" h="122554">
                <a:moveTo>
                  <a:pt x="0" y="0"/>
                </a:moveTo>
                <a:lnTo>
                  <a:pt x="1904" y="1225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16748" y="5052948"/>
            <a:ext cx="2540" cy="122555"/>
          </a:xfrm>
          <a:custGeom>
            <a:avLst/>
            <a:gdLst/>
            <a:ahLst/>
            <a:cxnLst/>
            <a:rect l="l" t="t" r="r" b="b"/>
            <a:pathLst>
              <a:path w="2540" h="122554">
                <a:moveTo>
                  <a:pt x="0" y="0"/>
                </a:moveTo>
                <a:lnTo>
                  <a:pt x="2031" y="1225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17841" y="5052948"/>
            <a:ext cx="2540" cy="122555"/>
          </a:xfrm>
          <a:custGeom>
            <a:avLst/>
            <a:gdLst/>
            <a:ahLst/>
            <a:cxnLst/>
            <a:rect l="l" t="t" r="r" b="b"/>
            <a:pathLst>
              <a:path w="2540" h="122554">
                <a:moveTo>
                  <a:pt x="0" y="0"/>
                </a:moveTo>
                <a:lnTo>
                  <a:pt x="2031" y="1225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0406" y="4977824"/>
            <a:ext cx="403225" cy="97155"/>
          </a:xfrm>
          <a:custGeom>
            <a:avLst/>
            <a:gdLst/>
            <a:ahLst/>
            <a:cxnLst/>
            <a:rect l="l" t="t" r="r" b="b"/>
            <a:pathLst>
              <a:path w="403225" h="97154">
                <a:moveTo>
                  <a:pt x="0" y="96841"/>
                </a:moveTo>
                <a:lnTo>
                  <a:pt x="402615" y="96841"/>
                </a:lnTo>
                <a:lnTo>
                  <a:pt x="402615" y="0"/>
                </a:lnTo>
                <a:lnTo>
                  <a:pt x="0" y="0"/>
                </a:lnTo>
                <a:lnTo>
                  <a:pt x="0" y="96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20406" y="4977824"/>
            <a:ext cx="403225" cy="97155"/>
          </a:xfrm>
          <a:custGeom>
            <a:avLst/>
            <a:gdLst/>
            <a:ahLst/>
            <a:cxnLst/>
            <a:rect l="l" t="t" r="r" b="b"/>
            <a:pathLst>
              <a:path w="403225" h="97154">
                <a:moveTo>
                  <a:pt x="0" y="96841"/>
                </a:moveTo>
                <a:lnTo>
                  <a:pt x="402615" y="96841"/>
                </a:lnTo>
                <a:lnTo>
                  <a:pt x="402615" y="0"/>
                </a:lnTo>
                <a:lnTo>
                  <a:pt x="0" y="0"/>
                </a:lnTo>
                <a:lnTo>
                  <a:pt x="0" y="9684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94396" y="4997540"/>
            <a:ext cx="210820" cy="57785"/>
          </a:xfrm>
          <a:custGeom>
            <a:avLst/>
            <a:gdLst/>
            <a:ahLst/>
            <a:cxnLst/>
            <a:rect l="l" t="t" r="r" b="b"/>
            <a:pathLst>
              <a:path w="210820" h="57785">
                <a:moveTo>
                  <a:pt x="0" y="57313"/>
                </a:moveTo>
                <a:lnTo>
                  <a:pt x="210413" y="57313"/>
                </a:lnTo>
                <a:lnTo>
                  <a:pt x="210413" y="0"/>
                </a:lnTo>
                <a:lnTo>
                  <a:pt x="0" y="0"/>
                </a:lnTo>
                <a:lnTo>
                  <a:pt x="0" y="5731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94396" y="4997540"/>
            <a:ext cx="210820" cy="57785"/>
          </a:xfrm>
          <a:custGeom>
            <a:avLst/>
            <a:gdLst/>
            <a:ahLst/>
            <a:cxnLst/>
            <a:rect l="l" t="t" r="r" b="b"/>
            <a:pathLst>
              <a:path w="210820" h="57785">
                <a:moveTo>
                  <a:pt x="0" y="57313"/>
                </a:moveTo>
                <a:lnTo>
                  <a:pt x="210413" y="57313"/>
                </a:lnTo>
                <a:lnTo>
                  <a:pt x="210413" y="0"/>
                </a:lnTo>
                <a:lnTo>
                  <a:pt x="0" y="0"/>
                </a:lnTo>
                <a:lnTo>
                  <a:pt x="0" y="5731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46822" y="4997577"/>
            <a:ext cx="69215" cy="69215"/>
          </a:xfrm>
          <a:custGeom>
            <a:avLst/>
            <a:gdLst/>
            <a:ahLst/>
            <a:cxnLst/>
            <a:rect l="l" t="t" r="r" b="b"/>
            <a:pathLst>
              <a:path w="69215" h="69214">
                <a:moveTo>
                  <a:pt x="33781" y="0"/>
                </a:moveTo>
                <a:lnTo>
                  <a:pt x="9144" y="9906"/>
                </a:lnTo>
                <a:lnTo>
                  <a:pt x="0" y="34543"/>
                </a:lnTo>
                <a:lnTo>
                  <a:pt x="9144" y="58293"/>
                </a:lnTo>
                <a:lnTo>
                  <a:pt x="20447" y="66167"/>
                </a:lnTo>
                <a:lnTo>
                  <a:pt x="33781" y="69215"/>
                </a:lnTo>
                <a:lnTo>
                  <a:pt x="48132" y="66167"/>
                </a:lnTo>
                <a:lnTo>
                  <a:pt x="58420" y="58293"/>
                </a:lnTo>
                <a:lnTo>
                  <a:pt x="66675" y="47498"/>
                </a:lnTo>
                <a:lnTo>
                  <a:pt x="68706" y="34543"/>
                </a:lnTo>
                <a:lnTo>
                  <a:pt x="58420" y="9906"/>
                </a:lnTo>
                <a:lnTo>
                  <a:pt x="337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46822" y="4997577"/>
            <a:ext cx="69215" cy="69215"/>
          </a:xfrm>
          <a:custGeom>
            <a:avLst/>
            <a:gdLst/>
            <a:ahLst/>
            <a:cxnLst/>
            <a:rect l="l" t="t" r="r" b="b"/>
            <a:pathLst>
              <a:path w="69215" h="69214">
                <a:moveTo>
                  <a:pt x="0" y="34543"/>
                </a:moveTo>
                <a:lnTo>
                  <a:pt x="9144" y="9906"/>
                </a:lnTo>
                <a:lnTo>
                  <a:pt x="33781" y="0"/>
                </a:lnTo>
                <a:lnTo>
                  <a:pt x="58420" y="9906"/>
                </a:lnTo>
                <a:lnTo>
                  <a:pt x="68706" y="34543"/>
                </a:lnTo>
                <a:lnTo>
                  <a:pt x="66675" y="47498"/>
                </a:lnTo>
                <a:lnTo>
                  <a:pt x="58420" y="58293"/>
                </a:lnTo>
                <a:lnTo>
                  <a:pt x="48132" y="66167"/>
                </a:lnTo>
                <a:lnTo>
                  <a:pt x="33781" y="69215"/>
                </a:lnTo>
                <a:lnTo>
                  <a:pt x="20447" y="66167"/>
                </a:lnTo>
                <a:lnTo>
                  <a:pt x="9144" y="58293"/>
                </a:lnTo>
                <a:lnTo>
                  <a:pt x="0" y="345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46822" y="5090414"/>
            <a:ext cx="36830" cy="2540"/>
          </a:xfrm>
          <a:custGeom>
            <a:avLst/>
            <a:gdLst/>
            <a:ahLst/>
            <a:cxnLst/>
            <a:rect l="l" t="t" r="r" b="b"/>
            <a:pathLst>
              <a:path w="36829" h="2539">
                <a:moveTo>
                  <a:pt x="0" y="0"/>
                </a:moveTo>
                <a:lnTo>
                  <a:pt x="36322" y="2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39786" y="5090414"/>
            <a:ext cx="38735" cy="2540"/>
          </a:xfrm>
          <a:custGeom>
            <a:avLst/>
            <a:gdLst/>
            <a:ahLst/>
            <a:cxnLst/>
            <a:rect l="l" t="t" r="r" b="b"/>
            <a:pathLst>
              <a:path w="38734" h="2539">
                <a:moveTo>
                  <a:pt x="0" y="0"/>
                </a:moveTo>
                <a:lnTo>
                  <a:pt x="38481" y="2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51166" y="5090414"/>
            <a:ext cx="38735" cy="2540"/>
          </a:xfrm>
          <a:custGeom>
            <a:avLst/>
            <a:gdLst/>
            <a:ahLst/>
            <a:cxnLst/>
            <a:rect l="l" t="t" r="r" b="b"/>
            <a:pathLst>
              <a:path w="38734" h="2539">
                <a:moveTo>
                  <a:pt x="0" y="0"/>
                </a:moveTo>
                <a:lnTo>
                  <a:pt x="38353" y="2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54290" y="5090414"/>
            <a:ext cx="38735" cy="2540"/>
          </a:xfrm>
          <a:custGeom>
            <a:avLst/>
            <a:gdLst/>
            <a:ahLst/>
            <a:cxnLst/>
            <a:rect l="l" t="t" r="r" b="b"/>
            <a:pathLst>
              <a:path w="38734" h="2539">
                <a:moveTo>
                  <a:pt x="0" y="0"/>
                </a:moveTo>
                <a:lnTo>
                  <a:pt x="38480" y="2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46822" y="5145785"/>
            <a:ext cx="36830" cy="2540"/>
          </a:xfrm>
          <a:custGeom>
            <a:avLst/>
            <a:gdLst/>
            <a:ahLst/>
            <a:cxnLst/>
            <a:rect l="l" t="t" r="r" b="b"/>
            <a:pathLst>
              <a:path w="36829" h="2539">
                <a:moveTo>
                  <a:pt x="0" y="0"/>
                </a:moveTo>
                <a:lnTo>
                  <a:pt x="36322" y="2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39786" y="5145785"/>
            <a:ext cx="38735" cy="2540"/>
          </a:xfrm>
          <a:custGeom>
            <a:avLst/>
            <a:gdLst/>
            <a:ahLst/>
            <a:cxnLst/>
            <a:rect l="l" t="t" r="r" b="b"/>
            <a:pathLst>
              <a:path w="38734" h="2539">
                <a:moveTo>
                  <a:pt x="0" y="0"/>
                </a:moveTo>
                <a:lnTo>
                  <a:pt x="38481" y="2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51166" y="5145785"/>
            <a:ext cx="38735" cy="2540"/>
          </a:xfrm>
          <a:custGeom>
            <a:avLst/>
            <a:gdLst/>
            <a:ahLst/>
            <a:cxnLst/>
            <a:rect l="l" t="t" r="r" b="b"/>
            <a:pathLst>
              <a:path w="38734" h="2539">
                <a:moveTo>
                  <a:pt x="0" y="0"/>
                </a:moveTo>
                <a:lnTo>
                  <a:pt x="38353" y="2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54290" y="5145785"/>
            <a:ext cx="38735" cy="2540"/>
          </a:xfrm>
          <a:custGeom>
            <a:avLst/>
            <a:gdLst/>
            <a:ahLst/>
            <a:cxnLst/>
            <a:rect l="l" t="t" r="r" b="b"/>
            <a:pathLst>
              <a:path w="38734" h="2539">
                <a:moveTo>
                  <a:pt x="0" y="0"/>
                </a:moveTo>
                <a:lnTo>
                  <a:pt x="38480" y="20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66713" y="5072672"/>
            <a:ext cx="828040" cy="245110"/>
          </a:xfrm>
          <a:custGeom>
            <a:avLst/>
            <a:gdLst/>
            <a:ahLst/>
            <a:cxnLst/>
            <a:rect l="l" t="t" r="r" b="b"/>
            <a:pathLst>
              <a:path w="828040" h="245110">
                <a:moveTo>
                  <a:pt x="0" y="245071"/>
                </a:moveTo>
                <a:lnTo>
                  <a:pt x="827493" y="245071"/>
                </a:lnTo>
                <a:lnTo>
                  <a:pt x="827493" y="0"/>
                </a:lnTo>
                <a:lnTo>
                  <a:pt x="0" y="0"/>
                </a:lnTo>
                <a:lnTo>
                  <a:pt x="0" y="245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66713" y="5072672"/>
            <a:ext cx="828040" cy="245110"/>
          </a:xfrm>
          <a:custGeom>
            <a:avLst/>
            <a:gdLst/>
            <a:ahLst/>
            <a:cxnLst/>
            <a:rect l="l" t="t" r="r" b="b"/>
            <a:pathLst>
              <a:path w="828040" h="245110">
                <a:moveTo>
                  <a:pt x="0" y="245071"/>
                </a:moveTo>
                <a:lnTo>
                  <a:pt x="827493" y="245071"/>
                </a:lnTo>
                <a:lnTo>
                  <a:pt x="827493" y="0"/>
                </a:lnTo>
                <a:lnTo>
                  <a:pt x="0" y="0"/>
                </a:lnTo>
                <a:lnTo>
                  <a:pt x="0" y="24507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35698" y="5343409"/>
            <a:ext cx="920750" cy="77470"/>
          </a:xfrm>
          <a:custGeom>
            <a:avLst/>
            <a:gdLst/>
            <a:ahLst/>
            <a:cxnLst/>
            <a:rect l="l" t="t" r="r" b="b"/>
            <a:pathLst>
              <a:path w="920750" h="77470">
                <a:moveTo>
                  <a:pt x="0" y="77077"/>
                </a:moveTo>
                <a:lnTo>
                  <a:pt x="920559" y="77077"/>
                </a:lnTo>
                <a:lnTo>
                  <a:pt x="920559" y="0"/>
                </a:lnTo>
                <a:lnTo>
                  <a:pt x="0" y="0"/>
                </a:lnTo>
                <a:lnTo>
                  <a:pt x="0" y="7707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35698" y="5343409"/>
            <a:ext cx="920750" cy="77470"/>
          </a:xfrm>
          <a:custGeom>
            <a:avLst/>
            <a:gdLst/>
            <a:ahLst/>
            <a:cxnLst/>
            <a:rect l="l" t="t" r="r" b="b"/>
            <a:pathLst>
              <a:path w="920750" h="77470">
                <a:moveTo>
                  <a:pt x="0" y="77077"/>
                </a:moveTo>
                <a:lnTo>
                  <a:pt x="920559" y="77077"/>
                </a:lnTo>
                <a:lnTo>
                  <a:pt x="920559" y="0"/>
                </a:lnTo>
                <a:lnTo>
                  <a:pt x="0" y="0"/>
                </a:lnTo>
                <a:lnTo>
                  <a:pt x="0" y="7707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76746" y="5135879"/>
            <a:ext cx="1169670" cy="215900"/>
          </a:xfrm>
          <a:custGeom>
            <a:avLst/>
            <a:gdLst/>
            <a:ahLst/>
            <a:cxnLst/>
            <a:rect l="l" t="t" r="r" b="b"/>
            <a:pathLst>
              <a:path w="1169670" h="215900">
                <a:moveTo>
                  <a:pt x="795527" y="0"/>
                </a:moveTo>
                <a:lnTo>
                  <a:pt x="0" y="0"/>
                </a:lnTo>
                <a:lnTo>
                  <a:pt x="260857" y="205613"/>
                </a:lnTo>
                <a:lnTo>
                  <a:pt x="1169415" y="215519"/>
                </a:lnTo>
                <a:lnTo>
                  <a:pt x="795527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76746" y="5135879"/>
            <a:ext cx="1169670" cy="215900"/>
          </a:xfrm>
          <a:custGeom>
            <a:avLst/>
            <a:gdLst/>
            <a:ahLst/>
            <a:cxnLst/>
            <a:rect l="l" t="t" r="r" b="b"/>
            <a:pathLst>
              <a:path w="1169670" h="215900">
                <a:moveTo>
                  <a:pt x="260857" y="205613"/>
                </a:moveTo>
                <a:lnTo>
                  <a:pt x="1169415" y="215519"/>
                </a:lnTo>
                <a:lnTo>
                  <a:pt x="795527" y="0"/>
                </a:lnTo>
                <a:lnTo>
                  <a:pt x="0" y="0"/>
                </a:lnTo>
                <a:lnTo>
                  <a:pt x="260857" y="20561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66713" y="5203063"/>
            <a:ext cx="269240" cy="278765"/>
          </a:xfrm>
          <a:custGeom>
            <a:avLst/>
            <a:gdLst/>
            <a:ahLst/>
            <a:cxnLst/>
            <a:rect l="l" t="t" r="r" b="b"/>
            <a:pathLst>
              <a:path w="269240" h="278764">
                <a:moveTo>
                  <a:pt x="0" y="0"/>
                </a:moveTo>
                <a:lnTo>
                  <a:pt x="0" y="72898"/>
                </a:lnTo>
                <a:lnTo>
                  <a:pt x="268986" y="278765"/>
                </a:lnTo>
                <a:lnTo>
                  <a:pt x="257937" y="20294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66713" y="5203063"/>
            <a:ext cx="269240" cy="278765"/>
          </a:xfrm>
          <a:custGeom>
            <a:avLst/>
            <a:gdLst/>
            <a:ahLst/>
            <a:cxnLst/>
            <a:rect l="l" t="t" r="r" b="b"/>
            <a:pathLst>
              <a:path w="269240" h="278764">
                <a:moveTo>
                  <a:pt x="0" y="72898"/>
                </a:moveTo>
                <a:lnTo>
                  <a:pt x="268986" y="278765"/>
                </a:lnTo>
                <a:lnTo>
                  <a:pt x="257937" y="202946"/>
                </a:lnTo>
                <a:lnTo>
                  <a:pt x="0" y="0"/>
                </a:lnTo>
                <a:lnTo>
                  <a:pt x="0" y="7289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35698" y="5406655"/>
            <a:ext cx="920750" cy="77470"/>
          </a:xfrm>
          <a:custGeom>
            <a:avLst/>
            <a:gdLst/>
            <a:ahLst/>
            <a:cxnLst/>
            <a:rect l="l" t="t" r="r" b="b"/>
            <a:pathLst>
              <a:path w="920750" h="77470">
                <a:moveTo>
                  <a:pt x="0" y="77077"/>
                </a:moveTo>
                <a:lnTo>
                  <a:pt x="920559" y="77077"/>
                </a:lnTo>
                <a:lnTo>
                  <a:pt x="920559" y="0"/>
                </a:lnTo>
                <a:lnTo>
                  <a:pt x="0" y="0"/>
                </a:lnTo>
                <a:lnTo>
                  <a:pt x="0" y="7707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35698" y="5406655"/>
            <a:ext cx="920750" cy="77470"/>
          </a:xfrm>
          <a:custGeom>
            <a:avLst/>
            <a:gdLst/>
            <a:ahLst/>
            <a:cxnLst/>
            <a:rect l="l" t="t" r="r" b="b"/>
            <a:pathLst>
              <a:path w="920750" h="77470">
                <a:moveTo>
                  <a:pt x="0" y="77077"/>
                </a:moveTo>
                <a:lnTo>
                  <a:pt x="920559" y="77077"/>
                </a:lnTo>
                <a:lnTo>
                  <a:pt x="920559" y="0"/>
                </a:lnTo>
                <a:lnTo>
                  <a:pt x="0" y="0"/>
                </a:lnTo>
                <a:lnTo>
                  <a:pt x="0" y="7707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89217" y="5128005"/>
            <a:ext cx="257175" cy="186055"/>
          </a:xfrm>
          <a:custGeom>
            <a:avLst/>
            <a:gdLst/>
            <a:ahLst/>
            <a:cxnLst/>
            <a:rect l="l" t="t" r="r" b="b"/>
            <a:pathLst>
              <a:path w="257175" h="186054">
                <a:moveTo>
                  <a:pt x="178688" y="0"/>
                </a:moveTo>
                <a:lnTo>
                  <a:pt x="0" y="0"/>
                </a:lnTo>
                <a:lnTo>
                  <a:pt x="256921" y="185801"/>
                </a:lnTo>
                <a:lnTo>
                  <a:pt x="104612" y="64262"/>
                </a:lnTo>
                <a:lnTo>
                  <a:pt x="93472" y="64262"/>
                </a:lnTo>
                <a:lnTo>
                  <a:pt x="93472" y="55372"/>
                </a:lnTo>
                <a:lnTo>
                  <a:pt x="105260" y="55372"/>
                </a:lnTo>
                <a:lnTo>
                  <a:pt x="178688" y="0"/>
                </a:lnTo>
                <a:close/>
              </a:path>
              <a:path w="257175" h="186054">
                <a:moveTo>
                  <a:pt x="99199" y="59942"/>
                </a:moveTo>
                <a:lnTo>
                  <a:pt x="93472" y="64262"/>
                </a:lnTo>
                <a:lnTo>
                  <a:pt x="104612" y="64262"/>
                </a:lnTo>
                <a:lnTo>
                  <a:pt x="99199" y="59942"/>
                </a:lnTo>
                <a:close/>
              </a:path>
              <a:path w="257175" h="186054">
                <a:moveTo>
                  <a:pt x="105260" y="55372"/>
                </a:moveTo>
                <a:lnTo>
                  <a:pt x="93472" y="55372"/>
                </a:lnTo>
                <a:lnTo>
                  <a:pt x="99199" y="59942"/>
                </a:lnTo>
                <a:lnTo>
                  <a:pt x="105260" y="5537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89217" y="5128005"/>
            <a:ext cx="257175" cy="186055"/>
          </a:xfrm>
          <a:custGeom>
            <a:avLst/>
            <a:gdLst/>
            <a:ahLst/>
            <a:cxnLst/>
            <a:rect l="l" t="t" r="r" b="b"/>
            <a:pathLst>
              <a:path w="257175" h="186054">
                <a:moveTo>
                  <a:pt x="93472" y="55372"/>
                </a:moveTo>
                <a:lnTo>
                  <a:pt x="93472" y="64262"/>
                </a:lnTo>
                <a:lnTo>
                  <a:pt x="178688" y="0"/>
                </a:lnTo>
                <a:lnTo>
                  <a:pt x="0" y="0"/>
                </a:lnTo>
                <a:lnTo>
                  <a:pt x="256921" y="185801"/>
                </a:lnTo>
                <a:lnTo>
                  <a:pt x="93472" y="553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71056" y="5128005"/>
            <a:ext cx="293370" cy="205740"/>
          </a:xfrm>
          <a:custGeom>
            <a:avLst/>
            <a:gdLst/>
            <a:ahLst/>
            <a:cxnLst/>
            <a:rect l="l" t="t" r="r" b="b"/>
            <a:pathLst>
              <a:path w="293370" h="205739">
                <a:moveTo>
                  <a:pt x="0" y="0"/>
                </a:moveTo>
                <a:lnTo>
                  <a:pt x="28321" y="45720"/>
                </a:lnTo>
                <a:lnTo>
                  <a:pt x="236727" y="195580"/>
                </a:lnTo>
                <a:lnTo>
                  <a:pt x="293370" y="205613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71056" y="5128005"/>
            <a:ext cx="293370" cy="205740"/>
          </a:xfrm>
          <a:custGeom>
            <a:avLst/>
            <a:gdLst/>
            <a:ahLst/>
            <a:cxnLst/>
            <a:rect l="l" t="t" r="r" b="b"/>
            <a:pathLst>
              <a:path w="293370" h="205739">
                <a:moveTo>
                  <a:pt x="293370" y="205613"/>
                </a:moveTo>
                <a:lnTo>
                  <a:pt x="236727" y="195580"/>
                </a:lnTo>
                <a:lnTo>
                  <a:pt x="28321" y="45720"/>
                </a:lnTo>
                <a:lnTo>
                  <a:pt x="0" y="0"/>
                </a:lnTo>
                <a:lnTo>
                  <a:pt x="293370" y="20561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4031" y="5165597"/>
            <a:ext cx="289560" cy="186055"/>
          </a:xfrm>
          <a:custGeom>
            <a:avLst/>
            <a:gdLst/>
            <a:ahLst/>
            <a:cxnLst/>
            <a:rect l="l" t="t" r="r" b="b"/>
            <a:pathLst>
              <a:path w="289559" h="186054">
                <a:moveTo>
                  <a:pt x="37592" y="0"/>
                </a:moveTo>
                <a:lnTo>
                  <a:pt x="0" y="8762"/>
                </a:lnTo>
                <a:lnTo>
                  <a:pt x="242697" y="185800"/>
                </a:lnTo>
                <a:lnTo>
                  <a:pt x="289433" y="185800"/>
                </a:lnTo>
                <a:lnTo>
                  <a:pt x="3759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4031" y="5165597"/>
            <a:ext cx="289560" cy="186055"/>
          </a:xfrm>
          <a:custGeom>
            <a:avLst/>
            <a:gdLst/>
            <a:ahLst/>
            <a:cxnLst/>
            <a:rect l="l" t="t" r="r" b="b"/>
            <a:pathLst>
              <a:path w="289559" h="186054">
                <a:moveTo>
                  <a:pt x="37592" y="0"/>
                </a:moveTo>
                <a:lnTo>
                  <a:pt x="289433" y="185800"/>
                </a:lnTo>
                <a:lnTo>
                  <a:pt x="242697" y="185800"/>
                </a:lnTo>
                <a:lnTo>
                  <a:pt x="0" y="8762"/>
                </a:lnTo>
                <a:lnTo>
                  <a:pt x="3759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38009" y="5128005"/>
            <a:ext cx="437515" cy="186055"/>
          </a:xfrm>
          <a:custGeom>
            <a:avLst/>
            <a:gdLst/>
            <a:ahLst/>
            <a:cxnLst/>
            <a:rect l="l" t="t" r="r" b="b"/>
            <a:pathLst>
              <a:path w="437515" h="186054">
                <a:moveTo>
                  <a:pt x="184785" y="0"/>
                </a:moveTo>
                <a:lnTo>
                  <a:pt x="0" y="0"/>
                </a:lnTo>
                <a:lnTo>
                  <a:pt x="250317" y="64262"/>
                </a:lnTo>
                <a:lnTo>
                  <a:pt x="437134" y="185801"/>
                </a:lnTo>
                <a:lnTo>
                  <a:pt x="18478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38009" y="5128005"/>
            <a:ext cx="437515" cy="186055"/>
          </a:xfrm>
          <a:custGeom>
            <a:avLst/>
            <a:gdLst/>
            <a:ahLst/>
            <a:cxnLst/>
            <a:rect l="l" t="t" r="r" b="b"/>
            <a:pathLst>
              <a:path w="437515" h="186054">
                <a:moveTo>
                  <a:pt x="184785" y="0"/>
                </a:moveTo>
                <a:lnTo>
                  <a:pt x="437134" y="185801"/>
                </a:lnTo>
                <a:lnTo>
                  <a:pt x="250317" y="64262"/>
                </a:lnTo>
                <a:lnTo>
                  <a:pt x="0" y="0"/>
                </a:lnTo>
                <a:lnTo>
                  <a:pt x="1847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16445" y="5248528"/>
            <a:ext cx="1019810" cy="102870"/>
          </a:xfrm>
          <a:custGeom>
            <a:avLst/>
            <a:gdLst/>
            <a:ahLst/>
            <a:cxnLst/>
            <a:rect l="l" t="t" r="r" b="b"/>
            <a:pathLst>
              <a:path w="1019809" h="102870">
                <a:moveTo>
                  <a:pt x="871981" y="0"/>
                </a:moveTo>
                <a:lnTo>
                  <a:pt x="0" y="0"/>
                </a:lnTo>
                <a:lnTo>
                  <a:pt x="121284" y="102870"/>
                </a:lnTo>
                <a:lnTo>
                  <a:pt x="1019682" y="102870"/>
                </a:lnTo>
                <a:lnTo>
                  <a:pt x="87198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16445" y="5248528"/>
            <a:ext cx="1019810" cy="102870"/>
          </a:xfrm>
          <a:custGeom>
            <a:avLst/>
            <a:gdLst/>
            <a:ahLst/>
            <a:cxnLst/>
            <a:rect l="l" t="t" r="r" b="b"/>
            <a:pathLst>
              <a:path w="1019809" h="102870">
                <a:moveTo>
                  <a:pt x="121284" y="102870"/>
                </a:moveTo>
                <a:lnTo>
                  <a:pt x="1019682" y="102870"/>
                </a:lnTo>
                <a:lnTo>
                  <a:pt x="871981" y="0"/>
                </a:lnTo>
                <a:lnTo>
                  <a:pt x="0" y="0"/>
                </a:lnTo>
                <a:lnTo>
                  <a:pt x="121284" y="10287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66713" y="5135879"/>
            <a:ext cx="269240" cy="280670"/>
          </a:xfrm>
          <a:custGeom>
            <a:avLst/>
            <a:gdLst/>
            <a:ahLst/>
            <a:cxnLst/>
            <a:rect l="l" t="t" r="r" b="b"/>
            <a:pathLst>
              <a:path w="269240" h="280670">
                <a:moveTo>
                  <a:pt x="0" y="0"/>
                </a:moveTo>
                <a:lnTo>
                  <a:pt x="0" y="75438"/>
                </a:lnTo>
                <a:lnTo>
                  <a:pt x="268986" y="280670"/>
                </a:lnTo>
                <a:lnTo>
                  <a:pt x="257937" y="206375"/>
                </a:lnTo>
                <a:lnTo>
                  <a:pt x="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66713" y="5135879"/>
            <a:ext cx="269240" cy="280670"/>
          </a:xfrm>
          <a:custGeom>
            <a:avLst/>
            <a:gdLst/>
            <a:ahLst/>
            <a:cxnLst/>
            <a:rect l="l" t="t" r="r" b="b"/>
            <a:pathLst>
              <a:path w="269240" h="280670">
                <a:moveTo>
                  <a:pt x="0" y="75438"/>
                </a:moveTo>
                <a:lnTo>
                  <a:pt x="268986" y="280670"/>
                </a:lnTo>
                <a:lnTo>
                  <a:pt x="257937" y="206375"/>
                </a:lnTo>
                <a:lnTo>
                  <a:pt x="0" y="0"/>
                </a:lnTo>
                <a:lnTo>
                  <a:pt x="0" y="754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95009" y="4477765"/>
            <a:ext cx="1944370" cy="393700"/>
          </a:xfrm>
          <a:custGeom>
            <a:avLst/>
            <a:gdLst/>
            <a:ahLst/>
            <a:cxnLst/>
            <a:rect l="l" t="t" r="r" b="b"/>
            <a:pathLst>
              <a:path w="1944370" h="393700">
                <a:moveTo>
                  <a:pt x="1210183" y="0"/>
                </a:moveTo>
                <a:lnTo>
                  <a:pt x="0" y="0"/>
                </a:lnTo>
                <a:lnTo>
                  <a:pt x="507491" y="393318"/>
                </a:lnTo>
                <a:lnTo>
                  <a:pt x="1944242" y="384428"/>
                </a:lnTo>
                <a:lnTo>
                  <a:pt x="121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95009" y="4477765"/>
            <a:ext cx="1944370" cy="393700"/>
          </a:xfrm>
          <a:custGeom>
            <a:avLst/>
            <a:gdLst/>
            <a:ahLst/>
            <a:cxnLst/>
            <a:rect l="l" t="t" r="r" b="b"/>
            <a:pathLst>
              <a:path w="1944370" h="393700">
                <a:moveTo>
                  <a:pt x="507491" y="393318"/>
                </a:moveTo>
                <a:lnTo>
                  <a:pt x="1944242" y="384428"/>
                </a:lnTo>
                <a:lnTo>
                  <a:pt x="1210183" y="0"/>
                </a:lnTo>
                <a:lnTo>
                  <a:pt x="0" y="0"/>
                </a:lnTo>
                <a:lnTo>
                  <a:pt x="507491" y="3933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280530" y="4843398"/>
            <a:ext cx="2540" cy="79375"/>
          </a:xfrm>
          <a:custGeom>
            <a:avLst/>
            <a:gdLst/>
            <a:ahLst/>
            <a:cxnLst/>
            <a:rect l="l" t="t" r="r" b="b"/>
            <a:pathLst>
              <a:path w="2539" h="79375">
                <a:moveTo>
                  <a:pt x="0" y="79120"/>
                </a:moveTo>
                <a:lnTo>
                  <a:pt x="203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52744" y="4394834"/>
            <a:ext cx="530225" cy="520065"/>
          </a:xfrm>
          <a:custGeom>
            <a:avLst/>
            <a:gdLst/>
            <a:ahLst/>
            <a:cxnLst/>
            <a:rect l="l" t="t" r="r" b="b"/>
            <a:pathLst>
              <a:path w="530225" h="520064">
                <a:moveTo>
                  <a:pt x="36321" y="0"/>
                </a:moveTo>
                <a:lnTo>
                  <a:pt x="0" y="103123"/>
                </a:lnTo>
                <a:lnTo>
                  <a:pt x="530097" y="519683"/>
                </a:lnTo>
                <a:lnTo>
                  <a:pt x="363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52744" y="4394834"/>
            <a:ext cx="530225" cy="520065"/>
          </a:xfrm>
          <a:custGeom>
            <a:avLst/>
            <a:gdLst/>
            <a:ahLst/>
            <a:cxnLst/>
            <a:rect l="l" t="t" r="r" b="b"/>
            <a:pathLst>
              <a:path w="530225" h="520064">
                <a:moveTo>
                  <a:pt x="530097" y="519683"/>
                </a:moveTo>
                <a:lnTo>
                  <a:pt x="36321" y="0"/>
                </a:lnTo>
                <a:lnTo>
                  <a:pt x="0" y="103123"/>
                </a:lnTo>
                <a:lnTo>
                  <a:pt x="530097" y="5196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71032" y="4404740"/>
            <a:ext cx="1507490" cy="456565"/>
          </a:xfrm>
          <a:custGeom>
            <a:avLst/>
            <a:gdLst/>
            <a:ahLst/>
            <a:cxnLst/>
            <a:rect l="l" t="t" r="r" b="b"/>
            <a:pathLst>
              <a:path w="1507490" h="456564">
                <a:moveTo>
                  <a:pt x="802639" y="0"/>
                </a:moveTo>
                <a:lnTo>
                  <a:pt x="0" y="0"/>
                </a:lnTo>
                <a:lnTo>
                  <a:pt x="452500" y="456437"/>
                </a:lnTo>
                <a:lnTo>
                  <a:pt x="1507236" y="446658"/>
                </a:lnTo>
                <a:lnTo>
                  <a:pt x="802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71032" y="4404740"/>
            <a:ext cx="1507490" cy="456565"/>
          </a:xfrm>
          <a:custGeom>
            <a:avLst/>
            <a:gdLst/>
            <a:ahLst/>
            <a:cxnLst/>
            <a:rect l="l" t="t" r="r" b="b"/>
            <a:pathLst>
              <a:path w="1507490" h="456564">
                <a:moveTo>
                  <a:pt x="452500" y="456437"/>
                </a:moveTo>
                <a:lnTo>
                  <a:pt x="1507236" y="446658"/>
                </a:lnTo>
                <a:lnTo>
                  <a:pt x="802639" y="0"/>
                </a:lnTo>
                <a:lnTo>
                  <a:pt x="0" y="0"/>
                </a:lnTo>
                <a:lnTo>
                  <a:pt x="452500" y="45643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84850" y="4477765"/>
            <a:ext cx="1954530" cy="454659"/>
          </a:xfrm>
          <a:custGeom>
            <a:avLst/>
            <a:gdLst/>
            <a:ahLst/>
            <a:cxnLst/>
            <a:rect l="l" t="t" r="r" b="b"/>
            <a:pathLst>
              <a:path w="1954529" h="454660">
                <a:moveTo>
                  <a:pt x="0" y="0"/>
                </a:moveTo>
                <a:lnTo>
                  <a:pt x="0" y="104012"/>
                </a:lnTo>
                <a:lnTo>
                  <a:pt x="494664" y="454659"/>
                </a:lnTo>
                <a:lnTo>
                  <a:pt x="1954402" y="454659"/>
                </a:lnTo>
                <a:lnTo>
                  <a:pt x="1954402" y="374395"/>
                </a:lnTo>
                <a:lnTo>
                  <a:pt x="502792" y="3743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84850" y="4477765"/>
            <a:ext cx="1954530" cy="454659"/>
          </a:xfrm>
          <a:custGeom>
            <a:avLst/>
            <a:gdLst/>
            <a:ahLst/>
            <a:cxnLst/>
            <a:rect l="l" t="t" r="r" b="b"/>
            <a:pathLst>
              <a:path w="1954529" h="454660">
                <a:moveTo>
                  <a:pt x="502792" y="374395"/>
                </a:moveTo>
                <a:lnTo>
                  <a:pt x="1954402" y="374395"/>
                </a:lnTo>
                <a:lnTo>
                  <a:pt x="1954402" y="454659"/>
                </a:lnTo>
                <a:lnTo>
                  <a:pt x="494664" y="454659"/>
                </a:lnTo>
                <a:lnTo>
                  <a:pt x="0" y="104012"/>
                </a:lnTo>
                <a:lnTo>
                  <a:pt x="0" y="0"/>
                </a:lnTo>
                <a:lnTo>
                  <a:pt x="502792" y="3743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08572" y="4462017"/>
            <a:ext cx="937260" cy="193675"/>
          </a:xfrm>
          <a:custGeom>
            <a:avLst/>
            <a:gdLst/>
            <a:ahLst/>
            <a:cxnLst/>
            <a:rect l="l" t="t" r="r" b="b"/>
            <a:pathLst>
              <a:path w="937259" h="193675">
                <a:moveTo>
                  <a:pt x="636651" y="0"/>
                </a:moveTo>
                <a:lnTo>
                  <a:pt x="0" y="0"/>
                </a:lnTo>
                <a:lnTo>
                  <a:pt x="208152" y="193674"/>
                </a:lnTo>
                <a:lnTo>
                  <a:pt x="936751" y="193674"/>
                </a:lnTo>
                <a:lnTo>
                  <a:pt x="6366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08572" y="4462017"/>
            <a:ext cx="937260" cy="193675"/>
          </a:xfrm>
          <a:custGeom>
            <a:avLst/>
            <a:gdLst/>
            <a:ahLst/>
            <a:cxnLst/>
            <a:rect l="l" t="t" r="r" b="b"/>
            <a:pathLst>
              <a:path w="937259" h="193675">
                <a:moveTo>
                  <a:pt x="208152" y="193674"/>
                </a:moveTo>
                <a:lnTo>
                  <a:pt x="936751" y="193674"/>
                </a:lnTo>
                <a:lnTo>
                  <a:pt x="636651" y="0"/>
                </a:lnTo>
                <a:lnTo>
                  <a:pt x="0" y="0"/>
                </a:lnTo>
                <a:lnTo>
                  <a:pt x="208152" y="19367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10604" y="4462017"/>
            <a:ext cx="635635" cy="73660"/>
          </a:xfrm>
          <a:custGeom>
            <a:avLst/>
            <a:gdLst/>
            <a:ahLst/>
            <a:cxnLst/>
            <a:rect l="l" t="t" r="r" b="b"/>
            <a:pathLst>
              <a:path w="635634" h="73660">
                <a:moveTo>
                  <a:pt x="635253" y="0"/>
                </a:moveTo>
                <a:lnTo>
                  <a:pt x="0" y="0"/>
                </a:lnTo>
                <a:lnTo>
                  <a:pt x="73914" y="73151"/>
                </a:lnTo>
                <a:lnTo>
                  <a:pt x="626110" y="73151"/>
                </a:lnTo>
                <a:lnTo>
                  <a:pt x="63525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10604" y="4462017"/>
            <a:ext cx="635635" cy="73660"/>
          </a:xfrm>
          <a:custGeom>
            <a:avLst/>
            <a:gdLst/>
            <a:ahLst/>
            <a:cxnLst/>
            <a:rect l="l" t="t" r="r" b="b"/>
            <a:pathLst>
              <a:path w="635634" h="73660">
                <a:moveTo>
                  <a:pt x="73914" y="73151"/>
                </a:moveTo>
                <a:lnTo>
                  <a:pt x="626110" y="73151"/>
                </a:lnTo>
                <a:lnTo>
                  <a:pt x="635253" y="0"/>
                </a:lnTo>
                <a:lnTo>
                  <a:pt x="0" y="0"/>
                </a:lnTo>
                <a:lnTo>
                  <a:pt x="73914" y="7315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85408" y="4535170"/>
            <a:ext cx="542290" cy="65405"/>
          </a:xfrm>
          <a:custGeom>
            <a:avLst/>
            <a:gdLst/>
            <a:ahLst/>
            <a:cxnLst/>
            <a:rect l="l" t="t" r="r" b="b"/>
            <a:pathLst>
              <a:path w="542290" h="65404">
                <a:moveTo>
                  <a:pt x="542289" y="0"/>
                </a:moveTo>
                <a:lnTo>
                  <a:pt x="0" y="0"/>
                </a:lnTo>
                <a:lnTo>
                  <a:pt x="64769" y="65150"/>
                </a:lnTo>
                <a:lnTo>
                  <a:pt x="518033" y="54482"/>
                </a:lnTo>
                <a:lnTo>
                  <a:pt x="54228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85408" y="4535170"/>
            <a:ext cx="542290" cy="65405"/>
          </a:xfrm>
          <a:custGeom>
            <a:avLst/>
            <a:gdLst/>
            <a:ahLst/>
            <a:cxnLst/>
            <a:rect l="l" t="t" r="r" b="b"/>
            <a:pathLst>
              <a:path w="542290" h="65404">
                <a:moveTo>
                  <a:pt x="64769" y="65150"/>
                </a:moveTo>
                <a:lnTo>
                  <a:pt x="518033" y="54482"/>
                </a:lnTo>
                <a:lnTo>
                  <a:pt x="542289" y="0"/>
                </a:lnTo>
                <a:lnTo>
                  <a:pt x="0" y="0"/>
                </a:lnTo>
                <a:lnTo>
                  <a:pt x="64769" y="651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242050" y="4592446"/>
            <a:ext cx="457834" cy="63500"/>
          </a:xfrm>
          <a:custGeom>
            <a:avLst/>
            <a:gdLst/>
            <a:ahLst/>
            <a:cxnLst/>
            <a:rect l="l" t="t" r="r" b="b"/>
            <a:pathLst>
              <a:path w="457834" h="63500">
                <a:moveTo>
                  <a:pt x="457326" y="0"/>
                </a:moveTo>
                <a:lnTo>
                  <a:pt x="0" y="0"/>
                </a:lnTo>
                <a:lnTo>
                  <a:pt x="67817" y="63245"/>
                </a:lnTo>
                <a:lnTo>
                  <a:pt x="457326" y="63245"/>
                </a:lnTo>
                <a:lnTo>
                  <a:pt x="457326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242050" y="4592446"/>
            <a:ext cx="457834" cy="63500"/>
          </a:xfrm>
          <a:custGeom>
            <a:avLst/>
            <a:gdLst/>
            <a:ahLst/>
            <a:cxnLst/>
            <a:rect l="l" t="t" r="r" b="b"/>
            <a:pathLst>
              <a:path w="457834" h="63500">
                <a:moveTo>
                  <a:pt x="0" y="0"/>
                </a:moveTo>
                <a:lnTo>
                  <a:pt x="67817" y="63245"/>
                </a:lnTo>
                <a:lnTo>
                  <a:pt x="457326" y="63245"/>
                </a:lnTo>
                <a:lnTo>
                  <a:pt x="457326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893559" y="4477765"/>
            <a:ext cx="845819" cy="375920"/>
          </a:xfrm>
          <a:custGeom>
            <a:avLst/>
            <a:gdLst/>
            <a:ahLst/>
            <a:cxnLst/>
            <a:rect l="l" t="t" r="r" b="b"/>
            <a:pathLst>
              <a:path w="845820" h="375920">
                <a:moveTo>
                  <a:pt x="108204" y="0"/>
                </a:moveTo>
                <a:lnTo>
                  <a:pt x="0" y="0"/>
                </a:lnTo>
                <a:lnTo>
                  <a:pt x="584708" y="375538"/>
                </a:lnTo>
                <a:lnTo>
                  <a:pt x="845693" y="375538"/>
                </a:lnTo>
                <a:lnTo>
                  <a:pt x="10820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93559" y="4477765"/>
            <a:ext cx="845819" cy="375920"/>
          </a:xfrm>
          <a:custGeom>
            <a:avLst/>
            <a:gdLst/>
            <a:ahLst/>
            <a:cxnLst/>
            <a:rect l="l" t="t" r="r" b="b"/>
            <a:pathLst>
              <a:path w="845820" h="375920">
                <a:moveTo>
                  <a:pt x="584708" y="375538"/>
                </a:moveTo>
                <a:lnTo>
                  <a:pt x="845693" y="375538"/>
                </a:lnTo>
                <a:lnTo>
                  <a:pt x="108204" y="0"/>
                </a:lnTo>
                <a:lnTo>
                  <a:pt x="0" y="0"/>
                </a:lnTo>
                <a:lnTo>
                  <a:pt x="584708" y="3755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47053" y="4703064"/>
            <a:ext cx="1386205" cy="47625"/>
          </a:xfrm>
          <a:custGeom>
            <a:avLst/>
            <a:gdLst/>
            <a:ahLst/>
            <a:cxnLst/>
            <a:rect l="l" t="t" r="r" b="b"/>
            <a:pathLst>
              <a:path w="1386204" h="47625">
                <a:moveTo>
                  <a:pt x="1385824" y="47498"/>
                </a:moveTo>
                <a:lnTo>
                  <a:pt x="1172210" y="47498"/>
                </a:lnTo>
                <a:lnTo>
                  <a:pt x="1087247" y="0"/>
                </a:lnTo>
                <a:lnTo>
                  <a:pt x="130556" y="0"/>
                </a:lnTo>
                <a:lnTo>
                  <a:pt x="130556" y="47498"/>
                </a:lnTo>
                <a:lnTo>
                  <a:pt x="0" y="4749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32016" y="4106290"/>
            <a:ext cx="910590" cy="549910"/>
          </a:xfrm>
          <a:custGeom>
            <a:avLst/>
            <a:gdLst/>
            <a:ahLst/>
            <a:cxnLst/>
            <a:rect l="l" t="t" r="r" b="b"/>
            <a:pathLst>
              <a:path w="910590" h="549910">
                <a:moveTo>
                  <a:pt x="732155" y="0"/>
                </a:moveTo>
                <a:lnTo>
                  <a:pt x="0" y="0"/>
                </a:lnTo>
                <a:lnTo>
                  <a:pt x="103250" y="74040"/>
                </a:lnTo>
                <a:lnTo>
                  <a:pt x="129540" y="130428"/>
                </a:lnTo>
                <a:lnTo>
                  <a:pt x="157987" y="232155"/>
                </a:lnTo>
                <a:lnTo>
                  <a:pt x="157987" y="298449"/>
                </a:lnTo>
                <a:lnTo>
                  <a:pt x="120523" y="381380"/>
                </a:lnTo>
                <a:lnTo>
                  <a:pt x="84074" y="438657"/>
                </a:lnTo>
                <a:lnTo>
                  <a:pt x="18161" y="493013"/>
                </a:lnTo>
                <a:lnTo>
                  <a:pt x="74930" y="549401"/>
                </a:lnTo>
                <a:lnTo>
                  <a:pt x="741299" y="549401"/>
                </a:lnTo>
                <a:lnTo>
                  <a:pt x="797940" y="502919"/>
                </a:lnTo>
                <a:lnTo>
                  <a:pt x="834389" y="457453"/>
                </a:lnTo>
                <a:lnTo>
                  <a:pt x="891159" y="372490"/>
                </a:lnTo>
                <a:lnTo>
                  <a:pt x="910463" y="279653"/>
                </a:lnTo>
                <a:lnTo>
                  <a:pt x="910463" y="204469"/>
                </a:lnTo>
                <a:lnTo>
                  <a:pt x="873887" y="101726"/>
                </a:lnTo>
                <a:lnTo>
                  <a:pt x="808101" y="36575"/>
                </a:lnTo>
                <a:lnTo>
                  <a:pt x="769619" y="9778"/>
                </a:lnTo>
                <a:lnTo>
                  <a:pt x="7321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232016" y="4106290"/>
            <a:ext cx="910590" cy="549910"/>
          </a:xfrm>
          <a:custGeom>
            <a:avLst/>
            <a:gdLst/>
            <a:ahLst/>
            <a:cxnLst/>
            <a:rect l="l" t="t" r="r" b="b"/>
            <a:pathLst>
              <a:path w="910590" h="549910">
                <a:moveTo>
                  <a:pt x="732155" y="0"/>
                </a:moveTo>
                <a:lnTo>
                  <a:pt x="769619" y="9778"/>
                </a:lnTo>
                <a:lnTo>
                  <a:pt x="808101" y="36575"/>
                </a:lnTo>
                <a:lnTo>
                  <a:pt x="873887" y="101726"/>
                </a:lnTo>
                <a:lnTo>
                  <a:pt x="910463" y="204469"/>
                </a:lnTo>
                <a:lnTo>
                  <a:pt x="910463" y="279653"/>
                </a:lnTo>
                <a:lnTo>
                  <a:pt x="891159" y="372490"/>
                </a:lnTo>
                <a:lnTo>
                  <a:pt x="834389" y="457453"/>
                </a:lnTo>
                <a:lnTo>
                  <a:pt x="797940" y="502919"/>
                </a:lnTo>
                <a:lnTo>
                  <a:pt x="741299" y="549401"/>
                </a:lnTo>
                <a:lnTo>
                  <a:pt x="74930" y="549401"/>
                </a:lnTo>
                <a:lnTo>
                  <a:pt x="18161" y="493013"/>
                </a:lnTo>
                <a:lnTo>
                  <a:pt x="84074" y="438657"/>
                </a:lnTo>
                <a:lnTo>
                  <a:pt x="120523" y="381380"/>
                </a:lnTo>
                <a:lnTo>
                  <a:pt x="157987" y="298449"/>
                </a:lnTo>
                <a:lnTo>
                  <a:pt x="157987" y="232155"/>
                </a:lnTo>
                <a:lnTo>
                  <a:pt x="129540" y="130428"/>
                </a:lnTo>
                <a:lnTo>
                  <a:pt x="103250" y="74040"/>
                </a:lnTo>
                <a:lnTo>
                  <a:pt x="0" y="0"/>
                </a:lnTo>
                <a:lnTo>
                  <a:pt x="7321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6234429" y="4097020"/>
            <a:ext cx="89281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Order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Confirmation</a:t>
            </a:r>
            <a:endParaRPr sz="800">
              <a:latin typeface="Arial"/>
              <a:cs typeface="Arial"/>
            </a:endParaRPr>
          </a:p>
          <a:p>
            <a:pPr marL="27305" algn="ctr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-- </a:t>
            </a:r>
            <a:r>
              <a:rPr sz="800" dirty="0">
                <a:latin typeface="Arial"/>
                <a:cs typeface="Arial"/>
              </a:rPr>
              <a:t>- - -</a:t>
            </a:r>
            <a:r>
              <a:rPr sz="800" spc="-114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  <a:p>
            <a:pPr marL="27305" algn="ctr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-- </a:t>
            </a:r>
            <a:r>
              <a:rPr sz="800" dirty="0">
                <a:latin typeface="Arial"/>
                <a:cs typeface="Arial"/>
              </a:rPr>
              <a:t>- - -</a:t>
            </a:r>
            <a:r>
              <a:rPr sz="800" spc="-114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-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 Free</a:t>
            </a:r>
            <a:r>
              <a:rPr spc="-85" dirty="0"/>
              <a:t> </a:t>
            </a:r>
            <a:r>
              <a:rPr dirty="0"/>
              <a:t>Goods</a:t>
            </a:r>
          </a:p>
        </p:txBody>
      </p:sp>
      <p:sp>
        <p:nvSpPr>
          <p:cNvPr id="8" name="object 8"/>
          <p:cNvSpPr/>
          <p:nvPr/>
        </p:nvSpPr>
        <p:spPr>
          <a:xfrm>
            <a:off x="7389645" y="3835302"/>
            <a:ext cx="1063653" cy="911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8600" y="1380658"/>
            <a:ext cx="678040" cy="505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66884551"/>
              </p:ext>
            </p:extLst>
          </p:nvPr>
        </p:nvGraphicFramePr>
        <p:xfrm>
          <a:off x="838199" y="1256410"/>
          <a:ext cx="7947026" cy="3690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862"/>
                <a:gridCol w="5681762"/>
                <a:gridCol w="1294402"/>
              </a:tblGrid>
              <a:tr h="110270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Inclusive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7081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customer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only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pays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 for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some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goods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requested.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rest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the  goods are free of charge.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out of eight eggs are free</a:t>
                      </a:r>
                      <a:r>
                        <a:rPr sz="1400" spc="-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goods.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090" marR="500380" algn="just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Therefore,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order 8 eggs, 8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delivered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you will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not be  charged for 2 of them. So in this case,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you have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ordered an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inclusive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bonus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quantity.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b="1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1400" b="1" spc="-5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out of</a:t>
                      </a:r>
                      <a:r>
                        <a:rPr sz="1400" b="1" spc="-135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0585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Exclusive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984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customer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pays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 the goods ordered and is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given extra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goods free</a:t>
                      </a:r>
                      <a:r>
                        <a:rPr sz="1400" spc="-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 charge.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The exclusive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bonus quantity is also called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exclusive free</a:t>
                      </a:r>
                      <a:r>
                        <a:rPr sz="1400" b="1" spc="-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goods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 means that in addition to the purchase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order,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 certain quantity of  materials are guaranteed as free goods. In other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words,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 larger quantity  is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delivered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than is ordered,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whereby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no charge is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 the additional  quantity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delivered.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400" b="1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3 +</a:t>
                      </a:r>
                      <a:r>
                        <a:rPr sz="1400" b="1" spc="-125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14464">
                <a:tc>
                  <a:txBody>
                    <a:bodyPr/>
                    <a:lstStyle/>
                    <a:p>
                      <a:pPr marL="85090" marR="16891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clusi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different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material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5090" marR="27368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materials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delivered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as free goods do not necessarily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to be</a:t>
                      </a:r>
                      <a:r>
                        <a:rPr sz="1400" spc="-2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same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as the materials orders.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 customer orders 3 large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trays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 eggs, the customer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would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offered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 chicken for</a:t>
                      </a:r>
                      <a:r>
                        <a:rPr sz="1400" spc="-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free!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3 +</a:t>
                      </a:r>
                      <a:r>
                        <a:rPr sz="1400" b="1" spc="-125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339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7467600" y="2496694"/>
            <a:ext cx="1287640" cy="1076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4445" y="4116989"/>
            <a:ext cx="1066760" cy="553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198" y="5008629"/>
            <a:ext cx="8026401" cy="932307"/>
          </a:xfrm>
          <a:prstGeom prst="rect">
            <a:avLst/>
          </a:prstGeom>
          <a:solidFill>
            <a:srgbClr val="ADB5FB"/>
          </a:solidFill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R="8890">
              <a:lnSpc>
                <a:spcPct val="100000"/>
              </a:lnSpc>
              <a:spcBef>
                <a:spcPts val="1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•</a:t>
            </a:r>
            <a:r>
              <a:rPr sz="1400" b="1" spc="-5" dirty="0">
                <a:latin typeface="Arial"/>
                <a:cs typeface="Arial"/>
              </a:rPr>
              <a:t>The free goods quantity can be defined as a quantity proportional to the sold</a:t>
            </a:r>
            <a:r>
              <a:rPr sz="1400" b="1" spc="28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quantity.</a:t>
            </a:r>
            <a:endParaRPr sz="1400" dirty="0">
              <a:latin typeface="Arial"/>
              <a:cs typeface="Arial"/>
            </a:endParaRPr>
          </a:p>
          <a:p>
            <a:pPr marL="85090" marR="5778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•</a:t>
            </a:r>
            <a:r>
              <a:rPr sz="1400" b="1" spc="-5" dirty="0">
                <a:latin typeface="Arial"/>
                <a:cs typeface="Arial"/>
              </a:rPr>
              <a:t>For the </a:t>
            </a:r>
            <a:r>
              <a:rPr sz="1400" b="1" spc="-10" dirty="0">
                <a:latin typeface="Arial"/>
                <a:cs typeface="Arial"/>
              </a:rPr>
              <a:t>delivery </a:t>
            </a:r>
            <a:r>
              <a:rPr sz="1400" b="1" spc="-20" dirty="0">
                <a:latin typeface="Arial"/>
                <a:cs typeface="Arial"/>
              </a:rPr>
              <a:t>you </a:t>
            </a:r>
            <a:r>
              <a:rPr sz="1400" b="1" spc="-5" dirty="0">
                <a:latin typeface="Arial"/>
                <a:cs typeface="Arial"/>
              </a:rPr>
              <a:t>can control </a:t>
            </a:r>
            <a:r>
              <a:rPr sz="1400" b="1" dirty="0">
                <a:latin typeface="Arial"/>
                <a:cs typeface="Arial"/>
              </a:rPr>
              <a:t>whether </a:t>
            </a:r>
            <a:r>
              <a:rPr sz="1400" b="1" spc="-10" dirty="0">
                <a:latin typeface="Arial"/>
                <a:cs typeface="Arial"/>
              </a:rPr>
              <a:t>the </a:t>
            </a:r>
            <a:r>
              <a:rPr sz="1400" b="1" spc="-5" dirty="0">
                <a:latin typeface="Arial"/>
                <a:cs typeface="Arial"/>
              </a:rPr>
              <a:t>free </a:t>
            </a:r>
            <a:r>
              <a:rPr sz="1400" b="1" spc="-10" dirty="0">
                <a:latin typeface="Arial"/>
                <a:cs typeface="Arial"/>
              </a:rPr>
              <a:t>goods </a:t>
            </a:r>
            <a:r>
              <a:rPr sz="1400" b="1" spc="-5" dirty="0">
                <a:latin typeface="Arial"/>
                <a:cs typeface="Arial"/>
              </a:rPr>
              <a:t>are processed independently  or </a:t>
            </a:r>
            <a:r>
              <a:rPr sz="1400" b="1" dirty="0">
                <a:latin typeface="Arial"/>
                <a:cs typeface="Arial"/>
              </a:rPr>
              <a:t>whether </a:t>
            </a:r>
            <a:r>
              <a:rPr sz="1400" b="1" spc="-5" dirty="0">
                <a:latin typeface="Arial"/>
                <a:cs typeface="Arial"/>
              </a:rPr>
              <a:t>they are only copied to </a:t>
            </a:r>
            <a:r>
              <a:rPr sz="1400" b="1" spc="-10" dirty="0">
                <a:latin typeface="Arial"/>
                <a:cs typeface="Arial"/>
              </a:rPr>
              <a:t>the delivery for </a:t>
            </a:r>
            <a:r>
              <a:rPr sz="1400" b="1" spc="-5" dirty="0">
                <a:latin typeface="Arial"/>
                <a:cs typeface="Arial"/>
              </a:rPr>
              <a:t>partial </a:t>
            </a:r>
            <a:r>
              <a:rPr sz="1400" b="1" spc="-10" dirty="0">
                <a:latin typeface="Arial"/>
                <a:cs typeface="Arial"/>
              </a:rPr>
              <a:t>delivery </a:t>
            </a:r>
            <a:r>
              <a:rPr sz="1400" b="1" spc="-5" dirty="0">
                <a:latin typeface="Arial"/>
                <a:cs typeface="Arial"/>
              </a:rPr>
              <a:t>or full</a:t>
            </a:r>
            <a:r>
              <a:rPr sz="1400" b="1" spc="36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delivery.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5753100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 Free</a:t>
            </a:r>
            <a:r>
              <a:rPr spc="-85" dirty="0"/>
              <a:t> </a:t>
            </a:r>
            <a:r>
              <a:rPr dirty="0"/>
              <a:t>Goods</a:t>
            </a:r>
          </a:p>
        </p:txBody>
      </p:sp>
      <p:sp>
        <p:nvSpPr>
          <p:cNvPr id="8" name="object 8"/>
          <p:cNvSpPr/>
          <p:nvPr/>
        </p:nvSpPr>
        <p:spPr>
          <a:xfrm>
            <a:off x="609600" y="1600200"/>
            <a:ext cx="742950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312" y="1585849"/>
            <a:ext cx="7458075" cy="3533775"/>
          </a:xfrm>
          <a:custGeom>
            <a:avLst/>
            <a:gdLst/>
            <a:ahLst/>
            <a:cxnLst/>
            <a:rect l="l" t="t" r="r" b="b"/>
            <a:pathLst>
              <a:path w="7458075" h="3533775">
                <a:moveTo>
                  <a:pt x="0" y="3533775"/>
                </a:moveTo>
                <a:lnTo>
                  <a:pt x="7458075" y="3533775"/>
                </a:lnTo>
                <a:lnTo>
                  <a:pt x="7458075" y="0"/>
                </a:lnTo>
                <a:lnTo>
                  <a:pt x="0" y="0"/>
                </a:lnTo>
                <a:lnTo>
                  <a:pt x="0" y="35337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1600" y="1524000"/>
            <a:ext cx="3200400" cy="1622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91200" y="4953000"/>
            <a:ext cx="22860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76848" y="4938712"/>
            <a:ext cx="2314575" cy="1247775"/>
          </a:xfrm>
          <a:custGeom>
            <a:avLst/>
            <a:gdLst/>
            <a:ahLst/>
            <a:cxnLst/>
            <a:rect l="l" t="t" r="r" b="b"/>
            <a:pathLst>
              <a:path w="2314575" h="1247775">
                <a:moveTo>
                  <a:pt x="0" y="1247775"/>
                </a:moveTo>
                <a:lnTo>
                  <a:pt x="2314575" y="1247775"/>
                </a:lnTo>
                <a:lnTo>
                  <a:pt x="2314575" y="0"/>
                </a:lnTo>
                <a:lnTo>
                  <a:pt x="0" y="0"/>
                </a:lnTo>
                <a:lnTo>
                  <a:pt x="0" y="1247775"/>
                </a:lnTo>
                <a:close/>
              </a:path>
            </a:pathLst>
          </a:custGeom>
          <a:ln w="28575">
            <a:solidFill>
              <a:srgbClr val="FF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3793" y="5296153"/>
            <a:ext cx="2920365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VBN1 – </a:t>
            </a:r>
            <a:r>
              <a:rPr sz="2000" spc="-5" dirty="0">
                <a:latin typeface="Times New Roman"/>
                <a:cs typeface="Times New Roman"/>
              </a:rPr>
              <a:t>Create </a:t>
            </a:r>
            <a:r>
              <a:rPr sz="2000" dirty="0">
                <a:latin typeface="Times New Roman"/>
                <a:cs typeface="Times New Roman"/>
              </a:rPr>
              <a:t>Free </a:t>
            </a:r>
            <a:r>
              <a:rPr sz="2000" spc="5" dirty="0">
                <a:latin typeface="Times New Roman"/>
                <a:cs typeface="Times New Roman"/>
              </a:rPr>
              <a:t>goods  </a:t>
            </a:r>
            <a:r>
              <a:rPr sz="2000" dirty="0">
                <a:latin typeface="Times New Roman"/>
                <a:cs typeface="Times New Roman"/>
              </a:rPr>
              <a:t>VBN2 – Change Free </a:t>
            </a:r>
            <a:r>
              <a:rPr sz="2000" spc="5" dirty="0">
                <a:latin typeface="Times New Roman"/>
                <a:cs typeface="Times New Roman"/>
              </a:rPr>
              <a:t>goods  </a:t>
            </a:r>
            <a:r>
              <a:rPr sz="2000" dirty="0">
                <a:latin typeface="Times New Roman"/>
                <a:cs typeface="Times New Roman"/>
              </a:rPr>
              <a:t>VBN3 – Display Free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goods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3800" y="3810000"/>
            <a:ext cx="1066800" cy="609600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0" y="304800"/>
                </a:moveTo>
                <a:lnTo>
                  <a:pt x="12300" y="239431"/>
                </a:lnTo>
                <a:lnTo>
                  <a:pt x="47467" y="178940"/>
                </a:lnTo>
                <a:lnTo>
                  <a:pt x="102900" y="124815"/>
                </a:lnTo>
                <a:lnTo>
                  <a:pt x="137403" y="100606"/>
                </a:lnTo>
                <a:lnTo>
                  <a:pt x="175998" y="78548"/>
                </a:lnTo>
                <a:lnTo>
                  <a:pt x="218358" y="58826"/>
                </a:lnTo>
                <a:lnTo>
                  <a:pt x="264159" y="41627"/>
                </a:lnTo>
                <a:lnTo>
                  <a:pt x="313077" y="27138"/>
                </a:lnTo>
                <a:lnTo>
                  <a:pt x="364784" y="15544"/>
                </a:lnTo>
                <a:lnTo>
                  <a:pt x="418957" y="7032"/>
                </a:lnTo>
                <a:lnTo>
                  <a:pt x="475271" y="1789"/>
                </a:lnTo>
                <a:lnTo>
                  <a:pt x="533400" y="0"/>
                </a:lnTo>
                <a:lnTo>
                  <a:pt x="591528" y="1789"/>
                </a:lnTo>
                <a:lnTo>
                  <a:pt x="647842" y="7032"/>
                </a:lnTo>
                <a:lnTo>
                  <a:pt x="702015" y="15544"/>
                </a:lnTo>
                <a:lnTo>
                  <a:pt x="753722" y="27138"/>
                </a:lnTo>
                <a:lnTo>
                  <a:pt x="802639" y="41627"/>
                </a:lnTo>
                <a:lnTo>
                  <a:pt x="848441" y="58826"/>
                </a:lnTo>
                <a:lnTo>
                  <a:pt x="890801" y="78548"/>
                </a:lnTo>
                <a:lnTo>
                  <a:pt x="929396" y="100606"/>
                </a:lnTo>
                <a:lnTo>
                  <a:pt x="963899" y="124815"/>
                </a:lnTo>
                <a:lnTo>
                  <a:pt x="993986" y="150988"/>
                </a:lnTo>
                <a:lnTo>
                  <a:pt x="1039611" y="208483"/>
                </a:lnTo>
                <a:lnTo>
                  <a:pt x="1063670" y="271599"/>
                </a:lnTo>
                <a:lnTo>
                  <a:pt x="1066800" y="304800"/>
                </a:lnTo>
                <a:lnTo>
                  <a:pt x="1063670" y="338000"/>
                </a:lnTo>
                <a:lnTo>
                  <a:pt x="1054499" y="370168"/>
                </a:lnTo>
                <a:lnTo>
                  <a:pt x="1019332" y="430659"/>
                </a:lnTo>
                <a:lnTo>
                  <a:pt x="963899" y="484784"/>
                </a:lnTo>
                <a:lnTo>
                  <a:pt x="929396" y="508993"/>
                </a:lnTo>
                <a:lnTo>
                  <a:pt x="890801" y="531051"/>
                </a:lnTo>
                <a:lnTo>
                  <a:pt x="848441" y="550773"/>
                </a:lnTo>
                <a:lnTo>
                  <a:pt x="802640" y="567972"/>
                </a:lnTo>
                <a:lnTo>
                  <a:pt x="753722" y="582461"/>
                </a:lnTo>
                <a:lnTo>
                  <a:pt x="702015" y="594055"/>
                </a:lnTo>
                <a:lnTo>
                  <a:pt x="647842" y="602567"/>
                </a:lnTo>
                <a:lnTo>
                  <a:pt x="591528" y="607810"/>
                </a:lnTo>
                <a:lnTo>
                  <a:pt x="533400" y="609600"/>
                </a:lnTo>
                <a:lnTo>
                  <a:pt x="475271" y="607810"/>
                </a:lnTo>
                <a:lnTo>
                  <a:pt x="418957" y="602567"/>
                </a:lnTo>
                <a:lnTo>
                  <a:pt x="364784" y="594055"/>
                </a:lnTo>
                <a:lnTo>
                  <a:pt x="313077" y="582461"/>
                </a:lnTo>
                <a:lnTo>
                  <a:pt x="264160" y="567972"/>
                </a:lnTo>
                <a:lnTo>
                  <a:pt x="218358" y="550773"/>
                </a:lnTo>
                <a:lnTo>
                  <a:pt x="175998" y="531051"/>
                </a:lnTo>
                <a:lnTo>
                  <a:pt x="137403" y="508993"/>
                </a:lnTo>
                <a:lnTo>
                  <a:pt x="102900" y="484784"/>
                </a:lnTo>
                <a:lnTo>
                  <a:pt x="72813" y="458611"/>
                </a:lnTo>
                <a:lnTo>
                  <a:pt x="27188" y="401116"/>
                </a:lnTo>
                <a:lnTo>
                  <a:pt x="3129" y="338000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FF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05400" y="1447800"/>
            <a:ext cx="3352800" cy="2879725"/>
          </a:xfrm>
          <a:custGeom>
            <a:avLst/>
            <a:gdLst/>
            <a:ahLst/>
            <a:cxnLst/>
            <a:rect l="l" t="t" r="r" b="b"/>
            <a:pathLst>
              <a:path w="3352800" h="2879725">
                <a:moveTo>
                  <a:pt x="0" y="0"/>
                </a:moveTo>
                <a:lnTo>
                  <a:pt x="1955800" y="0"/>
                </a:lnTo>
                <a:lnTo>
                  <a:pt x="2794000" y="0"/>
                </a:lnTo>
                <a:lnTo>
                  <a:pt x="3352800" y="0"/>
                </a:lnTo>
                <a:lnTo>
                  <a:pt x="3352800" y="1022350"/>
                </a:lnTo>
                <a:lnTo>
                  <a:pt x="3352800" y="1460500"/>
                </a:lnTo>
                <a:lnTo>
                  <a:pt x="3352800" y="1752600"/>
                </a:lnTo>
                <a:lnTo>
                  <a:pt x="2794000" y="1752600"/>
                </a:lnTo>
                <a:lnTo>
                  <a:pt x="2585974" y="2879725"/>
                </a:lnTo>
                <a:lnTo>
                  <a:pt x="1955800" y="1752600"/>
                </a:lnTo>
                <a:lnTo>
                  <a:pt x="0" y="1752600"/>
                </a:lnTo>
                <a:lnTo>
                  <a:pt x="0" y="1460500"/>
                </a:lnTo>
                <a:lnTo>
                  <a:pt x="0" y="102235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91200" y="4373626"/>
            <a:ext cx="2286000" cy="1798955"/>
          </a:xfrm>
          <a:custGeom>
            <a:avLst/>
            <a:gdLst/>
            <a:ahLst/>
            <a:cxnLst/>
            <a:rect l="l" t="t" r="r" b="b"/>
            <a:pathLst>
              <a:path w="2286000" h="1798954">
                <a:moveTo>
                  <a:pt x="0" y="1798574"/>
                </a:moveTo>
                <a:lnTo>
                  <a:pt x="381000" y="1798574"/>
                </a:lnTo>
                <a:lnTo>
                  <a:pt x="952500" y="1798574"/>
                </a:lnTo>
                <a:lnTo>
                  <a:pt x="2286000" y="1798574"/>
                </a:lnTo>
                <a:lnTo>
                  <a:pt x="2286000" y="1087374"/>
                </a:lnTo>
                <a:lnTo>
                  <a:pt x="2286000" y="782574"/>
                </a:lnTo>
                <a:lnTo>
                  <a:pt x="2286000" y="579374"/>
                </a:lnTo>
                <a:lnTo>
                  <a:pt x="952500" y="579374"/>
                </a:lnTo>
                <a:lnTo>
                  <a:pt x="879475" y="0"/>
                </a:lnTo>
                <a:lnTo>
                  <a:pt x="381000" y="579374"/>
                </a:lnTo>
                <a:lnTo>
                  <a:pt x="0" y="579374"/>
                </a:lnTo>
                <a:lnTo>
                  <a:pt x="0" y="782574"/>
                </a:lnTo>
                <a:lnTo>
                  <a:pt x="0" y="1087374"/>
                </a:lnTo>
                <a:lnTo>
                  <a:pt x="0" y="1798574"/>
                </a:lnTo>
                <a:close/>
              </a:path>
            </a:pathLst>
          </a:custGeom>
          <a:ln w="28574">
            <a:solidFill>
              <a:srgbClr val="FF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400" y="1828800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1219200" h="609600">
                <a:moveTo>
                  <a:pt x="0" y="304800"/>
                </a:moveTo>
                <a:lnTo>
                  <a:pt x="12384" y="243389"/>
                </a:lnTo>
                <a:lnTo>
                  <a:pt x="47904" y="186183"/>
                </a:lnTo>
                <a:lnTo>
                  <a:pt x="104108" y="134410"/>
                </a:lnTo>
                <a:lnTo>
                  <a:pt x="139201" y="110944"/>
                </a:lnTo>
                <a:lnTo>
                  <a:pt x="178546" y="89296"/>
                </a:lnTo>
                <a:lnTo>
                  <a:pt x="221836" y="69621"/>
                </a:lnTo>
                <a:lnTo>
                  <a:pt x="268764" y="52071"/>
                </a:lnTo>
                <a:lnTo>
                  <a:pt x="319026" y="36800"/>
                </a:lnTo>
                <a:lnTo>
                  <a:pt x="372314" y="23961"/>
                </a:lnTo>
                <a:lnTo>
                  <a:pt x="428322" y="13708"/>
                </a:lnTo>
                <a:lnTo>
                  <a:pt x="486743" y="6194"/>
                </a:lnTo>
                <a:lnTo>
                  <a:pt x="547271" y="1574"/>
                </a:lnTo>
                <a:lnTo>
                  <a:pt x="609600" y="0"/>
                </a:lnTo>
                <a:lnTo>
                  <a:pt x="671928" y="1574"/>
                </a:lnTo>
                <a:lnTo>
                  <a:pt x="732456" y="6194"/>
                </a:lnTo>
                <a:lnTo>
                  <a:pt x="790877" y="13708"/>
                </a:lnTo>
                <a:lnTo>
                  <a:pt x="846885" y="23961"/>
                </a:lnTo>
                <a:lnTo>
                  <a:pt x="900173" y="36800"/>
                </a:lnTo>
                <a:lnTo>
                  <a:pt x="950435" y="52071"/>
                </a:lnTo>
                <a:lnTo>
                  <a:pt x="997363" y="69621"/>
                </a:lnTo>
                <a:lnTo>
                  <a:pt x="1040653" y="89296"/>
                </a:lnTo>
                <a:lnTo>
                  <a:pt x="1079998" y="110944"/>
                </a:lnTo>
                <a:lnTo>
                  <a:pt x="1115091" y="134410"/>
                </a:lnTo>
                <a:lnTo>
                  <a:pt x="1145625" y="159541"/>
                </a:lnTo>
                <a:lnTo>
                  <a:pt x="1191793" y="214184"/>
                </a:lnTo>
                <a:lnTo>
                  <a:pt x="1216052" y="273646"/>
                </a:lnTo>
                <a:lnTo>
                  <a:pt x="1219200" y="304800"/>
                </a:lnTo>
                <a:lnTo>
                  <a:pt x="1216052" y="335953"/>
                </a:lnTo>
                <a:lnTo>
                  <a:pt x="1206815" y="366210"/>
                </a:lnTo>
                <a:lnTo>
                  <a:pt x="1171295" y="423416"/>
                </a:lnTo>
                <a:lnTo>
                  <a:pt x="1115091" y="475189"/>
                </a:lnTo>
                <a:lnTo>
                  <a:pt x="1079998" y="498655"/>
                </a:lnTo>
                <a:lnTo>
                  <a:pt x="1040653" y="520303"/>
                </a:lnTo>
                <a:lnTo>
                  <a:pt x="997363" y="539978"/>
                </a:lnTo>
                <a:lnTo>
                  <a:pt x="950435" y="557528"/>
                </a:lnTo>
                <a:lnTo>
                  <a:pt x="900173" y="572799"/>
                </a:lnTo>
                <a:lnTo>
                  <a:pt x="846885" y="585638"/>
                </a:lnTo>
                <a:lnTo>
                  <a:pt x="790877" y="595891"/>
                </a:lnTo>
                <a:lnTo>
                  <a:pt x="732456" y="603405"/>
                </a:lnTo>
                <a:lnTo>
                  <a:pt x="671928" y="608025"/>
                </a:lnTo>
                <a:lnTo>
                  <a:pt x="609600" y="609600"/>
                </a:lnTo>
                <a:lnTo>
                  <a:pt x="547271" y="608025"/>
                </a:lnTo>
                <a:lnTo>
                  <a:pt x="486743" y="603405"/>
                </a:lnTo>
                <a:lnTo>
                  <a:pt x="428322" y="595891"/>
                </a:lnTo>
                <a:lnTo>
                  <a:pt x="372314" y="585638"/>
                </a:lnTo>
                <a:lnTo>
                  <a:pt x="319026" y="572799"/>
                </a:lnTo>
                <a:lnTo>
                  <a:pt x="268764" y="557528"/>
                </a:lnTo>
                <a:lnTo>
                  <a:pt x="221836" y="539978"/>
                </a:lnTo>
                <a:lnTo>
                  <a:pt x="178546" y="520303"/>
                </a:lnTo>
                <a:lnTo>
                  <a:pt x="139201" y="498655"/>
                </a:lnTo>
                <a:lnTo>
                  <a:pt x="104108" y="475189"/>
                </a:lnTo>
                <a:lnTo>
                  <a:pt x="73574" y="450058"/>
                </a:lnTo>
                <a:lnTo>
                  <a:pt x="27406" y="395415"/>
                </a:lnTo>
                <a:lnTo>
                  <a:pt x="3147" y="335953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FF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2345" y="1974850"/>
            <a:ext cx="1677035" cy="117475"/>
          </a:xfrm>
          <a:custGeom>
            <a:avLst/>
            <a:gdLst/>
            <a:ahLst/>
            <a:cxnLst/>
            <a:rect l="l" t="t" r="r" b="b"/>
            <a:pathLst>
              <a:path w="1677035" h="117475">
                <a:moveTo>
                  <a:pt x="1602232" y="41021"/>
                </a:moveTo>
                <a:lnTo>
                  <a:pt x="1600804" y="72700"/>
                </a:lnTo>
                <a:lnTo>
                  <a:pt x="1613534" y="73278"/>
                </a:lnTo>
                <a:lnTo>
                  <a:pt x="1612900" y="85978"/>
                </a:lnTo>
                <a:lnTo>
                  <a:pt x="1600205" y="85978"/>
                </a:lnTo>
                <a:lnTo>
                  <a:pt x="1598803" y="117094"/>
                </a:lnTo>
                <a:lnTo>
                  <a:pt x="1668926" y="85978"/>
                </a:lnTo>
                <a:lnTo>
                  <a:pt x="1612900" y="85978"/>
                </a:lnTo>
                <a:lnTo>
                  <a:pt x="1600231" y="85403"/>
                </a:lnTo>
                <a:lnTo>
                  <a:pt x="1670223" y="85403"/>
                </a:lnTo>
                <a:lnTo>
                  <a:pt x="1676654" y="82550"/>
                </a:lnTo>
                <a:lnTo>
                  <a:pt x="1602232" y="41021"/>
                </a:lnTo>
                <a:close/>
              </a:path>
              <a:path w="1677035" h="117475">
                <a:moveTo>
                  <a:pt x="1600804" y="72700"/>
                </a:moveTo>
                <a:lnTo>
                  <a:pt x="1600231" y="85403"/>
                </a:lnTo>
                <a:lnTo>
                  <a:pt x="1612900" y="85978"/>
                </a:lnTo>
                <a:lnTo>
                  <a:pt x="1613534" y="73278"/>
                </a:lnTo>
                <a:lnTo>
                  <a:pt x="1600804" y="72700"/>
                </a:lnTo>
                <a:close/>
              </a:path>
              <a:path w="1677035" h="117475">
                <a:moveTo>
                  <a:pt x="508" y="0"/>
                </a:moveTo>
                <a:lnTo>
                  <a:pt x="0" y="12700"/>
                </a:lnTo>
                <a:lnTo>
                  <a:pt x="1600231" y="85403"/>
                </a:lnTo>
                <a:lnTo>
                  <a:pt x="1600804" y="72700"/>
                </a:lnTo>
                <a:lnTo>
                  <a:pt x="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81400" y="2057400"/>
            <a:ext cx="843915" cy="1679575"/>
          </a:xfrm>
          <a:custGeom>
            <a:avLst/>
            <a:gdLst/>
            <a:ahLst/>
            <a:cxnLst/>
            <a:rect l="l" t="t" r="r" b="b"/>
            <a:pathLst>
              <a:path w="843914" h="1679575">
                <a:moveTo>
                  <a:pt x="39711" y="65324"/>
                </a:moveTo>
                <a:lnTo>
                  <a:pt x="28386" y="70997"/>
                </a:lnTo>
                <a:lnTo>
                  <a:pt x="832485" y="1679194"/>
                </a:lnTo>
                <a:lnTo>
                  <a:pt x="843914" y="1673606"/>
                </a:lnTo>
                <a:lnTo>
                  <a:pt x="39711" y="65324"/>
                </a:lnTo>
                <a:close/>
              </a:path>
              <a:path w="843914" h="1679575">
                <a:moveTo>
                  <a:pt x="0" y="0"/>
                </a:moveTo>
                <a:lnTo>
                  <a:pt x="0" y="85216"/>
                </a:lnTo>
                <a:lnTo>
                  <a:pt x="28386" y="70997"/>
                </a:lnTo>
                <a:lnTo>
                  <a:pt x="22733" y="59689"/>
                </a:lnTo>
                <a:lnTo>
                  <a:pt x="34036" y="53975"/>
                </a:lnTo>
                <a:lnTo>
                  <a:pt x="62367" y="53975"/>
                </a:lnTo>
                <a:lnTo>
                  <a:pt x="68199" y="51053"/>
                </a:lnTo>
                <a:lnTo>
                  <a:pt x="0" y="0"/>
                </a:lnTo>
                <a:close/>
              </a:path>
              <a:path w="843914" h="1679575">
                <a:moveTo>
                  <a:pt x="34036" y="53975"/>
                </a:moveTo>
                <a:lnTo>
                  <a:pt x="22733" y="59689"/>
                </a:lnTo>
                <a:lnTo>
                  <a:pt x="28386" y="70997"/>
                </a:lnTo>
                <a:lnTo>
                  <a:pt x="39711" y="65324"/>
                </a:lnTo>
                <a:lnTo>
                  <a:pt x="34036" y="53975"/>
                </a:lnTo>
                <a:close/>
              </a:path>
              <a:path w="843914" h="1679575">
                <a:moveTo>
                  <a:pt x="62367" y="53975"/>
                </a:moveTo>
                <a:lnTo>
                  <a:pt x="34036" y="53975"/>
                </a:lnTo>
                <a:lnTo>
                  <a:pt x="39711" y="65324"/>
                </a:lnTo>
                <a:lnTo>
                  <a:pt x="62367" y="53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48000" y="1905063"/>
            <a:ext cx="1143000" cy="287655"/>
          </a:xfrm>
          <a:custGeom>
            <a:avLst/>
            <a:gdLst/>
            <a:ahLst/>
            <a:cxnLst/>
            <a:rect l="l" t="t" r="r" b="b"/>
            <a:pathLst>
              <a:path w="1143000" h="287655">
                <a:moveTo>
                  <a:pt x="0" y="287337"/>
                </a:moveTo>
                <a:lnTo>
                  <a:pt x="1143000" y="287337"/>
                </a:lnTo>
                <a:lnTo>
                  <a:pt x="1143000" y="0"/>
                </a:lnTo>
                <a:lnTo>
                  <a:pt x="0" y="0"/>
                </a:lnTo>
                <a:lnTo>
                  <a:pt x="0" y="28733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48000" y="1905000"/>
            <a:ext cx="1143000" cy="299720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75"/>
              </a:spcBef>
            </a:pP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Screen</a:t>
            </a:r>
            <a:r>
              <a:rPr sz="12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display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43400" y="37338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76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220967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 Cross</a:t>
            </a:r>
            <a:r>
              <a:rPr spc="-70" dirty="0"/>
              <a:t> </a:t>
            </a:r>
            <a:r>
              <a:rPr dirty="0"/>
              <a:t>Selling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3400" y="4341812"/>
            <a:ext cx="8050530" cy="1739900"/>
          </a:xfrm>
          <a:prstGeom prst="rect">
            <a:avLst/>
          </a:prstGeom>
          <a:solidFill>
            <a:srgbClr val="ADB5FB"/>
          </a:solidFill>
        </p:spPr>
        <p:txBody>
          <a:bodyPr vert="horz" wrap="square" lIns="0" tIns="41910" rIns="0" bIns="0" rtlCol="0">
            <a:spAutoFit/>
          </a:bodyPr>
          <a:lstStyle/>
          <a:p>
            <a:pPr marL="91440" marR="77152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28600" algn="l"/>
              </a:tabLst>
            </a:pPr>
            <a:r>
              <a:rPr sz="1800" b="1" spc="-45" dirty="0">
                <a:latin typeface="Arial"/>
                <a:cs typeface="Arial"/>
              </a:rPr>
              <a:t>You </a:t>
            </a:r>
            <a:r>
              <a:rPr sz="1800" b="1" spc="-5" dirty="0">
                <a:latin typeface="Arial"/>
                <a:cs typeface="Arial"/>
              </a:rPr>
              <a:t>can set </a:t>
            </a:r>
            <a:r>
              <a:rPr sz="1800" b="1" dirty="0">
                <a:latin typeface="Arial"/>
                <a:cs typeface="Arial"/>
              </a:rPr>
              <a:t>up the </a:t>
            </a:r>
            <a:r>
              <a:rPr sz="1800" b="1" spc="-10" dirty="0">
                <a:latin typeface="Arial"/>
                <a:cs typeface="Arial"/>
              </a:rPr>
              <a:t>system </a:t>
            </a:r>
            <a:r>
              <a:rPr sz="1800" b="1" spc="-5" dirty="0">
                <a:latin typeface="Arial"/>
                <a:cs typeface="Arial"/>
              </a:rPr>
              <a:t>so </a:t>
            </a:r>
            <a:r>
              <a:rPr sz="1800" b="1" dirty="0">
                <a:latin typeface="Arial"/>
                <a:cs typeface="Arial"/>
              </a:rPr>
              <a:t>that if </a:t>
            </a:r>
            <a:r>
              <a:rPr sz="1800" b="1" spc="-5" dirty="0">
                <a:latin typeface="Arial"/>
                <a:cs typeface="Arial"/>
              </a:rPr>
              <a:t>a customer orders a specific  article, a </a:t>
            </a:r>
            <a:r>
              <a:rPr sz="1800" b="1" dirty="0">
                <a:latin typeface="Arial"/>
                <a:cs typeface="Arial"/>
              </a:rPr>
              <a:t>list of other </a:t>
            </a:r>
            <a:r>
              <a:rPr sz="1800" b="1" spc="-5" dirty="0">
                <a:latin typeface="Arial"/>
                <a:cs typeface="Arial"/>
              </a:rPr>
              <a:t>suggested articles appears as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well.</a:t>
            </a:r>
            <a:endParaRPr sz="1800">
              <a:latin typeface="Arial"/>
              <a:cs typeface="Arial"/>
            </a:endParaRPr>
          </a:p>
          <a:p>
            <a:pPr marL="91440" marR="727075">
              <a:lnSpc>
                <a:spcPct val="100000"/>
              </a:lnSpc>
              <a:buFont typeface="Arial"/>
              <a:buChar char="•"/>
              <a:tabLst>
                <a:tab pos="233679" algn="l"/>
              </a:tabLst>
            </a:pPr>
            <a:r>
              <a:rPr sz="1800" b="1" spc="-5" dirty="0">
                <a:latin typeface="Arial"/>
                <a:cs typeface="Arial"/>
              </a:rPr>
              <a:t>Cross </a:t>
            </a:r>
            <a:r>
              <a:rPr sz="1800" b="1" dirty="0">
                <a:latin typeface="Arial"/>
                <a:cs typeface="Arial"/>
              </a:rPr>
              <a:t>selling </a:t>
            </a:r>
            <a:r>
              <a:rPr sz="1800" b="1" spc="-5" dirty="0">
                <a:latin typeface="Arial"/>
                <a:cs typeface="Arial"/>
              </a:rPr>
              <a:t>articles can be </a:t>
            </a:r>
            <a:r>
              <a:rPr sz="1800" b="1" spc="-10" dirty="0">
                <a:latin typeface="Arial"/>
                <a:cs typeface="Arial"/>
              </a:rPr>
              <a:t>delivered </a:t>
            </a:r>
            <a:r>
              <a:rPr sz="1800" b="1" dirty="0">
                <a:latin typeface="Arial"/>
                <a:cs typeface="Arial"/>
              </a:rPr>
              <a:t>independently of </a:t>
            </a:r>
            <a:r>
              <a:rPr sz="1800" b="1" spc="-5" dirty="0">
                <a:latin typeface="Arial"/>
                <a:cs typeface="Arial"/>
              </a:rPr>
              <a:t>their  corresponding main articles </a:t>
            </a:r>
            <a:r>
              <a:rPr sz="1800" b="1" dirty="0">
                <a:latin typeface="Arial"/>
                <a:cs typeface="Arial"/>
              </a:rPr>
              <a:t>in the </a:t>
            </a:r>
            <a:r>
              <a:rPr sz="1800" b="1" spc="-5" dirty="0">
                <a:latin typeface="Arial"/>
                <a:cs typeface="Arial"/>
              </a:rPr>
              <a:t>sales </a:t>
            </a:r>
            <a:r>
              <a:rPr sz="1800" b="1" spc="-20" dirty="0">
                <a:latin typeface="Arial"/>
                <a:cs typeface="Arial"/>
              </a:rPr>
              <a:t>order, </a:t>
            </a:r>
            <a:r>
              <a:rPr sz="1800" b="1" spc="-5" dirty="0">
                <a:latin typeface="Arial"/>
                <a:cs typeface="Arial"/>
              </a:rPr>
              <a:t>or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cross </a:t>
            </a:r>
            <a:r>
              <a:rPr sz="1800" b="1" dirty="0">
                <a:latin typeface="Arial"/>
                <a:cs typeface="Arial"/>
              </a:rPr>
              <a:t>selling  </a:t>
            </a:r>
            <a:r>
              <a:rPr sz="1800" b="1" spc="-5" dirty="0">
                <a:latin typeface="Arial"/>
                <a:cs typeface="Arial"/>
              </a:rPr>
              <a:t>articles can </a:t>
            </a:r>
            <a:r>
              <a:rPr sz="1800" b="1" dirty="0">
                <a:latin typeface="Arial"/>
                <a:cs typeface="Arial"/>
              </a:rPr>
              <a:t>only be shipped </a:t>
            </a:r>
            <a:r>
              <a:rPr sz="1800" b="1" spc="-5" dirty="0">
                <a:latin typeface="Arial"/>
                <a:cs typeface="Arial"/>
              </a:rPr>
              <a:t>either </a:t>
            </a:r>
            <a:r>
              <a:rPr sz="1800" b="1" dirty="0">
                <a:latin typeface="Arial"/>
                <a:cs typeface="Arial"/>
              </a:rPr>
              <a:t>together </a:t>
            </a:r>
            <a:r>
              <a:rPr sz="1800" b="1" spc="5" dirty="0">
                <a:latin typeface="Arial"/>
                <a:cs typeface="Arial"/>
              </a:rPr>
              <a:t>with </a:t>
            </a:r>
            <a:r>
              <a:rPr sz="1800" b="1" spc="-5" dirty="0">
                <a:latin typeface="Arial"/>
                <a:cs typeface="Arial"/>
              </a:rPr>
              <a:t>or after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main  articles </a:t>
            </a:r>
            <a:r>
              <a:rPr sz="1800" b="1" spc="-15" dirty="0">
                <a:latin typeface="Arial"/>
                <a:cs typeface="Arial"/>
              </a:rPr>
              <a:t>have </a:t>
            </a:r>
            <a:r>
              <a:rPr sz="1800" b="1" spc="-5" dirty="0">
                <a:latin typeface="Arial"/>
                <a:cs typeface="Arial"/>
              </a:rPr>
              <a:t>been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shipped.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91125" y="2438400"/>
            <a:ext cx="1133475" cy="657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6125" y="2286000"/>
            <a:ext cx="1057275" cy="1057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91400" y="2286000"/>
            <a:ext cx="990600" cy="990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2721" y="1501735"/>
            <a:ext cx="2375985" cy="2651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06445" y="2612644"/>
            <a:ext cx="17081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+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6750" y="2552319"/>
            <a:ext cx="17081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+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6804" y="2552319"/>
            <a:ext cx="17081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+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220967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 Cross</a:t>
            </a:r>
            <a:r>
              <a:rPr spc="-70" dirty="0"/>
              <a:t> </a:t>
            </a:r>
            <a:r>
              <a:rPr dirty="0"/>
              <a:t>Selling</a:t>
            </a:r>
          </a:p>
        </p:txBody>
      </p:sp>
      <p:sp>
        <p:nvSpPr>
          <p:cNvPr id="8" name="object 8"/>
          <p:cNvSpPr/>
          <p:nvPr/>
        </p:nvSpPr>
        <p:spPr>
          <a:xfrm>
            <a:off x="689444" y="1145921"/>
            <a:ext cx="7463917" cy="4111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512" y="1128649"/>
            <a:ext cx="7496175" cy="4143375"/>
          </a:xfrm>
          <a:custGeom>
            <a:avLst/>
            <a:gdLst/>
            <a:ahLst/>
            <a:cxnLst/>
            <a:rect l="l" t="t" r="r" b="b"/>
            <a:pathLst>
              <a:path w="7496175" h="4143375">
                <a:moveTo>
                  <a:pt x="0" y="4143375"/>
                </a:moveTo>
                <a:lnTo>
                  <a:pt x="7496175" y="4143375"/>
                </a:lnTo>
                <a:lnTo>
                  <a:pt x="7496175" y="0"/>
                </a:lnTo>
                <a:lnTo>
                  <a:pt x="0" y="0"/>
                </a:lnTo>
                <a:lnTo>
                  <a:pt x="0" y="41433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10273" y="2133600"/>
            <a:ext cx="85725" cy="685800"/>
          </a:xfrm>
          <a:custGeom>
            <a:avLst/>
            <a:gdLst/>
            <a:ahLst/>
            <a:cxnLst/>
            <a:rect l="l" t="t" r="r" b="b"/>
            <a:pathLst>
              <a:path w="85725" h="685800">
                <a:moveTo>
                  <a:pt x="57150" y="71374"/>
                </a:moveTo>
                <a:lnTo>
                  <a:pt x="28575" y="71374"/>
                </a:lnTo>
                <a:lnTo>
                  <a:pt x="28575" y="685800"/>
                </a:lnTo>
                <a:lnTo>
                  <a:pt x="57150" y="685800"/>
                </a:lnTo>
                <a:lnTo>
                  <a:pt x="57150" y="71374"/>
                </a:lnTo>
                <a:close/>
              </a:path>
              <a:path w="85725" h="68580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68580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3793" y="5296153"/>
            <a:ext cx="3100070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VB41 – </a:t>
            </a:r>
            <a:r>
              <a:rPr sz="2000" spc="-5" dirty="0">
                <a:latin typeface="Times New Roman"/>
                <a:cs typeface="Times New Roman"/>
              </a:rPr>
              <a:t>Create </a:t>
            </a:r>
            <a:r>
              <a:rPr sz="2000" dirty="0">
                <a:latin typeface="Times New Roman"/>
                <a:cs typeface="Times New Roman"/>
              </a:rPr>
              <a:t>Cross </a:t>
            </a:r>
            <a:r>
              <a:rPr sz="2000" spc="-5" dirty="0">
                <a:latin typeface="Times New Roman"/>
                <a:cs typeface="Times New Roman"/>
              </a:rPr>
              <a:t>Selling  </a:t>
            </a:r>
            <a:r>
              <a:rPr sz="2000" dirty="0">
                <a:latin typeface="Times New Roman"/>
                <a:cs typeface="Times New Roman"/>
              </a:rPr>
              <a:t>VB42 – Change Cross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Selling  VB43 – Display Cross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Selling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1775" y="5375452"/>
            <a:ext cx="4814570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60" dirty="0">
                <a:latin typeface="Arial"/>
                <a:cs typeface="Arial"/>
              </a:rPr>
              <a:t>You </a:t>
            </a:r>
            <a:r>
              <a:rPr sz="1800" spc="-5" dirty="0">
                <a:latin typeface="Arial"/>
                <a:cs typeface="Arial"/>
              </a:rPr>
              <a:t>can </a:t>
            </a:r>
            <a:r>
              <a:rPr sz="1800" dirty="0">
                <a:latin typeface="Arial"/>
                <a:cs typeface="Arial"/>
              </a:rPr>
              <a:t>set </a:t>
            </a:r>
            <a:r>
              <a:rPr sz="1800" spc="-5" dirty="0">
                <a:latin typeface="Arial"/>
                <a:cs typeface="Arial"/>
              </a:rPr>
              <a:t>up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system so that if a customer  orders a specific article, a list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other  suggested articles </a:t>
            </a:r>
            <a:r>
              <a:rPr sz="1800" spc="-10" dirty="0">
                <a:latin typeface="Arial"/>
                <a:cs typeface="Arial"/>
              </a:rPr>
              <a:t>appears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well.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491739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74607" y="260604"/>
            <a:ext cx="469392" cy="897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 Material</a:t>
            </a:r>
            <a:r>
              <a:rPr spc="-60" dirty="0"/>
              <a:t> </a:t>
            </a:r>
            <a:r>
              <a:rPr dirty="0"/>
              <a:t>Determination</a:t>
            </a:r>
          </a:p>
        </p:txBody>
      </p:sp>
      <p:sp>
        <p:nvSpPr>
          <p:cNvPr id="8" name="object 8"/>
          <p:cNvSpPr/>
          <p:nvPr/>
        </p:nvSpPr>
        <p:spPr>
          <a:xfrm>
            <a:off x="533400" y="2278126"/>
            <a:ext cx="8050530" cy="3967479"/>
          </a:xfrm>
          <a:custGeom>
            <a:avLst/>
            <a:gdLst/>
            <a:ahLst/>
            <a:cxnLst/>
            <a:rect l="l" t="t" r="r" b="b"/>
            <a:pathLst>
              <a:path w="8050530" h="3967479">
                <a:moveTo>
                  <a:pt x="0" y="3967099"/>
                </a:moveTo>
                <a:lnTo>
                  <a:pt x="8050276" y="3967099"/>
                </a:lnTo>
                <a:lnTo>
                  <a:pt x="8050276" y="0"/>
                </a:lnTo>
                <a:lnTo>
                  <a:pt x="0" y="0"/>
                </a:lnTo>
                <a:lnTo>
                  <a:pt x="0" y="3967099"/>
                </a:lnTo>
                <a:close/>
              </a:path>
            </a:pathLst>
          </a:custGeom>
          <a:solidFill>
            <a:srgbClr val="ADB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2600" y="1219200"/>
            <a:ext cx="952500" cy="866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9800" y="1219200"/>
            <a:ext cx="923925" cy="866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2140" y="1423289"/>
            <a:ext cx="7875905" cy="4779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69975" algn="ctr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</a:t>
            </a:r>
            <a:endParaRPr sz="20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163195" indent="-150495">
              <a:lnSpc>
                <a:spcPct val="100000"/>
              </a:lnSpc>
              <a:spcBef>
                <a:spcPts val="5"/>
              </a:spcBef>
              <a:buSzPct val="111111"/>
              <a:buFont typeface="Times New Roman"/>
              <a:buChar char="•"/>
              <a:tabLst>
                <a:tab pos="163830" algn="l"/>
              </a:tabLst>
            </a:pPr>
            <a:r>
              <a:rPr sz="1800" b="1" spc="-5" dirty="0">
                <a:latin typeface="Arial"/>
                <a:cs typeface="Arial"/>
              </a:rPr>
              <a:t>Material determination enables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automatic </a:t>
            </a:r>
            <a:r>
              <a:rPr sz="1800" b="1" dirty="0">
                <a:latin typeface="Arial"/>
                <a:cs typeface="Arial"/>
              </a:rPr>
              <a:t>substitution of</a:t>
            </a:r>
            <a:r>
              <a:rPr sz="1800" b="1" spc="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materials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b="1" dirty="0">
                <a:latin typeface="Arial"/>
                <a:cs typeface="Arial"/>
              </a:rPr>
              <a:t>in </a:t>
            </a:r>
            <a:r>
              <a:rPr sz="1800" b="1" spc="-5" dirty="0">
                <a:latin typeface="Arial"/>
                <a:cs typeface="Arial"/>
              </a:rPr>
              <a:t>sales documents </a:t>
            </a:r>
            <a:r>
              <a:rPr sz="1800" b="1" dirty="0">
                <a:latin typeface="Arial"/>
                <a:cs typeface="Arial"/>
              </a:rPr>
              <a:t>during </a:t>
            </a:r>
            <a:r>
              <a:rPr sz="1800" b="1" spc="-5" dirty="0">
                <a:latin typeface="Arial"/>
                <a:cs typeface="Arial"/>
              </a:rPr>
              <a:t>sales order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processing.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40" dirty="0">
                <a:latin typeface="Arial"/>
                <a:cs typeface="Arial"/>
              </a:rPr>
              <a:t>•</a:t>
            </a:r>
            <a:r>
              <a:rPr sz="1800" b="1" spc="-40" dirty="0">
                <a:latin typeface="Arial"/>
                <a:cs typeface="Arial"/>
              </a:rPr>
              <a:t>You </a:t>
            </a:r>
            <a:r>
              <a:rPr sz="1800" b="1" spc="-5" dirty="0">
                <a:latin typeface="Arial"/>
                <a:cs typeface="Arial"/>
              </a:rPr>
              <a:t>may </a:t>
            </a:r>
            <a:r>
              <a:rPr sz="1800" b="1" spc="10" dirty="0">
                <a:latin typeface="Arial"/>
                <a:cs typeface="Arial"/>
              </a:rPr>
              <a:t>wish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use Material Determination </a:t>
            </a:r>
            <a:r>
              <a:rPr sz="1800" b="1" dirty="0">
                <a:latin typeface="Arial"/>
                <a:cs typeface="Arial"/>
              </a:rPr>
              <a:t>for:</a:t>
            </a:r>
            <a:endParaRPr sz="1800">
              <a:latin typeface="Arial"/>
              <a:cs typeface="Arial"/>
            </a:endParaRPr>
          </a:p>
          <a:p>
            <a:pPr marL="469900" marR="605790" lvl="1">
              <a:lnSpc>
                <a:spcPct val="100000"/>
              </a:lnSpc>
              <a:buFont typeface="Wingdings"/>
              <a:buChar char=""/>
              <a:tabLst>
                <a:tab pos="735330" algn="l"/>
              </a:tabLst>
            </a:pPr>
            <a:r>
              <a:rPr sz="1800" b="1" spc="-5" dirty="0">
                <a:latin typeface="Arial"/>
                <a:cs typeface="Arial"/>
              </a:rPr>
              <a:t>Replacing a standard </a:t>
            </a:r>
            <a:r>
              <a:rPr sz="1800" b="1" dirty="0">
                <a:latin typeface="Arial"/>
                <a:cs typeface="Arial"/>
              </a:rPr>
              <a:t>product </a:t>
            </a:r>
            <a:r>
              <a:rPr sz="1800" b="1" spc="10" dirty="0">
                <a:latin typeface="Arial"/>
                <a:cs typeface="Arial"/>
              </a:rPr>
              <a:t>with </a:t>
            </a:r>
            <a:r>
              <a:rPr sz="1800" b="1" dirty="0">
                <a:latin typeface="Arial"/>
                <a:cs typeface="Arial"/>
              </a:rPr>
              <a:t>the one </a:t>
            </a:r>
            <a:r>
              <a:rPr sz="1800" b="1" spc="5" dirty="0">
                <a:latin typeface="Arial"/>
                <a:cs typeface="Arial"/>
              </a:rPr>
              <a:t>with</a:t>
            </a:r>
            <a:r>
              <a:rPr sz="1800" b="1" spc="-114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promotional  </a:t>
            </a:r>
            <a:r>
              <a:rPr sz="1800" b="1" spc="-5" dirty="0">
                <a:latin typeface="Arial"/>
                <a:cs typeface="Arial"/>
              </a:rPr>
              <a:t>packing</a:t>
            </a:r>
            <a:endParaRPr sz="1800">
              <a:latin typeface="Arial"/>
              <a:cs typeface="Arial"/>
            </a:endParaRPr>
          </a:p>
          <a:p>
            <a:pPr marL="735330" lvl="1" indent="-265430">
              <a:lnSpc>
                <a:spcPct val="100000"/>
              </a:lnSpc>
              <a:buFont typeface="Wingdings"/>
              <a:buChar char=""/>
              <a:tabLst>
                <a:tab pos="735330" algn="l"/>
              </a:tabLst>
            </a:pPr>
            <a:r>
              <a:rPr sz="1800" b="1" dirty="0">
                <a:latin typeface="Arial"/>
                <a:cs typeface="Arial"/>
              </a:rPr>
              <a:t>Substituting discontinued </a:t>
            </a:r>
            <a:r>
              <a:rPr sz="1800" b="1" spc="-5" dirty="0">
                <a:latin typeface="Arial"/>
                <a:cs typeface="Arial"/>
              </a:rPr>
              <a:t>materials </a:t>
            </a:r>
            <a:r>
              <a:rPr sz="1800" b="1" spc="10" dirty="0">
                <a:latin typeface="Arial"/>
                <a:cs typeface="Arial"/>
              </a:rPr>
              <a:t>with </a:t>
            </a:r>
            <a:r>
              <a:rPr sz="1800" b="1" spc="5" dirty="0">
                <a:latin typeface="Arial"/>
                <a:cs typeface="Arial"/>
              </a:rPr>
              <a:t>newer</a:t>
            </a:r>
            <a:r>
              <a:rPr sz="1800" b="1" spc="-1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materials</a:t>
            </a:r>
            <a:endParaRPr sz="1800">
              <a:latin typeface="Arial"/>
              <a:cs typeface="Arial"/>
            </a:endParaRPr>
          </a:p>
          <a:p>
            <a:pPr marL="12700" marR="38100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dirty="0">
                <a:latin typeface="Arial"/>
                <a:cs typeface="Arial"/>
              </a:rPr>
              <a:t>When </a:t>
            </a:r>
            <a:r>
              <a:rPr sz="1800" b="1" spc="-10" dirty="0">
                <a:latin typeface="Arial"/>
                <a:cs typeface="Arial"/>
              </a:rPr>
              <a:t>you </a:t>
            </a:r>
            <a:r>
              <a:rPr sz="1800" b="1" spc="-5" dirty="0">
                <a:latin typeface="Arial"/>
                <a:cs typeface="Arial"/>
              </a:rPr>
              <a:t>enter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material </a:t>
            </a:r>
            <a:r>
              <a:rPr sz="1800" b="1" dirty="0">
                <a:latin typeface="Arial"/>
                <a:cs typeface="Arial"/>
              </a:rPr>
              <a:t>in a </a:t>
            </a:r>
            <a:r>
              <a:rPr sz="1800" b="1" spc="-5" dirty="0">
                <a:latin typeface="Arial"/>
                <a:cs typeface="Arial"/>
              </a:rPr>
              <a:t>sales </a:t>
            </a:r>
            <a:r>
              <a:rPr sz="1800" b="1" spc="-20" dirty="0">
                <a:latin typeface="Arial"/>
                <a:cs typeface="Arial"/>
              </a:rPr>
              <a:t>order,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10" dirty="0">
                <a:latin typeface="Arial"/>
                <a:cs typeface="Arial"/>
              </a:rPr>
              <a:t>system </a:t>
            </a:r>
            <a:r>
              <a:rPr sz="1800" b="1" spc="-5" dirty="0">
                <a:latin typeface="Arial"/>
                <a:cs typeface="Arial"/>
              </a:rPr>
              <a:t>checks </a:t>
            </a:r>
            <a:r>
              <a:rPr sz="1800" b="1" dirty="0">
                <a:latin typeface="Arial"/>
                <a:cs typeface="Arial"/>
              </a:rPr>
              <a:t>whether  </a:t>
            </a:r>
            <a:r>
              <a:rPr sz="1800" b="1" spc="-10" dirty="0">
                <a:latin typeface="Arial"/>
                <a:cs typeface="Arial"/>
              </a:rPr>
              <a:t>you </a:t>
            </a:r>
            <a:r>
              <a:rPr sz="1800" b="1" spc="-15" dirty="0">
                <a:latin typeface="Arial"/>
                <a:cs typeface="Arial"/>
              </a:rPr>
              <a:t>have </a:t>
            </a:r>
            <a:r>
              <a:rPr sz="1800" b="1" spc="-5" dirty="0">
                <a:latin typeface="Arial"/>
                <a:cs typeface="Arial"/>
              </a:rPr>
              <a:t>set </a:t>
            </a:r>
            <a:r>
              <a:rPr sz="1800" b="1" dirty="0">
                <a:latin typeface="Arial"/>
                <a:cs typeface="Arial"/>
              </a:rPr>
              <a:t>up product </a:t>
            </a:r>
            <a:r>
              <a:rPr sz="1800" b="1" spc="-5" dirty="0">
                <a:latin typeface="Arial"/>
                <a:cs typeface="Arial"/>
              </a:rPr>
              <a:t>selection for </a:t>
            </a:r>
            <a:r>
              <a:rPr sz="1800" b="1" dirty="0">
                <a:latin typeface="Arial"/>
                <a:cs typeface="Arial"/>
              </a:rPr>
              <a:t>this </a:t>
            </a:r>
            <a:r>
              <a:rPr sz="1800" b="1" spc="-5" dirty="0">
                <a:latin typeface="Arial"/>
                <a:cs typeface="Arial"/>
              </a:rPr>
              <a:t>material. </a:t>
            </a:r>
            <a:r>
              <a:rPr sz="1800" b="1" dirty="0">
                <a:latin typeface="Arial"/>
                <a:cs typeface="Arial"/>
              </a:rPr>
              <a:t>If so, it </a:t>
            </a:r>
            <a:r>
              <a:rPr sz="1800" b="1" spc="-5" dirty="0">
                <a:latin typeface="Arial"/>
                <a:cs typeface="Arial"/>
              </a:rPr>
              <a:t>creates a </a:t>
            </a:r>
            <a:r>
              <a:rPr sz="1800" b="1" dirty="0">
                <a:latin typeface="Arial"/>
                <a:cs typeface="Arial"/>
              </a:rPr>
              <a:t>list  of </a:t>
            </a:r>
            <a:r>
              <a:rPr sz="1800" b="1" spc="-5" dirty="0">
                <a:latin typeface="Arial"/>
                <a:cs typeface="Arial"/>
              </a:rPr>
              <a:t>possible alternatives, checking each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determine current stock  </a:t>
            </a:r>
            <a:r>
              <a:rPr sz="1800" b="1" spc="-15" dirty="0">
                <a:latin typeface="Arial"/>
                <a:cs typeface="Arial"/>
              </a:rPr>
              <a:t>availability,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5" dirty="0">
                <a:latin typeface="Arial"/>
                <a:cs typeface="Arial"/>
              </a:rPr>
              <a:t>whether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customer </a:t>
            </a:r>
            <a:r>
              <a:rPr sz="1800" b="1" spc="5" dirty="0">
                <a:latin typeface="Arial"/>
                <a:cs typeface="Arial"/>
              </a:rPr>
              <a:t>would </a:t>
            </a:r>
            <a:r>
              <a:rPr sz="1800" b="1" spc="-5" dirty="0">
                <a:latin typeface="Arial"/>
                <a:cs typeface="Arial"/>
              </a:rPr>
              <a:t>accept </a:t>
            </a:r>
            <a:r>
              <a:rPr sz="1800" b="1" dirty="0">
                <a:latin typeface="Arial"/>
                <a:cs typeface="Arial"/>
              </a:rPr>
              <a:t>it </a:t>
            </a:r>
            <a:r>
              <a:rPr sz="1800" b="1" spc="-5" dirty="0">
                <a:latin typeface="Arial"/>
                <a:cs typeface="Arial"/>
              </a:rPr>
              <a:t>based </a:t>
            </a:r>
            <a:r>
              <a:rPr sz="1800" b="1" dirty="0">
                <a:latin typeface="Arial"/>
                <a:cs typeface="Arial"/>
              </a:rPr>
              <a:t>on the  product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attributes.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For </a:t>
            </a:r>
            <a:r>
              <a:rPr sz="1800" b="1" spc="-5" dirty="0">
                <a:latin typeface="Arial"/>
                <a:cs typeface="Arial"/>
              </a:rPr>
              <a:t>each </a:t>
            </a:r>
            <a:r>
              <a:rPr sz="1800" b="1" spc="-10" dirty="0">
                <a:latin typeface="Arial"/>
                <a:cs typeface="Arial"/>
              </a:rPr>
              <a:t>valid </a:t>
            </a:r>
            <a:r>
              <a:rPr sz="1800" b="1" dirty="0">
                <a:latin typeface="Arial"/>
                <a:cs typeface="Arial"/>
              </a:rPr>
              <a:t>substitute that if finds, the </a:t>
            </a:r>
            <a:r>
              <a:rPr sz="1800" b="1" spc="-10" dirty="0">
                <a:latin typeface="Arial"/>
                <a:cs typeface="Arial"/>
              </a:rPr>
              <a:t>system </a:t>
            </a:r>
            <a:r>
              <a:rPr sz="1800" b="1" spc="-5" dirty="0">
                <a:latin typeface="Arial"/>
                <a:cs typeface="Arial"/>
              </a:rPr>
              <a:t>creates a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sub-item.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•</a:t>
            </a:r>
            <a:r>
              <a:rPr sz="1800" b="1" spc="-5" dirty="0">
                <a:latin typeface="Arial"/>
                <a:cs typeface="Arial"/>
              </a:rPr>
              <a:t>The </a:t>
            </a:r>
            <a:r>
              <a:rPr sz="1800" b="1" spc="-10" dirty="0">
                <a:latin typeface="Arial"/>
                <a:cs typeface="Arial"/>
              </a:rPr>
              <a:t>system can </a:t>
            </a:r>
            <a:r>
              <a:rPr sz="1800" b="1" spc="-5" dirty="0">
                <a:latin typeface="Arial"/>
                <a:cs typeface="Arial"/>
              </a:rPr>
              <a:t>re-determine product </a:t>
            </a:r>
            <a:r>
              <a:rPr sz="1800" b="1" dirty="0">
                <a:latin typeface="Arial"/>
                <a:cs typeface="Arial"/>
              </a:rPr>
              <a:t>substitutions </a:t>
            </a:r>
            <a:r>
              <a:rPr sz="1800" b="1" spc="5" dirty="0">
                <a:latin typeface="Arial"/>
                <a:cs typeface="Arial"/>
              </a:rPr>
              <a:t>when </a:t>
            </a:r>
            <a:r>
              <a:rPr sz="1800" b="1" spc="-5" dirty="0">
                <a:latin typeface="Arial"/>
                <a:cs typeface="Arial"/>
              </a:rPr>
              <a:t>copying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from sales order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10" dirty="0">
                <a:latin typeface="Arial"/>
                <a:cs typeface="Arial"/>
              </a:rPr>
              <a:t>deliveries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(optional).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8800" y="5715000"/>
            <a:ext cx="1905000" cy="304800"/>
          </a:xfrm>
          <a:custGeom>
            <a:avLst/>
            <a:gdLst/>
            <a:ahLst/>
            <a:cxnLst/>
            <a:rect l="l" t="t" r="r" b="b"/>
            <a:pathLst>
              <a:path w="1905000" h="304800">
                <a:moveTo>
                  <a:pt x="0" y="304800"/>
                </a:moveTo>
                <a:lnTo>
                  <a:pt x="1905000" y="304800"/>
                </a:lnTo>
                <a:lnTo>
                  <a:pt x="1905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19444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Sales &amp;</a:t>
            </a:r>
            <a:r>
              <a:rPr spc="-55" dirty="0"/>
              <a:t> </a:t>
            </a:r>
            <a:r>
              <a:rPr dirty="0"/>
              <a:t>Distribution…?</a:t>
            </a:r>
          </a:p>
        </p:txBody>
      </p:sp>
      <p:sp>
        <p:nvSpPr>
          <p:cNvPr id="6" name="object 6"/>
          <p:cNvSpPr/>
          <p:nvPr/>
        </p:nvSpPr>
        <p:spPr>
          <a:xfrm>
            <a:off x="4264025" y="1098550"/>
            <a:ext cx="570230" cy="1249680"/>
          </a:xfrm>
          <a:custGeom>
            <a:avLst/>
            <a:gdLst/>
            <a:ahLst/>
            <a:cxnLst/>
            <a:rect l="l" t="t" r="r" b="b"/>
            <a:pathLst>
              <a:path w="570229" h="1249680">
                <a:moveTo>
                  <a:pt x="296925" y="0"/>
                </a:moveTo>
                <a:lnTo>
                  <a:pt x="255524" y="0"/>
                </a:lnTo>
                <a:lnTo>
                  <a:pt x="245999" y="1524"/>
                </a:lnTo>
                <a:lnTo>
                  <a:pt x="236474" y="3175"/>
                </a:lnTo>
                <a:lnTo>
                  <a:pt x="226949" y="6350"/>
                </a:lnTo>
                <a:lnTo>
                  <a:pt x="215900" y="6350"/>
                </a:lnTo>
                <a:lnTo>
                  <a:pt x="206375" y="9525"/>
                </a:lnTo>
                <a:lnTo>
                  <a:pt x="195199" y="11049"/>
                </a:lnTo>
                <a:lnTo>
                  <a:pt x="184150" y="15875"/>
                </a:lnTo>
                <a:lnTo>
                  <a:pt x="174625" y="19050"/>
                </a:lnTo>
                <a:lnTo>
                  <a:pt x="165100" y="23749"/>
                </a:lnTo>
                <a:lnTo>
                  <a:pt x="155575" y="28575"/>
                </a:lnTo>
                <a:lnTo>
                  <a:pt x="146050" y="34925"/>
                </a:lnTo>
                <a:lnTo>
                  <a:pt x="136525" y="39624"/>
                </a:lnTo>
                <a:lnTo>
                  <a:pt x="127000" y="47625"/>
                </a:lnTo>
                <a:lnTo>
                  <a:pt x="117475" y="53975"/>
                </a:lnTo>
                <a:lnTo>
                  <a:pt x="109474" y="63500"/>
                </a:lnTo>
                <a:lnTo>
                  <a:pt x="99949" y="71374"/>
                </a:lnTo>
                <a:lnTo>
                  <a:pt x="93599" y="80899"/>
                </a:lnTo>
                <a:lnTo>
                  <a:pt x="85725" y="90424"/>
                </a:lnTo>
                <a:lnTo>
                  <a:pt x="79375" y="101600"/>
                </a:lnTo>
                <a:lnTo>
                  <a:pt x="69850" y="111125"/>
                </a:lnTo>
                <a:lnTo>
                  <a:pt x="57150" y="136525"/>
                </a:lnTo>
                <a:lnTo>
                  <a:pt x="52324" y="150749"/>
                </a:lnTo>
                <a:lnTo>
                  <a:pt x="45974" y="166624"/>
                </a:lnTo>
                <a:lnTo>
                  <a:pt x="41275" y="180975"/>
                </a:lnTo>
                <a:lnTo>
                  <a:pt x="38100" y="188849"/>
                </a:lnTo>
                <a:lnTo>
                  <a:pt x="36449" y="196850"/>
                </a:lnTo>
                <a:lnTo>
                  <a:pt x="33274" y="206375"/>
                </a:lnTo>
                <a:lnTo>
                  <a:pt x="33274" y="215900"/>
                </a:lnTo>
                <a:lnTo>
                  <a:pt x="30099" y="223774"/>
                </a:lnTo>
                <a:lnTo>
                  <a:pt x="28575" y="231775"/>
                </a:lnTo>
                <a:lnTo>
                  <a:pt x="25400" y="241300"/>
                </a:lnTo>
                <a:lnTo>
                  <a:pt x="23749" y="250825"/>
                </a:lnTo>
                <a:lnTo>
                  <a:pt x="22225" y="260350"/>
                </a:lnTo>
                <a:lnTo>
                  <a:pt x="20574" y="269875"/>
                </a:lnTo>
                <a:lnTo>
                  <a:pt x="19050" y="280924"/>
                </a:lnTo>
                <a:lnTo>
                  <a:pt x="19050" y="292100"/>
                </a:lnTo>
                <a:lnTo>
                  <a:pt x="17399" y="301625"/>
                </a:lnTo>
                <a:lnTo>
                  <a:pt x="15875" y="311150"/>
                </a:lnTo>
                <a:lnTo>
                  <a:pt x="14224" y="322199"/>
                </a:lnTo>
                <a:lnTo>
                  <a:pt x="14224" y="336550"/>
                </a:lnTo>
                <a:lnTo>
                  <a:pt x="12700" y="346075"/>
                </a:lnTo>
                <a:lnTo>
                  <a:pt x="9525" y="358775"/>
                </a:lnTo>
                <a:lnTo>
                  <a:pt x="7874" y="369824"/>
                </a:lnTo>
                <a:lnTo>
                  <a:pt x="7786" y="393700"/>
                </a:lnTo>
                <a:lnTo>
                  <a:pt x="0" y="1239901"/>
                </a:lnTo>
                <a:lnTo>
                  <a:pt x="44450" y="1249426"/>
                </a:lnTo>
                <a:lnTo>
                  <a:pt x="42799" y="1244600"/>
                </a:lnTo>
                <a:lnTo>
                  <a:pt x="42799" y="1206500"/>
                </a:lnTo>
                <a:lnTo>
                  <a:pt x="41275" y="1195451"/>
                </a:lnTo>
                <a:lnTo>
                  <a:pt x="41275" y="984250"/>
                </a:lnTo>
                <a:lnTo>
                  <a:pt x="42799" y="973074"/>
                </a:lnTo>
                <a:lnTo>
                  <a:pt x="44450" y="968375"/>
                </a:lnTo>
                <a:lnTo>
                  <a:pt x="45974" y="393700"/>
                </a:lnTo>
                <a:lnTo>
                  <a:pt x="47625" y="379349"/>
                </a:lnTo>
                <a:lnTo>
                  <a:pt x="49149" y="366649"/>
                </a:lnTo>
                <a:lnTo>
                  <a:pt x="50800" y="352425"/>
                </a:lnTo>
                <a:lnTo>
                  <a:pt x="53975" y="339725"/>
                </a:lnTo>
                <a:lnTo>
                  <a:pt x="55499" y="323850"/>
                </a:lnTo>
                <a:lnTo>
                  <a:pt x="58674" y="309499"/>
                </a:lnTo>
                <a:lnTo>
                  <a:pt x="60325" y="295275"/>
                </a:lnTo>
                <a:lnTo>
                  <a:pt x="63500" y="282575"/>
                </a:lnTo>
                <a:lnTo>
                  <a:pt x="65024" y="268224"/>
                </a:lnTo>
                <a:lnTo>
                  <a:pt x="68199" y="254000"/>
                </a:lnTo>
                <a:lnTo>
                  <a:pt x="71374" y="239649"/>
                </a:lnTo>
                <a:lnTo>
                  <a:pt x="76200" y="225425"/>
                </a:lnTo>
                <a:lnTo>
                  <a:pt x="80899" y="211074"/>
                </a:lnTo>
                <a:lnTo>
                  <a:pt x="85725" y="196850"/>
                </a:lnTo>
                <a:lnTo>
                  <a:pt x="90424" y="184150"/>
                </a:lnTo>
                <a:lnTo>
                  <a:pt x="96774" y="172974"/>
                </a:lnTo>
                <a:lnTo>
                  <a:pt x="101600" y="157099"/>
                </a:lnTo>
                <a:lnTo>
                  <a:pt x="106299" y="146050"/>
                </a:lnTo>
                <a:lnTo>
                  <a:pt x="112649" y="133350"/>
                </a:lnTo>
                <a:lnTo>
                  <a:pt x="122174" y="123825"/>
                </a:lnTo>
                <a:lnTo>
                  <a:pt x="128524" y="112649"/>
                </a:lnTo>
                <a:lnTo>
                  <a:pt x="147574" y="93599"/>
                </a:lnTo>
                <a:lnTo>
                  <a:pt x="158750" y="85725"/>
                </a:lnTo>
                <a:lnTo>
                  <a:pt x="168275" y="76200"/>
                </a:lnTo>
                <a:lnTo>
                  <a:pt x="179324" y="69850"/>
                </a:lnTo>
                <a:lnTo>
                  <a:pt x="193675" y="63500"/>
                </a:lnTo>
                <a:lnTo>
                  <a:pt x="207899" y="58674"/>
                </a:lnTo>
                <a:lnTo>
                  <a:pt x="220599" y="53975"/>
                </a:lnTo>
                <a:lnTo>
                  <a:pt x="244475" y="49149"/>
                </a:lnTo>
                <a:lnTo>
                  <a:pt x="271399" y="49149"/>
                </a:lnTo>
                <a:lnTo>
                  <a:pt x="287400" y="47625"/>
                </a:lnTo>
                <a:lnTo>
                  <a:pt x="450337" y="47625"/>
                </a:lnTo>
                <a:lnTo>
                  <a:pt x="441325" y="41275"/>
                </a:lnTo>
                <a:lnTo>
                  <a:pt x="419100" y="30099"/>
                </a:lnTo>
                <a:lnTo>
                  <a:pt x="396875" y="20574"/>
                </a:lnTo>
                <a:lnTo>
                  <a:pt x="385825" y="17399"/>
                </a:lnTo>
                <a:lnTo>
                  <a:pt x="376300" y="12700"/>
                </a:lnTo>
                <a:lnTo>
                  <a:pt x="366775" y="11049"/>
                </a:lnTo>
                <a:lnTo>
                  <a:pt x="355600" y="7874"/>
                </a:lnTo>
                <a:lnTo>
                  <a:pt x="346075" y="6350"/>
                </a:lnTo>
                <a:lnTo>
                  <a:pt x="336550" y="4699"/>
                </a:lnTo>
                <a:lnTo>
                  <a:pt x="327025" y="3175"/>
                </a:lnTo>
                <a:lnTo>
                  <a:pt x="317500" y="1524"/>
                </a:lnTo>
                <a:lnTo>
                  <a:pt x="307975" y="1524"/>
                </a:lnTo>
                <a:lnTo>
                  <a:pt x="296925" y="0"/>
                </a:lnTo>
                <a:close/>
              </a:path>
              <a:path w="570229" h="1249680">
                <a:moveTo>
                  <a:pt x="450337" y="47625"/>
                </a:moveTo>
                <a:lnTo>
                  <a:pt x="303275" y="47625"/>
                </a:lnTo>
                <a:lnTo>
                  <a:pt x="317500" y="49149"/>
                </a:lnTo>
                <a:lnTo>
                  <a:pt x="333375" y="52324"/>
                </a:lnTo>
                <a:lnTo>
                  <a:pt x="346075" y="53975"/>
                </a:lnTo>
                <a:lnTo>
                  <a:pt x="361950" y="57150"/>
                </a:lnTo>
                <a:lnTo>
                  <a:pt x="387350" y="66675"/>
                </a:lnTo>
                <a:lnTo>
                  <a:pt x="396875" y="69850"/>
                </a:lnTo>
                <a:lnTo>
                  <a:pt x="408050" y="74549"/>
                </a:lnTo>
                <a:lnTo>
                  <a:pt x="427100" y="87249"/>
                </a:lnTo>
                <a:lnTo>
                  <a:pt x="434975" y="93599"/>
                </a:lnTo>
                <a:lnTo>
                  <a:pt x="444500" y="101600"/>
                </a:lnTo>
                <a:lnTo>
                  <a:pt x="452500" y="107950"/>
                </a:lnTo>
                <a:lnTo>
                  <a:pt x="460375" y="117475"/>
                </a:lnTo>
                <a:lnTo>
                  <a:pt x="465200" y="123825"/>
                </a:lnTo>
                <a:lnTo>
                  <a:pt x="471550" y="131699"/>
                </a:lnTo>
                <a:lnTo>
                  <a:pt x="476250" y="138049"/>
                </a:lnTo>
                <a:lnTo>
                  <a:pt x="482600" y="147574"/>
                </a:lnTo>
                <a:lnTo>
                  <a:pt x="485775" y="155575"/>
                </a:lnTo>
                <a:lnTo>
                  <a:pt x="490600" y="165100"/>
                </a:lnTo>
                <a:lnTo>
                  <a:pt x="495300" y="172974"/>
                </a:lnTo>
                <a:lnTo>
                  <a:pt x="500125" y="182499"/>
                </a:lnTo>
                <a:lnTo>
                  <a:pt x="504825" y="198374"/>
                </a:lnTo>
                <a:lnTo>
                  <a:pt x="511175" y="214249"/>
                </a:lnTo>
                <a:lnTo>
                  <a:pt x="517525" y="245999"/>
                </a:lnTo>
                <a:lnTo>
                  <a:pt x="517525" y="252349"/>
                </a:lnTo>
                <a:lnTo>
                  <a:pt x="520700" y="265049"/>
                </a:lnTo>
                <a:lnTo>
                  <a:pt x="520700" y="279400"/>
                </a:lnTo>
                <a:lnTo>
                  <a:pt x="522350" y="296799"/>
                </a:lnTo>
                <a:lnTo>
                  <a:pt x="522350" y="311150"/>
                </a:lnTo>
                <a:lnTo>
                  <a:pt x="523875" y="323850"/>
                </a:lnTo>
                <a:lnTo>
                  <a:pt x="523875" y="333375"/>
                </a:lnTo>
                <a:lnTo>
                  <a:pt x="525526" y="339725"/>
                </a:lnTo>
                <a:lnTo>
                  <a:pt x="569976" y="358775"/>
                </a:lnTo>
                <a:lnTo>
                  <a:pt x="566801" y="346075"/>
                </a:lnTo>
                <a:lnTo>
                  <a:pt x="566801" y="311150"/>
                </a:lnTo>
                <a:lnTo>
                  <a:pt x="565150" y="298450"/>
                </a:lnTo>
                <a:lnTo>
                  <a:pt x="563626" y="287274"/>
                </a:lnTo>
                <a:lnTo>
                  <a:pt x="563626" y="263525"/>
                </a:lnTo>
                <a:lnTo>
                  <a:pt x="558800" y="249174"/>
                </a:lnTo>
                <a:lnTo>
                  <a:pt x="557276" y="236474"/>
                </a:lnTo>
                <a:lnTo>
                  <a:pt x="555625" y="223774"/>
                </a:lnTo>
                <a:lnTo>
                  <a:pt x="554101" y="211074"/>
                </a:lnTo>
                <a:lnTo>
                  <a:pt x="549275" y="196850"/>
                </a:lnTo>
                <a:lnTo>
                  <a:pt x="546100" y="184150"/>
                </a:lnTo>
                <a:lnTo>
                  <a:pt x="541401" y="171450"/>
                </a:lnTo>
                <a:lnTo>
                  <a:pt x="538226" y="157099"/>
                </a:lnTo>
                <a:lnTo>
                  <a:pt x="528701" y="142875"/>
                </a:lnTo>
                <a:lnTo>
                  <a:pt x="522350" y="130175"/>
                </a:lnTo>
                <a:lnTo>
                  <a:pt x="514350" y="117475"/>
                </a:lnTo>
                <a:lnTo>
                  <a:pt x="508000" y="106299"/>
                </a:lnTo>
                <a:lnTo>
                  <a:pt x="498475" y="95250"/>
                </a:lnTo>
                <a:lnTo>
                  <a:pt x="490600" y="84074"/>
                </a:lnTo>
                <a:lnTo>
                  <a:pt x="481075" y="74549"/>
                </a:lnTo>
                <a:lnTo>
                  <a:pt x="473075" y="66675"/>
                </a:lnTo>
                <a:lnTo>
                  <a:pt x="462025" y="57150"/>
                </a:lnTo>
                <a:lnTo>
                  <a:pt x="452500" y="49149"/>
                </a:lnTo>
                <a:lnTo>
                  <a:pt x="450337" y="476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0292" y="1168216"/>
            <a:ext cx="186055" cy="186055"/>
          </a:xfrm>
          <a:custGeom>
            <a:avLst/>
            <a:gdLst/>
            <a:ahLst/>
            <a:cxnLst/>
            <a:rect l="l" t="t" r="r" b="b"/>
            <a:pathLst>
              <a:path w="186054" h="186055">
                <a:moveTo>
                  <a:pt x="145923" y="0"/>
                </a:moveTo>
                <a:lnTo>
                  <a:pt x="0" y="158750"/>
                </a:lnTo>
                <a:lnTo>
                  <a:pt x="34925" y="185800"/>
                </a:lnTo>
                <a:lnTo>
                  <a:pt x="185674" y="34925"/>
                </a:lnTo>
                <a:lnTo>
                  <a:pt x="145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61228" y="1255521"/>
            <a:ext cx="3070225" cy="214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b="1" spc="-10" dirty="0">
                <a:latin typeface="Arial"/>
                <a:cs typeface="Arial"/>
              </a:rPr>
              <a:t>The </a:t>
            </a:r>
            <a:r>
              <a:rPr sz="2800" b="1" spc="-5" dirty="0">
                <a:latin typeface="Arial"/>
                <a:cs typeface="Arial"/>
              </a:rPr>
              <a:t>exchange of  </a:t>
            </a:r>
            <a:r>
              <a:rPr sz="2800" b="1" spc="-10" dirty="0">
                <a:latin typeface="Arial"/>
                <a:cs typeface="Arial"/>
              </a:rPr>
              <a:t>goods </a:t>
            </a:r>
            <a:r>
              <a:rPr sz="2800" b="1" spc="-5" dirty="0">
                <a:latin typeface="Arial"/>
                <a:cs typeface="Arial"/>
              </a:rPr>
              <a:t>or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services  </a:t>
            </a:r>
            <a:r>
              <a:rPr sz="2800" b="1" spc="-5" dirty="0">
                <a:latin typeface="Arial"/>
                <a:cs typeface="Arial"/>
              </a:rPr>
              <a:t>for an amount of  </a:t>
            </a:r>
            <a:r>
              <a:rPr sz="2800" b="1" spc="-10" dirty="0">
                <a:latin typeface="Arial"/>
                <a:cs typeface="Arial"/>
              </a:rPr>
              <a:t>money </a:t>
            </a:r>
            <a:r>
              <a:rPr sz="2800" b="1" spc="-5" dirty="0">
                <a:latin typeface="Arial"/>
                <a:cs typeface="Arial"/>
              </a:rPr>
              <a:t>or </a:t>
            </a:r>
            <a:r>
              <a:rPr sz="2800" b="1" dirty="0">
                <a:latin typeface="Arial"/>
                <a:cs typeface="Arial"/>
              </a:rPr>
              <a:t>its  </a:t>
            </a:r>
            <a:r>
              <a:rPr sz="2800" b="1" spc="-5" dirty="0">
                <a:latin typeface="Arial"/>
                <a:cs typeface="Arial"/>
              </a:rPr>
              <a:t>equivalent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24400" y="3581400"/>
            <a:ext cx="38100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3444" y="3694557"/>
            <a:ext cx="3110230" cy="214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b="1" spc="-10" dirty="0">
                <a:latin typeface="Arial"/>
                <a:cs typeface="Arial"/>
              </a:rPr>
              <a:t>The </a:t>
            </a:r>
            <a:r>
              <a:rPr sz="2800" b="1" spc="-5" dirty="0">
                <a:latin typeface="Arial"/>
                <a:cs typeface="Arial"/>
              </a:rPr>
              <a:t>process of  making the  products or  </a:t>
            </a:r>
            <a:r>
              <a:rPr sz="2800" b="1" dirty="0">
                <a:latin typeface="Arial"/>
                <a:cs typeface="Arial"/>
              </a:rPr>
              <a:t>services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delivered  to the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customers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4400" y="1371600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342900" y="0"/>
                </a:moveTo>
                <a:lnTo>
                  <a:pt x="3429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342900" y="171450"/>
                </a:lnTo>
                <a:lnTo>
                  <a:pt x="342900" y="228600"/>
                </a:lnTo>
                <a:lnTo>
                  <a:pt x="457200" y="114300"/>
                </a:lnTo>
                <a:lnTo>
                  <a:pt x="342900" y="0"/>
                </a:lnTo>
                <a:close/>
              </a:path>
            </a:pathLst>
          </a:custGeom>
          <a:solidFill>
            <a:srgbClr val="BB00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4400" y="1371600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0" y="57150"/>
                </a:moveTo>
                <a:lnTo>
                  <a:pt x="342900" y="57150"/>
                </a:lnTo>
                <a:lnTo>
                  <a:pt x="342900" y="0"/>
                </a:lnTo>
                <a:lnTo>
                  <a:pt x="457200" y="114300"/>
                </a:lnTo>
                <a:lnTo>
                  <a:pt x="342900" y="228600"/>
                </a:lnTo>
                <a:lnTo>
                  <a:pt x="34290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62400" y="3810000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114300" y="0"/>
                </a:moveTo>
                <a:lnTo>
                  <a:pt x="0" y="114300"/>
                </a:lnTo>
                <a:lnTo>
                  <a:pt x="114300" y="228600"/>
                </a:lnTo>
                <a:lnTo>
                  <a:pt x="114300" y="171450"/>
                </a:lnTo>
                <a:lnTo>
                  <a:pt x="457200" y="171450"/>
                </a:lnTo>
                <a:lnTo>
                  <a:pt x="457200" y="57150"/>
                </a:lnTo>
                <a:lnTo>
                  <a:pt x="114300" y="57150"/>
                </a:lnTo>
                <a:lnTo>
                  <a:pt x="114300" y="0"/>
                </a:lnTo>
                <a:close/>
              </a:path>
            </a:pathLst>
          </a:custGeom>
          <a:solidFill>
            <a:srgbClr val="BB00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62400" y="3810000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457200" y="171450"/>
                </a:moveTo>
                <a:lnTo>
                  <a:pt x="114300" y="171450"/>
                </a:lnTo>
                <a:lnTo>
                  <a:pt x="114300" y="228600"/>
                </a:lnTo>
                <a:lnTo>
                  <a:pt x="0" y="114300"/>
                </a:lnTo>
                <a:lnTo>
                  <a:pt x="114300" y="0"/>
                </a:lnTo>
                <a:lnTo>
                  <a:pt x="114300" y="57150"/>
                </a:lnTo>
                <a:lnTo>
                  <a:pt x="457200" y="57150"/>
                </a:lnTo>
                <a:lnTo>
                  <a:pt x="457200" y="1714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22925" y="5622925"/>
            <a:ext cx="1997075" cy="469900"/>
          </a:xfrm>
          <a:custGeom>
            <a:avLst/>
            <a:gdLst/>
            <a:ahLst/>
            <a:cxnLst/>
            <a:rect l="l" t="t" r="r" b="b"/>
            <a:pathLst>
              <a:path w="1997075" h="469900">
                <a:moveTo>
                  <a:pt x="0" y="469900"/>
                </a:moveTo>
                <a:lnTo>
                  <a:pt x="1997075" y="469900"/>
                </a:lnTo>
                <a:lnTo>
                  <a:pt x="1997075" y="0"/>
                </a:lnTo>
                <a:lnTo>
                  <a:pt x="0" y="0"/>
                </a:lnTo>
                <a:lnTo>
                  <a:pt x="0" y="4699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38800" y="5715000"/>
            <a:ext cx="1905000" cy="304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ts val="2300"/>
              </a:lnSpc>
            </a:pPr>
            <a:r>
              <a:rPr sz="2400" b="1" dirty="0">
                <a:solidFill>
                  <a:srgbClr val="FF33CC"/>
                </a:solidFill>
                <a:latin typeface="Arial"/>
                <a:cs typeface="Arial"/>
              </a:rPr>
              <a:t>Distribution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600" y="1368425"/>
            <a:ext cx="4419600" cy="1852930"/>
          </a:xfrm>
          <a:custGeom>
            <a:avLst/>
            <a:gdLst/>
            <a:ahLst/>
            <a:cxnLst/>
            <a:rect l="l" t="t" r="r" b="b"/>
            <a:pathLst>
              <a:path w="4419600" h="1852930">
                <a:moveTo>
                  <a:pt x="2209800" y="0"/>
                </a:moveTo>
                <a:lnTo>
                  <a:pt x="1763902" y="16128"/>
                </a:lnTo>
                <a:lnTo>
                  <a:pt x="1550797" y="38735"/>
                </a:lnTo>
                <a:lnTo>
                  <a:pt x="1346835" y="69341"/>
                </a:lnTo>
                <a:lnTo>
                  <a:pt x="1157224" y="108076"/>
                </a:lnTo>
                <a:lnTo>
                  <a:pt x="976718" y="161289"/>
                </a:lnTo>
                <a:lnTo>
                  <a:pt x="801598" y="208025"/>
                </a:lnTo>
                <a:lnTo>
                  <a:pt x="649935" y="269239"/>
                </a:lnTo>
                <a:lnTo>
                  <a:pt x="507314" y="338582"/>
                </a:lnTo>
                <a:lnTo>
                  <a:pt x="379133" y="407924"/>
                </a:lnTo>
                <a:lnTo>
                  <a:pt x="265391" y="483742"/>
                </a:lnTo>
                <a:lnTo>
                  <a:pt x="173316" y="569213"/>
                </a:lnTo>
                <a:lnTo>
                  <a:pt x="97485" y="653034"/>
                </a:lnTo>
                <a:lnTo>
                  <a:pt x="68605" y="691769"/>
                </a:lnTo>
                <a:lnTo>
                  <a:pt x="45135" y="738504"/>
                </a:lnTo>
                <a:lnTo>
                  <a:pt x="23469" y="783589"/>
                </a:lnTo>
                <a:lnTo>
                  <a:pt x="14439" y="830326"/>
                </a:lnTo>
                <a:lnTo>
                  <a:pt x="0" y="877188"/>
                </a:lnTo>
                <a:lnTo>
                  <a:pt x="0" y="977138"/>
                </a:lnTo>
                <a:lnTo>
                  <a:pt x="14439" y="1022223"/>
                </a:lnTo>
                <a:lnTo>
                  <a:pt x="23469" y="1068959"/>
                </a:lnTo>
                <a:lnTo>
                  <a:pt x="45135" y="1114171"/>
                </a:lnTo>
                <a:lnTo>
                  <a:pt x="68605" y="1160907"/>
                </a:lnTo>
                <a:lnTo>
                  <a:pt x="97485" y="1199641"/>
                </a:lnTo>
                <a:lnTo>
                  <a:pt x="173316" y="1291463"/>
                </a:lnTo>
                <a:lnTo>
                  <a:pt x="265391" y="1368933"/>
                </a:lnTo>
                <a:lnTo>
                  <a:pt x="379133" y="1444625"/>
                </a:lnTo>
                <a:lnTo>
                  <a:pt x="507314" y="1513966"/>
                </a:lnTo>
                <a:lnTo>
                  <a:pt x="649935" y="1583309"/>
                </a:lnTo>
                <a:lnTo>
                  <a:pt x="801598" y="1644650"/>
                </a:lnTo>
                <a:lnTo>
                  <a:pt x="976718" y="1699387"/>
                </a:lnTo>
                <a:lnTo>
                  <a:pt x="1157224" y="1744599"/>
                </a:lnTo>
                <a:lnTo>
                  <a:pt x="1346835" y="1783334"/>
                </a:lnTo>
                <a:lnTo>
                  <a:pt x="1550797" y="1813940"/>
                </a:lnTo>
                <a:lnTo>
                  <a:pt x="1763902" y="1838071"/>
                </a:lnTo>
                <a:lnTo>
                  <a:pt x="1982343" y="1852549"/>
                </a:lnTo>
                <a:lnTo>
                  <a:pt x="2437257" y="1852549"/>
                </a:lnTo>
                <a:lnTo>
                  <a:pt x="2655697" y="1838071"/>
                </a:lnTo>
                <a:lnTo>
                  <a:pt x="2868803" y="1813940"/>
                </a:lnTo>
                <a:lnTo>
                  <a:pt x="3072765" y="1783334"/>
                </a:lnTo>
                <a:lnTo>
                  <a:pt x="3262376" y="1744599"/>
                </a:lnTo>
                <a:lnTo>
                  <a:pt x="3442842" y="1699387"/>
                </a:lnTo>
                <a:lnTo>
                  <a:pt x="3617976" y="1644650"/>
                </a:lnTo>
                <a:lnTo>
                  <a:pt x="3776853" y="1583309"/>
                </a:lnTo>
                <a:lnTo>
                  <a:pt x="3912235" y="1513966"/>
                </a:lnTo>
                <a:lnTo>
                  <a:pt x="4040504" y="1444625"/>
                </a:lnTo>
                <a:lnTo>
                  <a:pt x="4154170" y="1368933"/>
                </a:lnTo>
                <a:lnTo>
                  <a:pt x="4246245" y="1291463"/>
                </a:lnTo>
                <a:lnTo>
                  <a:pt x="4322064" y="1199641"/>
                </a:lnTo>
                <a:lnTo>
                  <a:pt x="4351020" y="1160907"/>
                </a:lnTo>
                <a:lnTo>
                  <a:pt x="4374515" y="1114171"/>
                </a:lnTo>
                <a:lnTo>
                  <a:pt x="4396105" y="1068959"/>
                </a:lnTo>
                <a:lnTo>
                  <a:pt x="4412361" y="1022223"/>
                </a:lnTo>
                <a:lnTo>
                  <a:pt x="4419600" y="977138"/>
                </a:lnTo>
                <a:lnTo>
                  <a:pt x="4419600" y="877188"/>
                </a:lnTo>
                <a:lnTo>
                  <a:pt x="4412361" y="830326"/>
                </a:lnTo>
                <a:lnTo>
                  <a:pt x="4396105" y="783589"/>
                </a:lnTo>
                <a:lnTo>
                  <a:pt x="4374515" y="738504"/>
                </a:lnTo>
                <a:lnTo>
                  <a:pt x="4351020" y="691769"/>
                </a:lnTo>
                <a:lnTo>
                  <a:pt x="4322064" y="653034"/>
                </a:lnTo>
                <a:lnTo>
                  <a:pt x="4246245" y="569213"/>
                </a:lnTo>
                <a:lnTo>
                  <a:pt x="4154170" y="483742"/>
                </a:lnTo>
                <a:lnTo>
                  <a:pt x="4040504" y="407924"/>
                </a:lnTo>
                <a:lnTo>
                  <a:pt x="3912235" y="338582"/>
                </a:lnTo>
                <a:lnTo>
                  <a:pt x="3776853" y="269239"/>
                </a:lnTo>
                <a:lnTo>
                  <a:pt x="3617976" y="208025"/>
                </a:lnTo>
                <a:lnTo>
                  <a:pt x="3442842" y="161289"/>
                </a:lnTo>
                <a:lnTo>
                  <a:pt x="3262376" y="108076"/>
                </a:lnTo>
                <a:lnTo>
                  <a:pt x="3072765" y="69341"/>
                </a:lnTo>
                <a:lnTo>
                  <a:pt x="2868803" y="38735"/>
                </a:lnTo>
                <a:lnTo>
                  <a:pt x="2655697" y="16128"/>
                </a:lnTo>
                <a:lnTo>
                  <a:pt x="2209800" y="0"/>
                </a:lnTo>
                <a:close/>
              </a:path>
            </a:pathLst>
          </a:custGeom>
          <a:solidFill>
            <a:srgbClr val="005B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2425" y="1392300"/>
            <a:ext cx="3838575" cy="1884680"/>
          </a:xfrm>
          <a:custGeom>
            <a:avLst/>
            <a:gdLst/>
            <a:ahLst/>
            <a:cxnLst/>
            <a:rect l="l" t="t" r="r" b="b"/>
            <a:pathLst>
              <a:path w="3838575" h="1884679">
                <a:moveTo>
                  <a:pt x="2017268" y="1450594"/>
                </a:moveTo>
                <a:lnTo>
                  <a:pt x="1823085" y="1450594"/>
                </a:lnTo>
                <a:lnTo>
                  <a:pt x="1919224" y="1884299"/>
                </a:lnTo>
                <a:lnTo>
                  <a:pt x="2017268" y="1450594"/>
                </a:lnTo>
                <a:close/>
              </a:path>
              <a:path w="3838575" h="1884679">
                <a:moveTo>
                  <a:pt x="2218690" y="1435481"/>
                </a:moveTo>
                <a:lnTo>
                  <a:pt x="1619885" y="1435481"/>
                </a:lnTo>
                <a:lnTo>
                  <a:pt x="1553972" y="1867535"/>
                </a:lnTo>
                <a:lnTo>
                  <a:pt x="1823085" y="1450594"/>
                </a:lnTo>
                <a:lnTo>
                  <a:pt x="2220995" y="1450594"/>
                </a:lnTo>
                <a:lnTo>
                  <a:pt x="2218690" y="1435481"/>
                </a:lnTo>
                <a:close/>
              </a:path>
              <a:path w="3838575" h="1884679">
                <a:moveTo>
                  <a:pt x="2220995" y="1450594"/>
                </a:moveTo>
                <a:lnTo>
                  <a:pt x="2017268" y="1450594"/>
                </a:lnTo>
                <a:lnTo>
                  <a:pt x="2284603" y="1867535"/>
                </a:lnTo>
                <a:lnTo>
                  <a:pt x="2220995" y="1450594"/>
                </a:lnTo>
                <a:close/>
              </a:path>
              <a:path w="3838575" h="1884679">
                <a:moveTo>
                  <a:pt x="2396871" y="1395095"/>
                </a:moveTo>
                <a:lnTo>
                  <a:pt x="1441704" y="1395095"/>
                </a:lnTo>
                <a:lnTo>
                  <a:pt x="1202944" y="1820418"/>
                </a:lnTo>
                <a:lnTo>
                  <a:pt x="1619885" y="1435481"/>
                </a:lnTo>
                <a:lnTo>
                  <a:pt x="2419542" y="1435481"/>
                </a:lnTo>
                <a:lnTo>
                  <a:pt x="2396871" y="1395095"/>
                </a:lnTo>
                <a:close/>
              </a:path>
              <a:path w="3838575" h="1884679">
                <a:moveTo>
                  <a:pt x="2419542" y="1435481"/>
                </a:moveTo>
                <a:lnTo>
                  <a:pt x="2218690" y="1435481"/>
                </a:lnTo>
                <a:lnTo>
                  <a:pt x="2635631" y="1820418"/>
                </a:lnTo>
                <a:lnTo>
                  <a:pt x="2419542" y="1435481"/>
                </a:lnTo>
                <a:close/>
              </a:path>
              <a:path w="3838575" h="1884679">
                <a:moveTo>
                  <a:pt x="2569718" y="1348104"/>
                </a:moveTo>
                <a:lnTo>
                  <a:pt x="1268857" y="1348104"/>
                </a:lnTo>
                <a:lnTo>
                  <a:pt x="880338" y="1739773"/>
                </a:lnTo>
                <a:lnTo>
                  <a:pt x="1441704" y="1395095"/>
                </a:lnTo>
                <a:lnTo>
                  <a:pt x="2616327" y="1395095"/>
                </a:lnTo>
                <a:lnTo>
                  <a:pt x="2569718" y="1348104"/>
                </a:lnTo>
                <a:close/>
              </a:path>
              <a:path w="3838575" h="1884679">
                <a:moveTo>
                  <a:pt x="2616327" y="1395095"/>
                </a:moveTo>
                <a:lnTo>
                  <a:pt x="2396871" y="1395095"/>
                </a:lnTo>
                <a:lnTo>
                  <a:pt x="2958211" y="1739773"/>
                </a:lnTo>
                <a:lnTo>
                  <a:pt x="2616327" y="1395095"/>
                </a:lnTo>
                <a:close/>
              </a:path>
              <a:path w="3838575" h="1884679">
                <a:moveTo>
                  <a:pt x="2710561" y="1275841"/>
                </a:moveTo>
                <a:lnTo>
                  <a:pt x="1128014" y="1275841"/>
                </a:lnTo>
                <a:lnTo>
                  <a:pt x="589864" y="1627124"/>
                </a:lnTo>
                <a:lnTo>
                  <a:pt x="1268857" y="1348104"/>
                </a:lnTo>
                <a:lnTo>
                  <a:pt x="2821254" y="1348104"/>
                </a:lnTo>
                <a:lnTo>
                  <a:pt x="2710561" y="1275841"/>
                </a:lnTo>
                <a:close/>
              </a:path>
              <a:path w="3838575" h="1884679">
                <a:moveTo>
                  <a:pt x="2821254" y="1348104"/>
                </a:moveTo>
                <a:lnTo>
                  <a:pt x="2569718" y="1348104"/>
                </a:lnTo>
                <a:lnTo>
                  <a:pt x="3248660" y="1627124"/>
                </a:lnTo>
                <a:lnTo>
                  <a:pt x="2821254" y="1348104"/>
                </a:lnTo>
                <a:close/>
              </a:path>
              <a:path w="3838575" h="1884679">
                <a:moveTo>
                  <a:pt x="2829941" y="1203452"/>
                </a:moveTo>
                <a:lnTo>
                  <a:pt x="1008634" y="1203452"/>
                </a:lnTo>
                <a:lnTo>
                  <a:pt x="351066" y="1490979"/>
                </a:lnTo>
                <a:lnTo>
                  <a:pt x="1128014" y="1275841"/>
                </a:lnTo>
                <a:lnTo>
                  <a:pt x="2995504" y="1275841"/>
                </a:lnTo>
                <a:lnTo>
                  <a:pt x="2829941" y="1203452"/>
                </a:lnTo>
                <a:close/>
              </a:path>
              <a:path w="3838575" h="1884679">
                <a:moveTo>
                  <a:pt x="2995504" y="1275841"/>
                </a:moveTo>
                <a:lnTo>
                  <a:pt x="2710561" y="1275841"/>
                </a:lnTo>
                <a:lnTo>
                  <a:pt x="3487547" y="1490979"/>
                </a:lnTo>
                <a:lnTo>
                  <a:pt x="2995504" y="1275841"/>
                </a:lnTo>
                <a:close/>
              </a:path>
              <a:path w="3838575" h="1884679">
                <a:moveTo>
                  <a:pt x="2913634" y="1106043"/>
                </a:moveTo>
                <a:lnTo>
                  <a:pt x="926719" y="1106043"/>
                </a:lnTo>
                <a:lnTo>
                  <a:pt x="171081" y="1331214"/>
                </a:lnTo>
                <a:lnTo>
                  <a:pt x="1008634" y="1203452"/>
                </a:lnTo>
                <a:lnTo>
                  <a:pt x="3239759" y="1203452"/>
                </a:lnTo>
                <a:lnTo>
                  <a:pt x="2913634" y="1106043"/>
                </a:lnTo>
                <a:close/>
              </a:path>
              <a:path w="3838575" h="1884679">
                <a:moveTo>
                  <a:pt x="3239759" y="1203452"/>
                </a:moveTo>
                <a:lnTo>
                  <a:pt x="2829941" y="1203452"/>
                </a:lnTo>
                <a:lnTo>
                  <a:pt x="3667505" y="1331214"/>
                </a:lnTo>
                <a:lnTo>
                  <a:pt x="3239759" y="1203452"/>
                </a:lnTo>
                <a:close/>
              </a:path>
              <a:path w="3838575" h="1884679">
                <a:moveTo>
                  <a:pt x="14262" y="810133"/>
                </a:moveTo>
                <a:lnTo>
                  <a:pt x="873213" y="914400"/>
                </a:lnTo>
                <a:lnTo>
                  <a:pt x="0" y="986663"/>
                </a:lnTo>
                <a:lnTo>
                  <a:pt x="880338" y="1018539"/>
                </a:lnTo>
                <a:lnTo>
                  <a:pt x="51676" y="1163193"/>
                </a:lnTo>
                <a:lnTo>
                  <a:pt x="926719" y="1106043"/>
                </a:lnTo>
                <a:lnTo>
                  <a:pt x="3459490" y="1106043"/>
                </a:lnTo>
                <a:lnTo>
                  <a:pt x="2958211" y="1018539"/>
                </a:lnTo>
                <a:lnTo>
                  <a:pt x="3838575" y="986663"/>
                </a:lnTo>
                <a:lnTo>
                  <a:pt x="2965323" y="914400"/>
                </a:lnTo>
                <a:lnTo>
                  <a:pt x="3755293" y="818514"/>
                </a:lnTo>
                <a:lnTo>
                  <a:pt x="903503" y="818514"/>
                </a:lnTo>
                <a:lnTo>
                  <a:pt x="14262" y="810133"/>
                </a:lnTo>
                <a:close/>
              </a:path>
              <a:path w="3838575" h="1884679">
                <a:moveTo>
                  <a:pt x="3459490" y="1106043"/>
                </a:moveTo>
                <a:lnTo>
                  <a:pt x="2913634" y="1106043"/>
                </a:lnTo>
                <a:lnTo>
                  <a:pt x="3786886" y="1163193"/>
                </a:lnTo>
                <a:lnTo>
                  <a:pt x="3459490" y="1106043"/>
                </a:lnTo>
                <a:close/>
              </a:path>
              <a:path w="3838575" h="1884679">
                <a:moveTo>
                  <a:pt x="103365" y="633602"/>
                </a:moveTo>
                <a:lnTo>
                  <a:pt x="903503" y="818514"/>
                </a:lnTo>
                <a:lnTo>
                  <a:pt x="2935097" y="818514"/>
                </a:lnTo>
                <a:lnTo>
                  <a:pt x="3320309" y="729488"/>
                </a:lnTo>
                <a:lnTo>
                  <a:pt x="962279" y="729488"/>
                </a:lnTo>
                <a:lnTo>
                  <a:pt x="103365" y="633602"/>
                </a:lnTo>
                <a:close/>
              </a:path>
              <a:path w="3838575" h="1884679">
                <a:moveTo>
                  <a:pt x="3824351" y="810133"/>
                </a:moveTo>
                <a:lnTo>
                  <a:pt x="2935097" y="818514"/>
                </a:lnTo>
                <a:lnTo>
                  <a:pt x="3755293" y="818514"/>
                </a:lnTo>
                <a:lnTo>
                  <a:pt x="3824351" y="810133"/>
                </a:lnTo>
                <a:close/>
              </a:path>
              <a:path w="3838575" h="1884679">
                <a:moveTo>
                  <a:pt x="253047" y="473963"/>
                </a:moveTo>
                <a:lnTo>
                  <a:pt x="962279" y="729488"/>
                </a:lnTo>
                <a:lnTo>
                  <a:pt x="2876296" y="729488"/>
                </a:lnTo>
                <a:lnTo>
                  <a:pt x="3118794" y="642112"/>
                </a:lnTo>
                <a:lnTo>
                  <a:pt x="1067435" y="642112"/>
                </a:lnTo>
                <a:lnTo>
                  <a:pt x="253047" y="473963"/>
                </a:lnTo>
                <a:close/>
              </a:path>
              <a:path w="3838575" h="1884679">
                <a:moveTo>
                  <a:pt x="3735197" y="633602"/>
                </a:moveTo>
                <a:lnTo>
                  <a:pt x="2876296" y="729488"/>
                </a:lnTo>
                <a:lnTo>
                  <a:pt x="3320309" y="729488"/>
                </a:lnTo>
                <a:lnTo>
                  <a:pt x="3735197" y="633602"/>
                </a:lnTo>
                <a:close/>
              </a:path>
              <a:path w="3838575" h="1884679">
                <a:moveTo>
                  <a:pt x="463334" y="321056"/>
                </a:moveTo>
                <a:lnTo>
                  <a:pt x="1067435" y="642112"/>
                </a:lnTo>
                <a:lnTo>
                  <a:pt x="2771140" y="642112"/>
                </a:lnTo>
                <a:lnTo>
                  <a:pt x="2907358" y="569722"/>
                </a:lnTo>
                <a:lnTo>
                  <a:pt x="1193927" y="569722"/>
                </a:lnTo>
                <a:lnTo>
                  <a:pt x="463334" y="321056"/>
                </a:lnTo>
                <a:close/>
              </a:path>
              <a:path w="3838575" h="1884679">
                <a:moveTo>
                  <a:pt x="3585464" y="473963"/>
                </a:moveTo>
                <a:lnTo>
                  <a:pt x="2771140" y="642112"/>
                </a:lnTo>
                <a:lnTo>
                  <a:pt x="3118794" y="642112"/>
                </a:lnTo>
                <a:lnTo>
                  <a:pt x="3585464" y="473963"/>
                </a:lnTo>
                <a:close/>
              </a:path>
              <a:path w="3838575" h="1884679">
                <a:moveTo>
                  <a:pt x="732434" y="201675"/>
                </a:moveTo>
                <a:lnTo>
                  <a:pt x="1193927" y="569722"/>
                </a:lnTo>
                <a:lnTo>
                  <a:pt x="2644648" y="569722"/>
                </a:lnTo>
                <a:lnTo>
                  <a:pt x="2724901" y="505968"/>
                </a:lnTo>
                <a:lnTo>
                  <a:pt x="1350772" y="505968"/>
                </a:lnTo>
                <a:lnTo>
                  <a:pt x="732434" y="201675"/>
                </a:lnTo>
                <a:close/>
              </a:path>
              <a:path w="3838575" h="1884679">
                <a:moveTo>
                  <a:pt x="3375279" y="321056"/>
                </a:moveTo>
                <a:lnTo>
                  <a:pt x="2644648" y="569722"/>
                </a:lnTo>
                <a:lnTo>
                  <a:pt x="2907358" y="569722"/>
                </a:lnTo>
                <a:lnTo>
                  <a:pt x="3375279" y="321056"/>
                </a:lnTo>
                <a:close/>
              </a:path>
              <a:path w="3838575" h="1884679">
                <a:moveTo>
                  <a:pt x="1037209" y="104139"/>
                </a:moveTo>
                <a:lnTo>
                  <a:pt x="1350772" y="505968"/>
                </a:lnTo>
                <a:lnTo>
                  <a:pt x="2487803" y="505968"/>
                </a:lnTo>
                <a:lnTo>
                  <a:pt x="2519317" y="465582"/>
                </a:lnTo>
                <a:lnTo>
                  <a:pt x="1530858" y="465582"/>
                </a:lnTo>
                <a:lnTo>
                  <a:pt x="1037209" y="104139"/>
                </a:lnTo>
                <a:close/>
              </a:path>
              <a:path w="3838575" h="1884679">
                <a:moveTo>
                  <a:pt x="3107944" y="201675"/>
                </a:moveTo>
                <a:lnTo>
                  <a:pt x="2487803" y="505968"/>
                </a:lnTo>
                <a:lnTo>
                  <a:pt x="2724901" y="505968"/>
                </a:lnTo>
                <a:lnTo>
                  <a:pt x="3107944" y="201675"/>
                </a:lnTo>
                <a:close/>
              </a:path>
              <a:path w="3838575" h="1884679">
                <a:moveTo>
                  <a:pt x="1374013" y="31876"/>
                </a:moveTo>
                <a:lnTo>
                  <a:pt x="1530858" y="465582"/>
                </a:lnTo>
                <a:lnTo>
                  <a:pt x="2307717" y="465582"/>
                </a:lnTo>
                <a:lnTo>
                  <a:pt x="2319290" y="433577"/>
                </a:lnTo>
                <a:lnTo>
                  <a:pt x="1717929" y="433577"/>
                </a:lnTo>
                <a:lnTo>
                  <a:pt x="1374013" y="31876"/>
                </a:lnTo>
                <a:close/>
              </a:path>
              <a:path w="3838575" h="1884679">
                <a:moveTo>
                  <a:pt x="2801366" y="104139"/>
                </a:moveTo>
                <a:lnTo>
                  <a:pt x="2307717" y="465582"/>
                </a:lnTo>
                <a:lnTo>
                  <a:pt x="2519317" y="465582"/>
                </a:lnTo>
                <a:lnTo>
                  <a:pt x="2801366" y="104139"/>
                </a:lnTo>
                <a:close/>
              </a:path>
              <a:path w="3838575" h="1884679">
                <a:moveTo>
                  <a:pt x="1739264" y="0"/>
                </a:moveTo>
                <a:lnTo>
                  <a:pt x="1717929" y="433577"/>
                </a:lnTo>
                <a:lnTo>
                  <a:pt x="2120646" y="433577"/>
                </a:lnTo>
                <a:lnTo>
                  <a:pt x="2120371" y="425196"/>
                </a:lnTo>
                <a:lnTo>
                  <a:pt x="1919224" y="425196"/>
                </a:lnTo>
                <a:lnTo>
                  <a:pt x="1739264" y="0"/>
                </a:lnTo>
                <a:close/>
              </a:path>
              <a:path w="3838575" h="1884679">
                <a:moveTo>
                  <a:pt x="2464562" y="31876"/>
                </a:moveTo>
                <a:lnTo>
                  <a:pt x="2120646" y="433577"/>
                </a:lnTo>
                <a:lnTo>
                  <a:pt x="2319290" y="433577"/>
                </a:lnTo>
                <a:lnTo>
                  <a:pt x="2464562" y="31876"/>
                </a:lnTo>
                <a:close/>
              </a:path>
              <a:path w="3838575" h="1884679">
                <a:moveTo>
                  <a:pt x="2106422" y="0"/>
                </a:moveTo>
                <a:lnTo>
                  <a:pt x="1919224" y="425196"/>
                </a:lnTo>
                <a:lnTo>
                  <a:pt x="2120371" y="425196"/>
                </a:lnTo>
                <a:lnTo>
                  <a:pt x="2106422" y="0"/>
                </a:lnTo>
                <a:close/>
              </a:path>
            </a:pathLst>
          </a:custGeom>
          <a:solidFill>
            <a:srgbClr val="3769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7887" y="2701925"/>
            <a:ext cx="0" cy="370205"/>
          </a:xfrm>
          <a:custGeom>
            <a:avLst/>
            <a:gdLst/>
            <a:ahLst/>
            <a:cxnLst/>
            <a:rect l="l" t="t" r="r" b="b"/>
            <a:pathLst>
              <a:path h="370205">
                <a:moveTo>
                  <a:pt x="0" y="0"/>
                </a:moveTo>
                <a:lnTo>
                  <a:pt x="0" y="369824"/>
                </a:lnTo>
              </a:path>
            </a:pathLst>
          </a:custGeom>
          <a:ln w="25400">
            <a:solidFill>
              <a:srgbClr val="C1C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0426" y="2617851"/>
            <a:ext cx="33655" cy="628650"/>
          </a:xfrm>
          <a:custGeom>
            <a:avLst/>
            <a:gdLst/>
            <a:ahLst/>
            <a:cxnLst/>
            <a:rect l="l" t="t" r="r" b="b"/>
            <a:pathLst>
              <a:path w="33655" h="628650">
                <a:moveTo>
                  <a:pt x="6350" y="620649"/>
                </a:moveTo>
                <a:lnTo>
                  <a:pt x="6350" y="628523"/>
                </a:lnTo>
                <a:lnTo>
                  <a:pt x="12700" y="628523"/>
                </a:lnTo>
                <a:lnTo>
                  <a:pt x="6350" y="620649"/>
                </a:lnTo>
                <a:close/>
              </a:path>
              <a:path w="33655" h="628650">
                <a:moveTo>
                  <a:pt x="33274" y="0"/>
                </a:moveTo>
                <a:lnTo>
                  <a:pt x="25400" y="0"/>
                </a:lnTo>
                <a:lnTo>
                  <a:pt x="6350" y="152273"/>
                </a:lnTo>
                <a:lnTo>
                  <a:pt x="0" y="311023"/>
                </a:lnTo>
                <a:lnTo>
                  <a:pt x="0" y="461899"/>
                </a:lnTo>
                <a:lnTo>
                  <a:pt x="6350" y="620649"/>
                </a:lnTo>
                <a:lnTo>
                  <a:pt x="12700" y="311023"/>
                </a:lnTo>
                <a:lnTo>
                  <a:pt x="19050" y="152273"/>
                </a:lnTo>
                <a:lnTo>
                  <a:pt x="33274" y="0"/>
                </a:lnTo>
                <a:close/>
              </a:path>
            </a:pathLst>
          </a:custGeom>
          <a:solidFill>
            <a:srgbClr val="C1C1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3425" y="2792348"/>
            <a:ext cx="0" cy="295275"/>
          </a:xfrm>
          <a:custGeom>
            <a:avLst/>
            <a:gdLst/>
            <a:ahLst/>
            <a:cxnLst/>
            <a:rect l="l" t="t" r="r" b="b"/>
            <a:pathLst>
              <a:path h="295275">
                <a:moveTo>
                  <a:pt x="0" y="0"/>
                </a:moveTo>
                <a:lnTo>
                  <a:pt x="0" y="295275"/>
                </a:lnTo>
              </a:path>
            </a:pathLst>
          </a:custGeom>
          <a:ln w="25400">
            <a:solidFill>
              <a:srgbClr val="C1C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61450" y="2701925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50"/>
                </a:lnTo>
              </a:path>
            </a:pathLst>
          </a:custGeom>
          <a:ln w="27050">
            <a:solidFill>
              <a:srgbClr val="C1C1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8787" y="1497075"/>
            <a:ext cx="798830" cy="1257300"/>
          </a:xfrm>
          <a:custGeom>
            <a:avLst/>
            <a:gdLst/>
            <a:ahLst/>
            <a:cxnLst/>
            <a:rect l="l" t="t" r="r" b="b"/>
            <a:pathLst>
              <a:path w="798830" h="1257300">
                <a:moveTo>
                  <a:pt x="438150" y="0"/>
                </a:moveTo>
                <a:lnTo>
                  <a:pt x="398462" y="0"/>
                </a:lnTo>
                <a:lnTo>
                  <a:pt x="331787" y="7874"/>
                </a:lnTo>
                <a:lnTo>
                  <a:pt x="258762" y="30099"/>
                </a:lnTo>
                <a:lnTo>
                  <a:pt x="192087" y="68199"/>
                </a:lnTo>
                <a:lnTo>
                  <a:pt x="133350" y="122174"/>
                </a:lnTo>
                <a:lnTo>
                  <a:pt x="106362" y="160274"/>
                </a:lnTo>
                <a:lnTo>
                  <a:pt x="79375" y="196850"/>
                </a:lnTo>
                <a:lnTo>
                  <a:pt x="52387" y="234950"/>
                </a:lnTo>
                <a:lnTo>
                  <a:pt x="33337" y="280924"/>
                </a:lnTo>
                <a:lnTo>
                  <a:pt x="19050" y="325374"/>
                </a:lnTo>
                <a:lnTo>
                  <a:pt x="6350" y="379349"/>
                </a:lnTo>
                <a:lnTo>
                  <a:pt x="0" y="431800"/>
                </a:lnTo>
                <a:lnTo>
                  <a:pt x="0" y="584200"/>
                </a:lnTo>
                <a:lnTo>
                  <a:pt x="12700" y="674624"/>
                </a:lnTo>
                <a:lnTo>
                  <a:pt x="39687" y="757174"/>
                </a:lnTo>
                <a:lnTo>
                  <a:pt x="66675" y="847725"/>
                </a:lnTo>
                <a:lnTo>
                  <a:pt x="106362" y="923925"/>
                </a:lnTo>
                <a:lnTo>
                  <a:pt x="185737" y="1044575"/>
                </a:lnTo>
                <a:lnTo>
                  <a:pt x="225425" y="1082675"/>
                </a:lnTo>
                <a:lnTo>
                  <a:pt x="258762" y="1112774"/>
                </a:lnTo>
                <a:lnTo>
                  <a:pt x="298450" y="1143000"/>
                </a:lnTo>
                <a:lnTo>
                  <a:pt x="339725" y="1158875"/>
                </a:lnTo>
                <a:lnTo>
                  <a:pt x="358775" y="1166749"/>
                </a:lnTo>
                <a:lnTo>
                  <a:pt x="373062" y="1181100"/>
                </a:lnTo>
                <a:lnTo>
                  <a:pt x="373062" y="1188974"/>
                </a:lnTo>
                <a:lnTo>
                  <a:pt x="379412" y="1196975"/>
                </a:lnTo>
                <a:lnTo>
                  <a:pt x="352425" y="1219073"/>
                </a:lnTo>
                <a:lnTo>
                  <a:pt x="398462" y="1257173"/>
                </a:lnTo>
                <a:lnTo>
                  <a:pt x="419100" y="1227074"/>
                </a:lnTo>
                <a:lnTo>
                  <a:pt x="412750" y="1204849"/>
                </a:lnTo>
                <a:lnTo>
                  <a:pt x="406400" y="1196975"/>
                </a:lnTo>
                <a:lnTo>
                  <a:pt x="406400" y="1188974"/>
                </a:lnTo>
                <a:lnTo>
                  <a:pt x="412750" y="1166749"/>
                </a:lnTo>
                <a:lnTo>
                  <a:pt x="458787" y="1143000"/>
                </a:lnTo>
                <a:lnTo>
                  <a:pt x="504825" y="1120775"/>
                </a:lnTo>
                <a:lnTo>
                  <a:pt x="546100" y="1082675"/>
                </a:lnTo>
                <a:lnTo>
                  <a:pt x="592137" y="1038225"/>
                </a:lnTo>
                <a:lnTo>
                  <a:pt x="631825" y="984250"/>
                </a:lnTo>
                <a:lnTo>
                  <a:pt x="698500" y="879475"/>
                </a:lnTo>
                <a:lnTo>
                  <a:pt x="725487" y="817499"/>
                </a:lnTo>
                <a:lnTo>
                  <a:pt x="750887" y="757174"/>
                </a:lnTo>
                <a:lnTo>
                  <a:pt x="771525" y="688975"/>
                </a:lnTo>
                <a:lnTo>
                  <a:pt x="784225" y="620649"/>
                </a:lnTo>
                <a:lnTo>
                  <a:pt x="792162" y="560324"/>
                </a:lnTo>
                <a:lnTo>
                  <a:pt x="798512" y="492125"/>
                </a:lnTo>
                <a:lnTo>
                  <a:pt x="792162" y="401574"/>
                </a:lnTo>
                <a:lnTo>
                  <a:pt x="777875" y="319024"/>
                </a:lnTo>
                <a:lnTo>
                  <a:pt x="744537" y="242824"/>
                </a:lnTo>
                <a:lnTo>
                  <a:pt x="704850" y="174625"/>
                </a:lnTo>
                <a:lnTo>
                  <a:pt x="677862" y="136525"/>
                </a:lnTo>
                <a:lnTo>
                  <a:pt x="638175" y="98425"/>
                </a:lnTo>
                <a:lnTo>
                  <a:pt x="598487" y="68199"/>
                </a:lnTo>
                <a:lnTo>
                  <a:pt x="519112" y="23749"/>
                </a:lnTo>
                <a:lnTo>
                  <a:pt x="479425" y="7874"/>
                </a:lnTo>
                <a:lnTo>
                  <a:pt x="438150" y="0"/>
                </a:lnTo>
                <a:close/>
              </a:path>
            </a:pathLst>
          </a:custGeom>
          <a:solidFill>
            <a:srgbClr val="EA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" y="1497075"/>
            <a:ext cx="704850" cy="923925"/>
          </a:xfrm>
          <a:custGeom>
            <a:avLst/>
            <a:gdLst/>
            <a:ahLst/>
            <a:cxnLst/>
            <a:rect l="l" t="t" r="r" b="b"/>
            <a:pathLst>
              <a:path w="704850" h="923925">
                <a:moveTo>
                  <a:pt x="438150" y="0"/>
                </a:moveTo>
                <a:lnTo>
                  <a:pt x="398462" y="0"/>
                </a:lnTo>
                <a:lnTo>
                  <a:pt x="331787" y="7874"/>
                </a:lnTo>
                <a:lnTo>
                  <a:pt x="258762" y="30099"/>
                </a:lnTo>
                <a:lnTo>
                  <a:pt x="192087" y="68199"/>
                </a:lnTo>
                <a:lnTo>
                  <a:pt x="133350" y="122174"/>
                </a:lnTo>
                <a:lnTo>
                  <a:pt x="106362" y="160274"/>
                </a:lnTo>
                <a:lnTo>
                  <a:pt x="79375" y="196850"/>
                </a:lnTo>
                <a:lnTo>
                  <a:pt x="52387" y="234950"/>
                </a:lnTo>
                <a:lnTo>
                  <a:pt x="33337" y="280924"/>
                </a:lnTo>
                <a:lnTo>
                  <a:pt x="19050" y="325374"/>
                </a:lnTo>
                <a:lnTo>
                  <a:pt x="6350" y="379349"/>
                </a:lnTo>
                <a:lnTo>
                  <a:pt x="0" y="431800"/>
                </a:lnTo>
                <a:lnTo>
                  <a:pt x="0" y="584200"/>
                </a:lnTo>
                <a:lnTo>
                  <a:pt x="12700" y="674624"/>
                </a:lnTo>
                <a:lnTo>
                  <a:pt x="39687" y="757174"/>
                </a:lnTo>
                <a:lnTo>
                  <a:pt x="66675" y="847725"/>
                </a:lnTo>
                <a:lnTo>
                  <a:pt x="158750" y="923925"/>
                </a:lnTo>
                <a:lnTo>
                  <a:pt x="279400" y="909574"/>
                </a:lnTo>
                <a:lnTo>
                  <a:pt x="339725" y="885825"/>
                </a:lnTo>
                <a:lnTo>
                  <a:pt x="431800" y="825500"/>
                </a:lnTo>
                <a:lnTo>
                  <a:pt x="479425" y="781050"/>
                </a:lnTo>
                <a:lnTo>
                  <a:pt x="519112" y="734949"/>
                </a:lnTo>
                <a:lnTo>
                  <a:pt x="552450" y="682625"/>
                </a:lnTo>
                <a:lnTo>
                  <a:pt x="585787" y="628650"/>
                </a:lnTo>
                <a:lnTo>
                  <a:pt x="619125" y="568325"/>
                </a:lnTo>
                <a:lnTo>
                  <a:pt x="638175" y="508000"/>
                </a:lnTo>
                <a:lnTo>
                  <a:pt x="665162" y="447675"/>
                </a:lnTo>
                <a:lnTo>
                  <a:pt x="677862" y="379349"/>
                </a:lnTo>
                <a:lnTo>
                  <a:pt x="692150" y="311150"/>
                </a:lnTo>
                <a:lnTo>
                  <a:pt x="704850" y="174625"/>
                </a:lnTo>
                <a:lnTo>
                  <a:pt x="677862" y="136525"/>
                </a:lnTo>
                <a:lnTo>
                  <a:pt x="638175" y="98425"/>
                </a:lnTo>
                <a:lnTo>
                  <a:pt x="598487" y="68199"/>
                </a:lnTo>
                <a:lnTo>
                  <a:pt x="519112" y="23749"/>
                </a:lnTo>
                <a:lnTo>
                  <a:pt x="479425" y="7874"/>
                </a:lnTo>
                <a:lnTo>
                  <a:pt x="438150" y="0"/>
                </a:lnTo>
                <a:close/>
              </a:path>
            </a:pathLst>
          </a:custGeom>
          <a:solidFill>
            <a:srgbClr val="EC5A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1850" y="2678176"/>
            <a:ext cx="40005" cy="24130"/>
          </a:xfrm>
          <a:custGeom>
            <a:avLst/>
            <a:gdLst/>
            <a:ahLst/>
            <a:cxnLst/>
            <a:rect l="l" t="t" r="r" b="b"/>
            <a:pathLst>
              <a:path w="40005" h="24130">
                <a:moveTo>
                  <a:pt x="0" y="0"/>
                </a:moveTo>
                <a:lnTo>
                  <a:pt x="0" y="7874"/>
                </a:lnTo>
                <a:lnTo>
                  <a:pt x="39687" y="23749"/>
                </a:lnTo>
                <a:lnTo>
                  <a:pt x="33337" y="15875"/>
                </a:lnTo>
                <a:lnTo>
                  <a:pt x="33337" y="7874"/>
                </a:lnTo>
                <a:lnTo>
                  <a:pt x="12700" y="7874"/>
                </a:lnTo>
                <a:lnTo>
                  <a:pt x="0" y="0"/>
                </a:lnTo>
                <a:close/>
              </a:path>
            </a:pathLst>
          </a:custGeom>
          <a:solidFill>
            <a:srgbClr val="EF6F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0575" y="2625725"/>
            <a:ext cx="147955" cy="60325"/>
          </a:xfrm>
          <a:custGeom>
            <a:avLst/>
            <a:gdLst/>
            <a:ahLst/>
            <a:cxnLst/>
            <a:rect l="l" t="t" r="r" b="b"/>
            <a:pathLst>
              <a:path w="147955" h="60325">
                <a:moveTo>
                  <a:pt x="147637" y="0"/>
                </a:moveTo>
                <a:lnTo>
                  <a:pt x="114300" y="14224"/>
                </a:lnTo>
                <a:lnTo>
                  <a:pt x="74612" y="30099"/>
                </a:lnTo>
                <a:lnTo>
                  <a:pt x="0" y="30099"/>
                </a:lnTo>
                <a:lnTo>
                  <a:pt x="26987" y="38100"/>
                </a:lnTo>
                <a:lnTo>
                  <a:pt x="41275" y="52324"/>
                </a:lnTo>
                <a:lnTo>
                  <a:pt x="53975" y="60325"/>
                </a:lnTo>
                <a:lnTo>
                  <a:pt x="74612" y="60325"/>
                </a:lnTo>
                <a:lnTo>
                  <a:pt x="80962" y="38100"/>
                </a:lnTo>
                <a:lnTo>
                  <a:pt x="114300" y="22225"/>
                </a:lnTo>
                <a:lnTo>
                  <a:pt x="147637" y="0"/>
                </a:lnTo>
                <a:close/>
              </a:path>
            </a:pathLst>
          </a:custGeom>
          <a:solidFill>
            <a:srgbClr val="EC5A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1212" y="2686050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20637" y="0"/>
                </a:moveTo>
                <a:lnTo>
                  <a:pt x="26987" y="7874"/>
                </a:lnTo>
                <a:lnTo>
                  <a:pt x="0" y="30099"/>
                </a:lnTo>
                <a:lnTo>
                  <a:pt x="46037" y="68199"/>
                </a:lnTo>
                <a:lnTo>
                  <a:pt x="66675" y="38100"/>
                </a:lnTo>
                <a:lnTo>
                  <a:pt x="60325" y="15875"/>
                </a:lnTo>
                <a:lnTo>
                  <a:pt x="20637" y="0"/>
                </a:lnTo>
                <a:close/>
              </a:path>
            </a:pathLst>
          </a:custGeom>
          <a:solidFill>
            <a:srgbClr val="EA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525" y="2481326"/>
            <a:ext cx="446405" cy="182880"/>
          </a:xfrm>
          <a:custGeom>
            <a:avLst/>
            <a:gdLst/>
            <a:ahLst/>
            <a:cxnLst/>
            <a:rect l="l" t="t" r="r" b="b"/>
            <a:pathLst>
              <a:path w="446405" h="182880">
                <a:moveTo>
                  <a:pt x="0" y="60325"/>
                </a:moveTo>
                <a:lnTo>
                  <a:pt x="47625" y="114300"/>
                </a:lnTo>
                <a:lnTo>
                  <a:pt x="100012" y="152400"/>
                </a:lnTo>
                <a:lnTo>
                  <a:pt x="146050" y="174625"/>
                </a:lnTo>
                <a:lnTo>
                  <a:pt x="193675" y="182499"/>
                </a:lnTo>
                <a:lnTo>
                  <a:pt x="260350" y="166624"/>
                </a:lnTo>
                <a:lnTo>
                  <a:pt x="285750" y="152400"/>
                </a:lnTo>
                <a:lnTo>
                  <a:pt x="319087" y="128524"/>
                </a:lnTo>
                <a:lnTo>
                  <a:pt x="365533" y="92075"/>
                </a:lnTo>
                <a:lnTo>
                  <a:pt x="112712" y="92075"/>
                </a:lnTo>
                <a:lnTo>
                  <a:pt x="60325" y="84074"/>
                </a:lnTo>
                <a:lnTo>
                  <a:pt x="0" y="60325"/>
                </a:lnTo>
                <a:close/>
              </a:path>
              <a:path w="446405" h="182880">
                <a:moveTo>
                  <a:pt x="446087" y="0"/>
                </a:moveTo>
                <a:lnTo>
                  <a:pt x="393700" y="30099"/>
                </a:lnTo>
                <a:lnTo>
                  <a:pt x="339725" y="53975"/>
                </a:lnTo>
                <a:lnTo>
                  <a:pt x="285750" y="76200"/>
                </a:lnTo>
                <a:lnTo>
                  <a:pt x="227012" y="92075"/>
                </a:lnTo>
                <a:lnTo>
                  <a:pt x="365533" y="92075"/>
                </a:lnTo>
                <a:lnTo>
                  <a:pt x="385762" y="76200"/>
                </a:lnTo>
                <a:lnTo>
                  <a:pt x="446087" y="0"/>
                </a:lnTo>
                <a:close/>
              </a:path>
            </a:pathLst>
          </a:custGeom>
          <a:solidFill>
            <a:srgbClr val="D215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5462" y="1565275"/>
            <a:ext cx="332105" cy="598805"/>
          </a:xfrm>
          <a:custGeom>
            <a:avLst/>
            <a:gdLst/>
            <a:ahLst/>
            <a:cxnLst/>
            <a:rect l="l" t="t" r="r" b="b"/>
            <a:pathLst>
              <a:path w="332105" h="598805">
                <a:moveTo>
                  <a:pt x="265112" y="0"/>
                </a:moveTo>
                <a:lnTo>
                  <a:pt x="192087" y="23749"/>
                </a:lnTo>
                <a:lnTo>
                  <a:pt x="152400" y="45974"/>
                </a:lnTo>
                <a:lnTo>
                  <a:pt x="112712" y="98425"/>
                </a:lnTo>
                <a:lnTo>
                  <a:pt x="79375" y="152400"/>
                </a:lnTo>
                <a:lnTo>
                  <a:pt x="46037" y="226949"/>
                </a:lnTo>
                <a:lnTo>
                  <a:pt x="19050" y="303149"/>
                </a:lnTo>
                <a:lnTo>
                  <a:pt x="6350" y="349250"/>
                </a:lnTo>
                <a:lnTo>
                  <a:pt x="0" y="385699"/>
                </a:lnTo>
                <a:lnTo>
                  <a:pt x="0" y="477774"/>
                </a:lnTo>
                <a:lnTo>
                  <a:pt x="12700" y="522350"/>
                </a:lnTo>
                <a:lnTo>
                  <a:pt x="26987" y="560451"/>
                </a:lnTo>
                <a:lnTo>
                  <a:pt x="58737" y="590550"/>
                </a:lnTo>
                <a:lnTo>
                  <a:pt x="85725" y="598551"/>
                </a:lnTo>
                <a:lnTo>
                  <a:pt x="100012" y="590550"/>
                </a:lnTo>
                <a:lnTo>
                  <a:pt x="106362" y="576326"/>
                </a:lnTo>
                <a:lnTo>
                  <a:pt x="112712" y="522350"/>
                </a:lnTo>
                <a:lnTo>
                  <a:pt x="119062" y="484124"/>
                </a:lnTo>
                <a:lnTo>
                  <a:pt x="146050" y="371475"/>
                </a:lnTo>
                <a:lnTo>
                  <a:pt x="179387" y="288925"/>
                </a:lnTo>
                <a:lnTo>
                  <a:pt x="206375" y="234950"/>
                </a:lnTo>
                <a:lnTo>
                  <a:pt x="279400" y="158750"/>
                </a:lnTo>
                <a:lnTo>
                  <a:pt x="298450" y="128524"/>
                </a:lnTo>
                <a:lnTo>
                  <a:pt x="325437" y="92075"/>
                </a:lnTo>
                <a:lnTo>
                  <a:pt x="331787" y="60325"/>
                </a:lnTo>
                <a:lnTo>
                  <a:pt x="325437" y="38100"/>
                </a:lnTo>
                <a:lnTo>
                  <a:pt x="312737" y="15875"/>
                </a:lnTo>
                <a:lnTo>
                  <a:pt x="292100" y="7874"/>
                </a:lnTo>
                <a:lnTo>
                  <a:pt x="265112" y="0"/>
                </a:lnTo>
                <a:close/>
              </a:path>
            </a:pathLst>
          </a:custGeom>
          <a:solidFill>
            <a:srgbClr val="F187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5462" y="1671701"/>
            <a:ext cx="732155" cy="901700"/>
          </a:xfrm>
          <a:custGeom>
            <a:avLst/>
            <a:gdLst/>
            <a:ahLst/>
            <a:cxnLst/>
            <a:rect l="l" t="t" r="r" b="b"/>
            <a:pathLst>
              <a:path w="732155" h="901700">
                <a:moveTo>
                  <a:pt x="0" y="673100"/>
                </a:moveTo>
                <a:lnTo>
                  <a:pt x="39687" y="749300"/>
                </a:lnTo>
                <a:lnTo>
                  <a:pt x="119062" y="869950"/>
                </a:lnTo>
                <a:lnTo>
                  <a:pt x="179387" y="893699"/>
                </a:lnTo>
                <a:lnTo>
                  <a:pt x="231775" y="901700"/>
                </a:lnTo>
                <a:lnTo>
                  <a:pt x="346075" y="901700"/>
                </a:lnTo>
                <a:lnTo>
                  <a:pt x="404812" y="885825"/>
                </a:lnTo>
                <a:lnTo>
                  <a:pt x="458787" y="863600"/>
                </a:lnTo>
                <a:lnTo>
                  <a:pt x="512762" y="839724"/>
                </a:lnTo>
                <a:lnTo>
                  <a:pt x="565150" y="809625"/>
                </a:lnTo>
                <a:lnTo>
                  <a:pt x="603504" y="749300"/>
                </a:lnTo>
                <a:lnTo>
                  <a:pt x="92075" y="749300"/>
                </a:lnTo>
                <a:lnTo>
                  <a:pt x="0" y="673100"/>
                </a:lnTo>
                <a:close/>
              </a:path>
              <a:path w="732155" h="901700">
                <a:moveTo>
                  <a:pt x="638175" y="0"/>
                </a:moveTo>
                <a:lnTo>
                  <a:pt x="625475" y="136525"/>
                </a:lnTo>
                <a:lnTo>
                  <a:pt x="611187" y="204724"/>
                </a:lnTo>
                <a:lnTo>
                  <a:pt x="598487" y="273050"/>
                </a:lnTo>
                <a:lnTo>
                  <a:pt x="571500" y="333375"/>
                </a:lnTo>
                <a:lnTo>
                  <a:pt x="552450" y="393700"/>
                </a:lnTo>
                <a:lnTo>
                  <a:pt x="519112" y="454025"/>
                </a:lnTo>
                <a:lnTo>
                  <a:pt x="485775" y="508000"/>
                </a:lnTo>
                <a:lnTo>
                  <a:pt x="452437" y="560324"/>
                </a:lnTo>
                <a:lnTo>
                  <a:pt x="412750" y="606425"/>
                </a:lnTo>
                <a:lnTo>
                  <a:pt x="365125" y="650875"/>
                </a:lnTo>
                <a:lnTo>
                  <a:pt x="273050" y="711200"/>
                </a:lnTo>
                <a:lnTo>
                  <a:pt x="212725" y="734949"/>
                </a:lnTo>
                <a:lnTo>
                  <a:pt x="92075" y="749300"/>
                </a:lnTo>
                <a:lnTo>
                  <a:pt x="603504" y="749300"/>
                </a:lnTo>
                <a:lnTo>
                  <a:pt x="631825" y="704850"/>
                </a:lnTo>
                <a:lnTo>
                  <a:pt x="658812" y="642874"/>
                </a:lnTo>
                <a:lnTo>
                  <a:pt x="684212" y="582549"/>
                </a:lnTo>
                <a:lnTo>
                  <a:pt x="704850" y="514350"/>
                </a:lnTo>
                <a:lnTo>
                  <a:pt x="717550" y="446024"/>
                </a:lnTo>
                <a:lnTo>
                  <a:pt x="725487" y="385699"/>
                </a:lnTo>
                <a:lnTo>
                  <a:pt x="731837" y="317500"/>
                </a:lnTo>
                <a:lnTo>
                  <a:pt x="725487" y="226949"/>
                </a:lnTo>
                <a:lnTo>
                  <a:pt x="711200" y="144399"/>
                </a:lnTo>
                <a:lnTo>
                  <a:pt x="677862" y="68199"/>
                </a:lnTo>
                <a:lnTo>
                  <a:pt x="638175" y="0"/>
                </a:lnTo>
                <a:close/>
              </a:path>
            </a:pathLst>
          </a:custGeom>
          <a:solidFill>
            <a:srgbClr val="EA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1376" y="1527175"/>
            <a:ext cx="805180" cy="1265555"/>
          </a:xfrm>
          <a:custGeom>
            <a:avLst/>
            <a:gdLst/>
            <a:ahLst/>
            <a:cxnLst/>
            <a:rect l="l" t="t" r="r" b="b"/>
            <a:pathLst>
              <a:path w="805179" h="1265555">
                <a:moveTo>
                  <a:pt x="398399" y="0"/>
                </a:moveTo>
                <a:lnTo>
                  <a:pt x="331724" y="7874"/>
                </a:lnTo>
                <a:lnTo>
                  <a:pt x="265049" y="31750"/>
                </a:lnTo>
                <a:lnTo>
                  <a:pt x="198374" y="76200"/>
                </a:lnTo>
                <a:lnTo>
                  <a:pt x="139700" y="130175"/>
                </a:lnTo>
                <a:lnTo>
                  <a:pt x="106299" y="160274"/>
                </a:lnTo>
                <a:lnTo>
                  <a:pt x="85725" y="196850"/>
                </a:lnTo>
                <a:lnTo>
                  <a:pt x="58674" y="242824"/>
                </a:lnTo>
                <a:lnTo>
                  <a:pt x="39624" y="288925"/>
                </a:lnTo>
                <a:lnTo>
                  <a:pt x="25400" y="333375"/>
                </a:lnTo>
                <a:lnTo>
                  <a:pt x="12700" y="387350"/>
                </a:lnTo>
                <a:lnTo>
                  <a:pt x="6350" y="439674"/>
                </a:lnTo>
                <a:lnTo>
                  <a:pt x="0" y="499999"/>
                </a:lnTo>
                <a:lnTo>
                  <a:pt x="6350" y="590550"/>
                </a:lnTo>
                <a:lnTo>
                  <a:pt x="19050" y="682625"/>
                </a:lnTo>
                <a:lnTo>
                  <a:pt x="39624" y="765175"/>
                </a:lnTo>
                <a:lnTo>
                  <a:pt x="73025" y="849249"/>
                </a:lnTo>
                <a:lnTo>
                  <a:pt x="112649" y="923925"/>
                </a:lnTo>
                <a:lnTo>
                  <a:pt x="152400" y="992251"/>
                </a:lnTo>
                <a:lnTo>
                  <a:pt x="192024" y="1052576"/>
                </a:lnTo>
                <a:lnTo>
                  <a:pt x="225425" y="1090676"/>
                </a:lnTo>
                <a:lnTo>
                  <a:pt x="265049" y="1120775"/>
                </a:lnTo>
                <a:lnTo>
                  <a:pt x="304800" y="1144651"/>
                </a:lnTo>
                <a:lnTo>
                  <a:pt x="338074" y="1166876"/>
                </a:lnTo>
                <a:lnTo>
                  <a:pt x="365125" y="1174750"/>
                </a:lnTo>
                <a:lnTo>
                  <a:pt x="371475" y="1188974"/>
                </a:lnTo>
                <a:lnTo>
                  <a:pt x="379349" y="1196975"/>
                </a:lnTo>
                <a:lnTo>
                  <a:pt x="379349" y="1204849"/>
                </a:lnTo>
                <a:lnTo>
                  <a:pt x="358775" y="1227074"/>
                </a:lnTo>
                <a:lnTo>
                  <a:pt x="404749" y="1265174"/>
                </a:lnTo>
                <a:lnTo>
                  <a:pt x="425450" y="1235075"/>
                </a:lnTo>
                <a:lnTo>
                  <a:pt x="412750" y="1211199"/>
                </a:lnTo>
                <a:lnTo>
                  <a:pt x="404749" y="1204849"/>
                </a:lnTo>
                <a:lnTo>
                  <a:pt x="412750" y="1196975"/>
                </a:lnTo>
                <a:lnTo>
                  <a:pt x="419100" y="1174750"/>
                </a:lnTo>
                <a:lnTo>
                  <a:pt x="465074" y="1151001"/>
                </a:lnTo>
                <a:lnTo>
                  <a:pt x="504825" y="1128776"/>
                </a:lnTo>
                <a:lnTo>
                  <a:pt x="552450" y="1090676"/>
                </a:lnTo>
                <a:lnTo>
                  <a:pt x="598424" y="1046226"/>
                </a:lnTo>
                <a:lnTo>
                  <a:pt x="638175" y="992251"/>
                </a:lnTo>
                <a:lnTo>
                  <a:pt x="671449" y="939800"/>
                </a:lnTo>
                <a:lnTo>
                  <a:pt x="704850" y="879475"/>
                </a:lnTo>
                <a:lnTo>
                  <a:pt x="731774" y="825500"/>
                </a:lnTo>
                <a:lnTo>
                  <a:pt x="750824" y="757174"/>
                </a:lnTo>
                <a:lnTo>
                  <a:pt x="771525" y="696849"/>
                </a:lnTo>
                <a:lnTo>
                  <a:pt x="790575" y="628650"/>
                </a:lnTo>
                <a:lnTo>
                  <a:pt x="798449" y="560324"/>
                </a:lnTo>
                <a:lnTo>
                  <a:pt x="804799" y="499999"/>
                </a:lnTo>
                <a:lnTo>
                  <a:pt x="798449" y="401574"/>
                </a:lnTo>
                <a:lnTo>
                  <a:pt x="777875" y="319024"/>
                </a:lnTo>
                <a:lnTo>
                  <a:pt x="750824" y="242824"/>
                </a:lnTo>
                <a:lnTo>
                  <a:pt x="711200" y="182499"/>
                </a:lnTo>
                <a:lnTo>
                  <a:pt x="644525" y="106299"/>
                </a:lnTo>
                <a:lnTo>
                  <a:pt x="604774" y="76200"/>
                </a:lnTo>
                <a:lnTo>
                  <a:pt x="525399" y="31750"/>
                </a:lnTo>
                <a:lnTo>
                  <a:pt x="485775" y="15875"/>
                </a:lnTo>
                <a:lnTo>
                  <a:pt x="444500" y="7874"/>
                </a:lnTo>
                <a:lnTo>
                  <a:pt x="398399" y="0"/>
                </a:lnTo>
                <a:close/>
              </a:path>
            </a:pathLst>
          </a:custGeom>
          <a:solidFill>
            <a:srgbClr val="00AA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81376" y="1527175"/>
            <a:ext cx="711200" cy="932180"/>
          </a:xfrm>
          <a:custGeom>
            <a:avLst/>
            <a:gdLst/>
            <a:ahLst/>
            <a:cxnLst/>
            <a:rect l="l" t="t" r="r" b="b"/>
            <a:pathLst>
              <a:path w="711200" h="932180">
                <a:moveTo>
                  <a:pt x="398399" y="0"/>
                </a:moveTo>
                <a:lnTo>
                  <a:pt x="331724" y="7874"/>
                </a:lnTo>
                <a:lnTo>
                  <a:pt x="265049" y="31750"/>
                </a:lnTo>
                <a:lnTo>
                  <a:pt x="198374" y="76200"/>
                </a:lnTo>
                <a:lnTo>
                  <a:pt x="139700" y="130175"/>
                </a:lnTo>
                <a:lnTo>
                  <a:pt x="106299" y="160274"/>
                </a:lnTo>
                <a:lnTo>
                  <a:pt x="85725" y="196850"/>
                </a:lnTo>
                <a:lnTo>
                  <a:pt x="58674" y="242824"/>
                </a:lnTo>
                <a:lnTo>
                  <a:pt x="39624" y="288925"/>
                </a:lnTo>
                <a:lnTo>
                  <a:pt x="25400" y="333375"/>
                </a:lnTo>
                <a:lnTo>
                  <a:pt x="12700" y="387350"/>
                </a:lnTo>
                <a:lnTo>
                  <a:pt x="6350" y="439674"/>
                </a:lnTo>
                <a:lnTo>
                  <a:pt x="0" y="499999"/>
                </a:lnTo>
                <a:lnTo>
                  <a:pt x="6350" y="590550"/>
                </a:lnTo>
                <a:lnTo>
                  <a:pt x="19050" y="682625"/>
                </a:lnTo>
                <a:lnTo>
                  <a:pt x="39624" y="765175"/>
                </a:lnTo>
                <a:lnTo>
                  <a:pt x="73025" y="849376"/>
                </a:lnTo>
                <a:lnTo>
                  <a:pt x="118999" y="893826"/>
                </a:lnTo>
                <a:lnTo>
                  <a:pt x="165100" y="931926"/>
                </a:lnTo>
                <a:lnTo>
                  <a:pt x="225425" y="923925"/>
                </a:lnTo>
                <a:lnTo>
                  <a:pt x="285750" y="909701"/>
                </a:lnTo>
                <a:lnTo>
                  <a:pt x="338074" y="893826"/>
                </a:lnTo>
                <a:lnTo>
                  <a:pt x="392049" y="863600"/>
                </a:lnTo>
                <a:lnTo>
                  <a:pt x="438150" y="825500"/>
                </a:lnTo>
                <a:lnTo>
                  <a:pt x="485775" y="787400"/>
                </a:lnTo>
                <a:lnTo>
                  <a:pt x="525399" y="742950"/>
                </a:lnTo>
                <a:lnTo>
                  <a:pt x="558800" y="688975"/>
                </a:lnTo>
                <a:lnTo>
                  <a:pt x="592074" y="636524"/>
                </a:lnTo>
                <a:lnTo>
                  <a:pt x="617474" y="576199"/>
                </a:lnTo>
                <a:lnTo>
                  <a:pt x="644525" y="515874"/>
                </a:lnTo>
                <a:lnTo>
                  <a:pt x="665099" y="455549"/>
                </a:lnTo>
                <a:lnTo>
                  <a:pt x="684149" y="387350"/>
                </a:lnTo>
                <a:lnTo>
                  <a:pt x="698500" y="319024"/>
                </a:lnTo>
                <a:lnTo>
                  <a:pt x="711200" y="182499"/>
                </a:lnTo>
                <a:lnTo>
                  <a:pt x="644525" y="106299"/>
                </a:lnTo>
                <a:lnTo>
                  <a:pt x="604774" y="76200"/>
                </a:lnTo>
                <a:lnTo>
                  <a:pt x="525399" y="31750"/>
                </a:lnTo>
                <a:lnTo>
                  <a:pt x="485775" y="15875"/>
                </a:lnTo>
                <a:lnTo>
                  <a:pt x="444500" y="7874"/>
                </a:lnTo>
                <a:lnTo>
                  <a:pt x="398399" y="0"/>
                </a:lnTo>
                <a:close/>
              </a:path>
            </a:pathLst>
          </a:custGeom>
          <a:solidFill>
            <a:srgbClr val="40B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52851" y="2716148"/>
            <a:ext cx="41275" cy="22225"/>
          </a:xfrm>
          <a:custGeom>
            <a:avLst/>
            <a:gdLst/>
            <a:ahLst/>
            <a:cxnLst/>
            <a:rect l="l" t="t" r="r" b="b"/>
            <a:pathLst>
              <a:path w="41275" h="22225">
                <a:moveTo>
                  <a:pt x="20574" y="0"/>
                </a:moveTo>
                <a:lnTo>
                  <a:pt x="0" y="0"/>
                </a:lnTo>
                <a:lnTo>
                  <a:pt x="7874" y="8000"/>
                </a:lnTo>
                <a:lnTo>
                  <a:pt x="41275" y="22225"/>
                </a:lnTo>
                <a:lnTo>
                  <a:pt x="33274" y="15875"/>
                </a:lnTo>
                <a:lnTo>
                  <a:pt x="41275" y="8000"/>
                </a:lnTo>
                <a:lnTo>
                  <a:pt x="20574" y="0"/>
                </a:lnTo>
                <a:close/>
              </a:path>
            </a:pathLst>
          </a:custGeom>
          <a:solidFill>
            <a:srgbClr val="009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13100" y="2663825"/>
            <a:ext cx="154305" cy="60325"/>
          </a:xfrm>
          <a:custGeom>
            <a:avLst/>
            <a:gdLst/>
            <a:ahLst/>
            <a:cxnLst/>
            <a:rect l="l" t="t" r="r" b="b"/>
            <a:pathLst>
              <a:path w="154304" h="60325">
                <a:moveTo>
                  <a:pt x="0" y="22225"/>
                </a:moveTo>
                <a:lnTo>
                  <a:pt x="33274" y="38100"/>
                </a:lnTo>
                <a:lnTo>
                  <a:pt x="39750" y="52324"/>
                </a:lnTo>
                <a:lnTo>
                  <a:pt x="60325" y="52324"/>
                </a:lnTo>
                <a:lnTo>
                  <a:pt x="81025" y="60325"/>
                </a:lnTo>
                <a:lnTo>
                  <a:pt x="87375" y="38100"/>
                </a:lnTo>
                <a:lnTo>
                  <a:pt x="104146" y="30099"/>
                </a:lnTo>
                <a:lnTo>
                  <a:pt x="39750" y="30099"/>
                </a:lnTo>
                <a:lnTo>
                  <a:pt x="0" y="22225"/>
                </a:lnTo>
                <a:close/>
              </a:path>
              <a:path w="154304" h="60325">
                <a:moveTo>
                  <a:pt x="154050" y="0"/>
                </a:moveTo>
                <a:lnTo>
                  <a:pt x="112775" y="14224"/>
                </a:lnTo>
                <a:lnTo>
                  <a:pt x="81025" y="30099"/>
                </a:lnTo>
                <a:lnTo>
                  <a:pt x="104146" y="30099"/>
                </a:lnTo>
                <a:lnTo>
                  <a:pt x="120650" y="22225"/>
                </a:lnTo>
                <a:lnTo>
                  <a:pt x="154050" y="0"/>
                </a:lnTo>
                <a:close/>
              </a:path>
            </a:pathLst>
          </a:custGeom>
          <a:solidFill>
            <a:srgbClr val="00AA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40151" y="2724150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20574" y="0"/>
                </a:moveTo>
                <a:lnTo>
                  <a:pt x="20574" y="7874"/>
                </a:lnTo>
                <a:lnTo>
                  <a:pt x="0" y="30099"/>
                </a:lnTo>
                <a:lnTo>
                  <a:pt x="45974" y="68199"/>
                </a:lnTo>
                <a:lnTo>
                  <a:pt x="66675" y="38100"/>
                </a:lnTo>
                <a:lnTo>
                  <a:pt x="53975" y="14224"/>
                </a:lnTo>
                <a:lnTo>
                  <a:pt x="20574" y="0"/>
                </a:lnTo>
                <a:close/>
              </a:path>
            </a:pathLst>
          </a:custGeom>
          <a:solidFill>
            <a:srgbClr val="00AA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73400" y="2519426"/>
            <a:ext cx="446405" cy="182880"/>
          </a:xfrm>
          <a:custGeom>
            <a:avLst/>
            <a:gdLst/>
            <a:ahLst/>
            <a:cxnLst/>
            <a:rect l="l" t="t" r="r" b="b"/>
            <a:pathLst>
              <a:path w="446404" h="182880">
                <a:moveTo>
                  <a:pt x="0" y="60325"/>
                </a:moveTo>
                <a:lnTo>
                  <a:pt x="47625" y="106299"/>
                </a:lnTo>
                <a:lnTo>
                  <a:pt x="93599" y="144399"/>
                </a:lnTo>
                <a:lnTo>
                  <a:pt x="146050" y="166624"/>
                </a:lnTo>
                <a:lnTo>
                  <a:pt x="193675" y="182499"/>
                </a:lnTo>
                <a:lnTo>
                  <a:pt x="227075" y="174625"/>
                </a:lnTo>
                <a:lnTo>
                  <a:pt x="252475" y="166624"/>
                </a:lnTo>
                <a:lnTo>
                  <a:pt x="285750" y="152400"/>
                </a:lnTo>
                <a:lnTo>
                  <a:pt x="319150" y="128524"/>
                </a:lnTo>
                <a:lnTo>
                  <a:pt x="367700" y="90424"/>
                </a:lnTo>
                <a:lnTo>
                  <a:pt x="112775" y="90424"/>
                </a:lnTo>
                <a:lnTo>
                  <a:pt x="53975" y="84074"/>
                </a:lnTo>
                <a:lnTo>
                  <a:pt x="0" y="60325"/>
                </a:lnTo>
                <a:close/>
              </a:path>
              <a:path w="446404" h="182880">
                <a:moveTo>
                  <a:pt x="446150" y="0"/>
                </a:moveTo>
                <a:lnTo>
                  <a:pt x="393700" y="22225"/>
                </a:lnTo>
                <a:lnTo>
                  <a:pt x="339725" y="53975"/>
                </a:lnTo>
                <a:lnTo>
                  <a:pt x="279400" y="68199"/>
                </a:lnTo>
                <a:lnTo>
                  <a:pt x="227075" y="84074"/>
                </a:lnTo>
                <a:lnTo>
                  <a:pt x="166750" y="90424"/>
                </a:lnTo>
                <a:lnTo>
                  <a:pt x="367700" y="90424"/>
                </a:lnTo>
                <a:lnTo>
                  <a:pt x="385825" y="76200"/>
                </a:lnTo>
                <a:lnTo>
                  <a:pt x="446150" y="0"/>
                </a:lnTo>
                <a:close/>
              </a:path>
            </a:pathLst>
          </a:custGeom>
          <a:solidFill>
            <a:srgbClr val="0092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48051" y="1603375"/>
            <a:ext cx="338455" cy="598805"/>
          </a:xfrm>
          <a:custGeom>
            <a:avLst/>
            <a:gdLst/>
            <a:ahLst/>
            <a:cxnLst/>
            <a:rect l="l" t="t" r="r" b="b"/>
            <a:pathLst>
              <a:path w="338454" h="598805">
                <a:moveTo>
                  <a:pt x="298450" y="0"/>
                </a:moveTo>
                <a:lnTo>
                  <a:pt x="265049" y="0"/>
                </a:lnTo>
                <a:lnTo>
                  <a:pt x="231775" y="7874"/>
                </a:lnTo>
                <a:lnTo>
                  <a:pt x="158750" y="45974"/>
                </a:lnTo>
                <a:lnTo>
                  <a:pt x="118999" y="98425"/>
                </a:lnTo>
                <a:lnTo>
                  <a:pt x="85725" y="152400"/>
                </a:lnTo>
                <a:lnTo>
                  <a:pt x="52324" y="219075"/>
                </a:lnTo>
                <a:lnTo>
                  <a:pt x="19050" y="303149"/>
                </a:lnTo>
                <a:lnTo>
                  <a:pt x="12700" y="341249"/>
                </a:lnTo>
                <a:lnTo>
                  <a:pt x="6350" y="385699"/>
                </a:lnTo>
                <a:lnTo>
                  <a:pt x="0" y="431800"/>
                </a:lnTo>
                <a:lnTo>
                  <a:pt x="6350" y="477774"/>
                </a:lnTo>
                <a:lnTo>
                  <a:pt x="19050" y="514350"/>
                </a:lnTo>
                <a:lnTo>
                  <a:pt x="33274" y="560451"/>
                </a:lnTo>
                <a:lnTo>
                  <a:pt x="65024" y="590550"/>
                </a:lnTo>
                <a:lnTo>
                  <a:pt x="85725" y="598551"/>
                </a:lnTo>
                <a:lnTo>
                  <a:pt x="106299" y="590550"/>
                </a:lnTo>
                <a:lnTo>
                  <a:pt x="112649" y="576326"/>
                </a:lnTo>
                <a:lnTo>
                  <a:pt x="118999" y="522350"/>
                </a:lnTo>
                <a:lnTo>
                  <a:pt x="118999" y="484124"/>
                </a:lnTo>
                <a:lnTo>
                  <a:pt x="152400" y="371475"/>
                </a:lnTo>
                <a:lnTo>
                  <a:pt x="179324" y="287274"/>
                </a:lnTo>
                <a:lnTo>
                  <a:pt x="204724" y="234950"/>
                </a:lnTo>
                <a:lnTo>
                  <a:pt x="231775" y="196850"/>
                </a:lnTo>
                <a:lnTo>
                  <a:pt x="279400" y="158750"/>
                </a:lnTo>
                <a:lnTo>
                  <a:pt x="304800" y="128524"/>
                </a:lnTo>
                <a:lnTo>
                  <a:pt x="325374" y="90424"/>
                </a:lnTo>
                <a:lnTo>
                  <a:pt x="338074" y="60325"/>
                </a:lnTo>
                <a:lnTo>
                  <a:pt x="331724" y="38100"/>
                </a:lnTo>
                <a:lnTo>
                  <a:pt x="319024" y="15875"/>
                </a:lnTo>
                <a:lnTo>
                  <a:pt x="298450" y="0"/>
                </a:lnTo>
                <a:close/>
              </a:path>
            </a:pathLst>
          </a:custGeom>
          <a:solidFill>
            <a:srgbClr val="7AC5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84350" y="1838325"/>
            <a:ext cx="725805" cy="1127125"/>
          </a:xfrm>
          <a:custGeom>
            <a:avLst/>
            <a:gdLst/>
            <a:ahLst/>
            <a:cxnLst/>
            <a:rect l="l" t="t" r="r" b="b"/>
            <a:pathLst>
              <a:path w="725805" h="1127125">
                <a:moveTo>
                  <a:pt x="365125" y="1074674"/>
                </a:moveTo>
                <a:lnTo>
                  <a:pt x="346075" y="1074674"/>
                </a:lnTo>
                <a:lnTo>
                  <a:pt x="325374" y="1096899"/>
                </a:lnTo>
                <a:lnTo>
                  <a:pt x="365125" y="1127125"/>
                </a:lnTo>
                <a:lnTo>
                  <a:pt x="385699" y="1104900"/>
                </a:lnTo>
                <a:lnTo>
                  <a:pt x="371475" y="1090549"/>
                </a:lnTo>
                <a:lnTo>
                  <a:pt x="365125" y="1074674"/>
                </a:lnTo>
                <a:close/>
              </a:path>
              <a:path w="725805" h="1127125">
                <a:moveTo>
                  <a:pt x="398399" y="0"/>
                </a:moveTo>
                <a:lnTo>
                  <a:pt x="365125" y="0"/>
                </a:lnTo>
                <a:lnTo>
                  <a:pt x="298450" y="7874"/>
                </a:lnTo>
                <a:lnTo>
                  <a:pt x="239649" y="30099"/>
                </a:lnTo>
                <a:lnTo>
                  <a:pt x="179324" y="60325"/>
                </a:lnTo>
                <a:lnTo>
                  <a:pt x="125349" y="112649"/>
                </a:lnTo>
                <a:lnTo>
                  <a:pt x="73025" y="174625"/>
                </a:lnTo>
                <a:lnTo>
                  <a:pt x="39624" y="249174"/>
                </a:lnTo>
                <a:lnTo>
                  <a:pt x="25400" y="295275"/>
                </a:lnTo>
                <a:lnTo>
                  <a:pt x="12700" y="341249"/>
                </a:lnTo>
                <a:lnTo>
                  <a:pt x="0" y="446024"/>
                </a:lnTo>
                <a:lnTo>
                  <a:pt x="6350" y="530225"/>
                </a:lnTo>
                <a:lnTo>
                  <a:pt x="19050" y="604774"/>
                </a:lnTo>
                <a:lnTo>
                  <a:pt x="39624" y="688975"/>
                </a:lnTo>
                <a:lnTo>
                  <a:pt x="66675" y="765175"/>
                </a:lnTo>
                <a:lnTo>
                  <a:pt x="98425" y="833374"/>
                </a:lnTo>
                <a:lnTo>
                  <a:pt x="131699" y="893699"/>
                </a:lnTo>
                <a:lnTo>
                  <a:pt x="172974" y="946150"/>
                </a:lnTo>
                <a:lnTo>
                  <a:pt x="239649" y="1006475"/>
                </a:lnTo>
                <a:lnTo>
                  <a:pt x="271399" y="1028700"/>
                </a:lnTo>
                <a:lnTo>
                  <a:pt x="331724" y="1052449"/>
                </a:lnTo>
                <a:lnTo>
                  <a:pt x="338074" y="1066800"/>
                </a:lnTo>
                <a:lnTo>
                  <a:pt x="338074" y="1074674"/>
                </a:lnTo>
                <a:lnTo>
                  <a:pt x="371475" y="1074674"/>
                </a:lnTo>
                <a:lnTo>
                  <a:pt x="379349" y="1052449"/>
                </a:lnTo>
                <a:lnTo>
                  <a:pt x="419100" y="1028700"/>
                </a:lnTo>
                <a:lnTo>
                  <a:pt x="458724" y="1006475"/>
                </a:lnTo>
                <a:lnTo>
                  <a:pt x="498475" y="976249"/>
                </a:lnTo>
                <a:lnTo>
                  <a:pt x="538099" y="931799"/>
                </a:lnTo>
                <a:lnTo>
                  <a:pt x="571500" y="885825"/>
                </a:lnTo>
                <a:lnTo>
                  <a:pt x="631825" y="787400"/>
                </a:lnTo>
                <a:lnTo>
                  <a:pt x="658749" y="734949"/>
                </a:lnTo>
                <a:lnTo>
                  <a:pt x="677799" y="680974"/>
                </a:lnTo>
                <a:lnTo>
                  <a:pt x="698500" y="620649"/>
                </a:lnTo>
                <a:lnTo>
                  <a:pt x="711200" y="560324"/>
                </a:lnTo>
                <a:lnTo>
                  <a:pt x="717550" y="506349"/>
                </a:lnTo>
                <a:lnTo>
                  <a:pt x="725424" y="446024"/>
                </a:lnTo>
                <a:lnTo>
                  <a:pt x="717550" y="363474"/>
                </a:lnTo>
                <a:lnTo>
                  <a:pt x="704850" y="287274"/>
                </a:lnTo>
                <a:lnTo>
                  <a:pt x="677799" y="219075"/>
                </a:lnTo>
                <a:lnTo>
                  <a:pt x="644525" y="158750"/>
                </a:lnTo>
                <a:lnTo>
                  <a:pt x="611124" y="120650"/>
                </a:lnTo>
                <a:lnTo>
                  <a:pt x="544449" y="60325"/>
                </a:lnTo>
                <a:lnTo>
                  <a:pt x="511175" y="38100"/>
                </a:lnTo>
                <a:lnTo>
                  <a:pt x="471424" y="22225"/>
                </a:lnTo>
                <a:lnTo>
                  <a:pt x="438150" y="7874"/>
                </a:lnTo>
                <a:lnTo>
                  <a:pt x="398399" y="0"/>
                </a:lnTo>
                <a:close/>
              </a:path>
            </a:pathLst>
          </a:custGeom>
          <a:solidFill>
            <a:srgbClr val="FCD7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84350" y="1838325"/>
            <a:ext cx="644525" cy="833755"/>
          </a:xfrm>
          <a:custGeom>
            <a:avLst/>
            <a:gdLst/>
            <a:ahLst/>
            <a:cxnLst/>
            <a:rect l="l" t="t" r="r" b="b"/>
            <a:pathLst>
              <a:path w="644525" h="833755">
                <a:moveTo>
                  <a:pt x="398399" y="0"/>
                </a:moveTo>
                <a:lnTo>
                  <a:pt x="365125" y="0"/>
                </a:lnTo>
                <a:lnTo>
                  <a:pt x="298450" y="7874"/>
                </a:lnTo>
                <a:lnTo>
                  <a:pt x="239649" y="30099"/>
                </a:lnTo>
                <a:lnTo>
                  <a:pt x="179324" y="60325"/>
                </a:lnTo>
                <a:lnTo>
                  <a:pt x="125349" y="112649"/>
                </a:lnTo>
                <a:lnTo>
                  <a:pt x="73025" y="174625"/>
                </a:lnTo>
                <a:lnTo>
                  <a:pt x="39624" y="249174"/>
                </a:lnTo>
                <a:lnTo>
                  <a:pt x="25400" y="295275"/>
                </a:lnTo>
                <a:lnTo>
                  <a:pt x="12700" y="341249"/>
                </a:lnTo>
                <a:lnTo>
                  <a:pt x="0" y="446024"/>
                </a:lnTo>
                <a:lnTo>
                  <a:pt x="6350" y="530225"/>
                </a:lnTo>
                <a:lnTo>
                  <a:pt x="19050" y="604901"/>
                </a:lnTo>
                <a:lnTo>
                  <a:pt x="39624" y="688975"/>
                </a:lnTo>
                <a:lnTo>
                  <a:pt x="66675" y="765175"/>
                </a:lnTo>
                <a:lnTo>
                  <a:pt x="106299" y="801751"/>
                </a:lnTo>
                <a:lnTo>
                  <a:pt x="152400" y="833501"/>
                </a:lnTo>
                <a:lnTo>
                  <a:pt x="206375" y="833501"/>
                </a:lnTo>
                <a:lnTo>
                  <a:pt x="258699" y="817626"/>
                </a:lnTo>
                <a:lnTo>
                  <a:pt x="304800" y="795401"/>
                </a:lnTo>
                <a:lnTo>
                  <a:pt x="352425" y="771525"/>
                </a:lnTo>
                <a:lnTo>
                  <a:pt x="398399" y="741426"/>
                </a:lnTo>
                <a:lnTo>
                  <a:pt x="438150" y="703326"/>
                </a:lnTo>
                <a:lnTo>
                  <a:pt x="471424" y="666750"/>
                </a:lnTo>
                <a:lnTo>
                  <a:pt x="504825" y="620776"/>
                </a:lnTo>
                <a:lnTo>
                  <a:pt x="531749" y="568325"/>
                </a:lnTo>
                <a:lnTo>
                  <a:pt x="558800" y="514350"/>
                </a:lnTo>
                <a:lnTo>
                  <a:pt x="584200" y="461899"/>
                </a:lnTo>
                <a:lnTo>
                  <a:pt x="598424" y="401574"/>
                </a:lnTo>
                <a:lnTo>
                  <a:pt x="631825" y="279400"/>
                </a:lnTo>
                <a:lnTo>
                  <a:pt x="644525" y="158750"/>
                </a:lnTo>
                <a:lnTo>
                  <a:pt x="611124" y="120650"/>
                </a:lnTo>
                <a:lnTo>
                  <a:pt x="544449" y="60325"/>
                </a:lnTo>
                <a:lnTo>
                  <a:pt x="511175" y="38100"/>
                </a:lnTo>
                <a:lnTo>
                  <a:pt x="471424" y="22225"/>
                </a:lnTo>
                <a:lnTo>
                  <a:pt x="438150" y="7874"/>
                </a:lnTo>
                <a:lnTo>
                  <a:pt x="398399" y="0"/>
                </a:lnTo>
                <a:close/>
              </a:path>
            </a:pathLst>
          </a:custGeom>
          <a:solidFill>
            <a:srgbClr val="FCD7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22425" y="2905125"/>
            <a:ext cx="33655" cy="24130"/>
          </a:xfrm>
          <a:custGeom>
            <a:avLst/>
            <a:gdLst/>
            <a:ahLst/>
            <a:cxnLst/>
            <a:rect l="l" t="t" r="r" b="b"/>
            <a:pathLst>
              <a:path w="33655" h="24130">
                <a:moveTo>
                  <a:pt x="14350" y="0"/>
                </a:moveTo>
                <a:lnTo>
                  <a:pt x="0" y="0"/>
                </a:lnTo>
                <a:lnTo>
                  <a:pt x="0" y="7874"/>
                </a:lnTo>
                <a:lnTo>
                  <a:pt x="33400" y="23749"/>
                </a:lnTo>
                <a:lnTo>
                  <a:pt x="27050" y="7874"/>
                </a:lnTo>
                <a:lnTo>
                  <a:pt x="33400" y="7874"/>
                </a:lnTo>
                <a:lnTo>
                  <a:pt x="14350" y="0"/>
                </a:lnTo>
                <a:close/>
              </a:path>
            </a:pathLst>
          </a:custGeom>
          <a:solidFill>
            <a:srgbClr val="F9C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89150" y="2874898"/>
            <a:ext cx="100330" cy="38100"/>
          </a:xfrm>
          <a:custGeom>
            <a:avLst/>
            <a:gdLst/>
            <a:ahLst/>
            <a:cxnLst/>
            <a:rect l="l" t="t" r="r" b="b"/>
            <a:pathLst>
              <a:path w="100330" h="38100">
                <a:moveTo>
                  <a:pt x="0" y="0"/>
                </a:moveTo>
                <a:lnTo>
                  <a:pt x="26924" y="15875"/>
                </a:lnTo>
                <a:lnTo>
                  <a:pt x="33274" y="30225"/>
                </a:lnTo>
                <a:lnTo>
                  <a:pt x="47625" y="30225"/>
                </a:lnTo>
                <a:lnTo>
                  <a:pt x="66675" y="38100"/>
                </a:lnTo>
                <a:lnTo>
                  <a:pt x="74549" y="15875"/>
                </a:lnTo>
                <a:lnTo>
                  <a:pt x="87147" y="8000"/>
                </a:lnTo>
                <a:lnTo>
                  <a:pt x="33274" y="8000"/>
                </a:lnTo>
                <a:lnTo>
                  <a:pt x="0" y="0"/>
                </a:lnTo>
                <a:close/>
              </a:path>
              <a:path w="100330" h="38100">
                <a:moveTo>
                  <a:pt x="99949" y="0"/>
                </a:moveTo>
                <a:lnTo>
                  <a:pt x="66675" y="8000"/>
                </a:lnTo>
                <a:lnTo>
                  <a:pt x="87147" y="8000"/>
                </a:lnTo>
                <a:lnTo>
                  <a:pt x="99949" y="0"/>
                </a:lnTo>
                <a:close/>
              </a:path>
            </a:pathLst>
          </a:custGeom>
          <a:solidFill>
            <a:srgbClr val="F9C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09725" y="2912998"/>
            <a:ext cx="60325" cy="52705"/>
          </a:xfrm>
          <a:custGeom>
            <a:avLst/>
            <a:gdLst/>
            <a:ahLst/>
            <a:cxnLst/>
            <a:rect l="l" t="t" r="r" b="b"/>
            <a:pathLst>
              <a:path w="60325" h="52705">
                <a:moveTo>
                  <a:pt x="18157" y="2624"/>
                </a:moveTo>
                <a:lnTo>
                  <a:pt x="0" y="22351"/>
                </a:lnTo>
                <a:lnTo>
                  <a:pt x="39624" y="52450"/>
                </a:lnTo>
                <a:lnTo>
                  <a:pt x="60325" y="30225"/>
                </a:lnTo>
                <a:lnTo>
                  <a:pt x="45974" y="16001"/>
                </a:lnTo>
                <a:lnTo>
                  <a:pt x="18157" y="2624"/>
                </a:lnTo>
                <a:close/>
              </a:path>
              <a:path w="60325" h="52705">
                <a:moveTo>
                  <a:pt x="20574" y="0"/>
                </a:moveTo>
                <a:lnTo>
                  <a:pt x="12700" y="0"/>
                </a:lnTo>
                <a:lnTo>
                  <a:pt x="18157" y="2624"/>
                </a:lnTo>
                <a:lnTo>
                  <a:pt x="20574" y="0"/>
                </a:lnTo>
                <a:close/>
              </a:path>
            </a:pathLst>
          </a:custGeom>
          <a:solidFill>
            <a:srgbClr val="F6A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57325" y="2724150"/>
            <a:ext cx="398780" cy="167005"/>
          </a:xfrm>
          <a:custGeom>
            <a:avLst/>
            <a:gdLst/>
            <a:ahLst/>
            <a:cxnLst/>
            <a:rect l="l" t="t" r="r" b="b"/>
            <a:pathLst>
              <a:path w="398780" h="167005">
                <a:moveTo>
                  <a:pt x="0" y="60325"/>
                </a:moveTo>
                <a:lnTo>
                  <a:pt x="45974" y="98425"/>
                </a:lnTo>
                <a:lnTo>
                  <a:pt x="85725" y="136525"/>
                </a:lnTo>
                <a:lnTo>
                  <a:pt x="131699" y="158750"/>
                </a:lnTo>
                <a:lnTo>
                  <a:pt x="173100" y="166624"/>
                </a:lnTo>
                <a:lnTo>
                  <a:pt x="198500" y="158750"/>
                </a:lnTo>
                <a:lnTo>
                  <a:pt x="231775" y="150749"/>
                </a:lnTo>
                <a:lnTo>
                  <a:pt x="258825" y="136525"/>
                </a:lnTo>
                <a:lnTo>
                  <a:pt x="285750" y="120650"/>
                </a:lnTo>
                <a:lnTo>
                  <a:pt x="329569" y="82550"/>
                </a:lnTo>
                <a:lnTo>
                  <a:pt x="98425" y="82550"/>
                </a:lnTo>
                <a:lnTo>
                  <a:pt x="52324" y="76200"/>
                </a:lnTo>
                <a:lnTo>
                  <a:pt x="0" y="60325"/>
                </a:lnTo>
                <a:close/>
              </a:path>
              <a:path w="398780" h="167005">
                <a:moveTo>
                  <a:pt x="398525" y="0"/>
                </a:moveTo>
                <a:lnTo>
                  <a:pt x="304800" y="52324"/>
                </a:lnTo>
                <a:lnTo>
                  <a:pt x="206375" y="82550"/>
                </a:lnTo>
                <a:lnTo>
                  <a:pt x="329569" y="82550"/>
                </a:lnTo>
                <a:lnTo>
                  <a:pt x="346075" y="68199"/>
                </a:lnTo>
                <a:lnTo>
                  <a:pt x="398525" y="0"/>
                </a:lnTo>
                <a:close/>
              </a:path>
            </a:pathLst>
          </a:custGeom>
          <a:solidFill>
            <a:srgbClr val="F6A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1025" y="1898650"/>
            <a:ext cx="298450" cy="544830"/>
          </a:xfrm>
          <a:custGeom>
            <a:avLst/>
            <a:gdLst/>
            <a:ahLst/>
            <a:cxnLst/>
            <a:rect l="l" t="t" r="r" b="b"/>
            <a:pathLst>
              <a:path w="298450" h="544830">
                <a:moveTo>
                  <a:pt x="238125" y="0"/>
                </a:moveTo>
                <a:lnTo>
                  <a:pt x="172974" y="22225"/>
                </a:lnTo>
                <a:lnTo>
                  <a:pt x="139700" y="45974"/>
                </a:lnTo>
                <a:lnTo>
                  <a:pt x="98425" y="90424"/>
                </a:lnTo>
                <a:lnTo>
                  <a:pt x="73025" y="144399"/>
                </a:lnTo>
                <a:lnTo>
                  <a:pt x="39624" y="204724"/>
                </a:lnTo>
                <a:lnTo>
                  <a:pt x="12700" y="273050"/>
                </a:lnTo>
                <a:lnTo>
                  <a:pt x="0" y="355600"/>
                </a:lnTo>
                <a:lnTo>
                  <a:pt x="0" y="431800"/>
                </a:lnTo>
                <a:lnTo>
                  <a:pt x="6350" y="469900"/>
                </a:lnTo>
                <a:lnTo>
                  <a:pt x="25400" y="508000"/>
                </a:lnTo>
                <a:lnTo>
                  <a:pt x="52324" y="538226"/>
                </a:lnTo>
                <a:lnTo>
                  <a:pt x="73025" y="544576"/>
                </a:lnTo>
                <a:lnTo>
                  <a:pt x="85725" y="538226"/>
                </a:lnTo>
                <a:lnTo>
                  <a:pt x="92075" y="522350"/>
                </a:lnTo>
                <a:lnTo>
                  <a:pt x="98425" y="477900"/>
                </a:lnTo>
                <a:lnTo>
                  <a:pt x="106299" y="439800"/>
                </a:lnTo>
                <a:lnTo>
                  <a:pt x="131699" y="333375"/>
                </a:lnTo>
                <a:lnTo>
                  <a:pt x="158750" y="265049"/>
                </a:lnTo>
                <a:lnTo>
                  <a:pt x="179324" y="212725"/>
                </a:lnTo>
                <a:lnTo>
                  <a:pt x="204724" y="182499"/>
                </a:lnTo>
                <a:lnTo>
                  <a:pt x="245999" y="144399"/>
                </a:lnTo>
                <a:lnTo>
                  <a:pt x="265049" y="120650"/>
                </a:lnTo>
                <a:lnTo>
                  <a:pt x="292100" y="84074"/>
                </a:lnTo>
                <a:lnTo>
                  <a:pt x="298450" y="60325"/>
                </a:lnTo>
                <a:lnTo>
                  <a:pt x="292100" y="38100"/>
                </a:lnTo>
                <a:lnTo>
                  <a:pt x="279400" y="15875"/>
                </a:lnTo>
                <a:lnTo>
                  <a:pt x="238125" y="0"/>
                </a:lnTo>
                <a:close/>
              </a:path>
            </a:pathLst>
          </a:custGeom>
          <a:solidFill>
            <a:srgbClr val="FFE6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51025" y="1997075"/>
            <a:ext cx="659130" cy="809625"/>
          </a:xfrm>
          <a:custGeom>
            <a:avLst/>
            <a:gdLst/>
            <a:ahLst/>
            <a:cxnLst/>
            <a:rect l="l" t="t" r="r" b="b"/>
            <a:pathLst>
              <a:path w="659130" h="809625">
                <a:moveTo>
                  <a:pt x="0" y="606425"/>
                </a:moveTo>
                <a:lnTo>
                  <a:pt x="31750" y="674624"/>
                </a:lnTo>
                <a:lnTo>
                  <a:pt x="65024" y="734949"/>
                </a:lnTo>
                <a:lnTo>
                  <a:pt x="106299" y="787400"/>
                </a:lnTo>
                <a:lnTo>
                  <a:pt x="158750" y="803275"/>
                </a:lnTo>
                <a:lnTo>
                  <a:pt x="204724" y="809625"/>
                </a:lnTo>
                <a:lnTo>
                  <a:pt x="312674" y="809625"/>
                </a:lnTo>
                <a:lnTo>
                  <a:pt x="411099" y="779399"/>
                </a:lnTo>
                <a:lnTo>
                  <a:pt x="504825" y="727075"/>
                </a:lnTo>
                <a:lnTo>
                  <a:pt x="536972" y="674624"/>
                </a:lnTo>
                <a:lnTo>
                  <a:pt x="85725" y="674624"/>
                </a:lnTo>
                <a:lnTo>
                  <a:pt x="39624" y="642874"/>
                </a:lnTo>
                <a:lnTo>
                  <a:pt x="0" y="606425"/>
                </a:lnTo>
                <a:close/>
              </a:path>
              <a:path w="659130" h="809625">
                <a:moveTo>
                  <a:pt x="577850" y="0"/>
                </a:moveTo>
                <a:lnTo>
                  <a:pt x="565150" y="120650"/>
                </a:lnTo>
                <a:lnTo>
                  <a:pt x="531749" y="242824"/>
                </a:lnTo>
                <a:lnTo>
                  <a:pt x="517525" y="303149"/>
                </a:lnTo>
                <a:lnTo>
                  <a:pt x="492125" y="355600"/>
                </a:lnTo>
                <a:lnTo>
                  <a:pt x="465074" y="409575"/>
                </a:lnTo>
                <a:lnTo>
                  <a:pt x="438150" y="461899"/>
                </a:lnTo>
                <a:lnTo>
                  <a:pt x="404749" y="508000"/>
                </a:lnTo>
                <a:lnTo>
                  <a:pt x="371475" y="544449"/>
                </a:lnTo>
                <a:lnTo>
                  <a:pt x="331724" y="582549"/>
                </a:lnTo>
                <a:lnTo>
                  <a:pt x="285750" y="612775"/>
                </a:lnTo>
                <a:lnTo>
                  <a:pt x="238125" y="636524"/>
                </a:lnTo>
                <a:lnTo>
                  <a:pt x="192024" y="658749"/>
                </a:lnTo>
                <a:lnTo>
                  <a:pt x="139700" y="674624"/>
                </a:lnTo>
                <a:lnTo>
                  <a:pt x="536972" y="674624"/>
                </a:lnTo>
                <a:lnTo>
                  <a:pt x="565150" y="628650"/>
                </a:lnTo>
                <a:lnTo>
                  <a:pt x="592074" y="576199"/>
                </a:lnTo>
                <a:lnTo>
                  <a:pt x="611124" y="522224"/>
                </a:lnTo>
                <a:lnTo>
                  <a:pt x="631825" y="461899"/>
                </a:lnTo>
                <a:lnTo>
                  <a:pt x="644525" y="401574"/>
                </a:lnTo>
                <a:lnTo>
                  <a:pt x="650875" y="347599"/>
                </a:lnTo>
                <a:lnTo>
                  <a:pt x="658749" y="287274"/>
                </a:lnTo>
                <a:lnTo>
                  <a:pt x="650875" y="204724"/>
                </a:lnTo>
                <a:lnTo>
                  <a:pt x="638175" y="128524"/>
                </a:lnTo>
                <a:lnTo>
                  <a:pt x="611124" y="60325"/>
                </a:lnTo>
                <a:lnTo>
                  <a:pt x="577850" y="0"/>
                </a:lnTo>
                <a:close/>
              </a:path>
            </a:pathLst>
          </a:custGeom>
          <a:solidFill>
            <a:srgbClr val="F9C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82800" y="1619250"/>
            <a:ext cx="717550" cy="1127125"/>
          </a:xfrm>
          <a:custGeom>
            <a:avLst/>
            <a:gdLst/>
            <a:ahLst/>
            <a:cxnLst/>
            <a:rect l="l" t="t" r="r" b="b"/>
            <a:pathLst>
              <a:path w="717550" h="1127125">
                <a:moveTo>
                  <a:pt x="392049" y="0"/>
                </a:moveTo>
                <a:lnTo>
                  <a:pt x="298450" y="0"/>
                </a:lnTo>
                <a:lnTo>
                  <a:pt x="231775" y="22225"/>
                </a:lnTo>
                <a:lnTo>
                  <a:pt x="172974" y="60325"/>
                </a:lnTo>
                <a:lnTo>
                  <a:pt x="118999" y="104775"/>
                </a:lnTo>
                <a:lnTo>
                  <a:pt x="73025" y="172974"/>
                </a:lnTo>
                <a:lnTo>
                  <a:pt x="33274" y="249174"/>
                </a:lnTo>
                <a:lnTo>
                  <a:pt x="19050" y="295275"/>
                </a:lnTo>
                <a:lnTo>
                  <a:pt x="6350" y="339725"/>
                </a:lnTo>
                <a:lnTo>
                  <a:pt x="0" y="385699"/>
                </a:lnTo>
                <a:lnTo>
                  <a:pt x="0" y="522224"/>
                </a:lnTo>
                <a:lnTo>
                  <a:pt x="12700" y="604774"/>
                </a:lnTo>
                <a:lnTo>
                  <a:pt x="33274" y="680974"/>
                </a:lnTo>
                <a:lnTo>
                  <a:pt x="66675" y="757174"/>
                </a:lnTo>
                <a:lnTo>
                  <a:pt x="98425" y="823849"/>
                </a:lnTo>
                <a:lnTo>
                  <a:pt x="131699" y="885825"/>
                </a:lnTo>
                <a:lnTo>
                  <a:pt x="172974" y="938149"/>
                </a:lnTo>
                <a:lnTo>
                  <a:pt x="206375" y="976249"/>
                </a:lnTo>
                <a:lnTo>
                  <a:pt x="239649" y="1006475"/>
                </a:lnTo>
                <a:lnTo>
                  <a:pt x="271399" y="1020699"/>
                </a:lnTo>
                <a:lnTo>
                  <a:pt x="304800" y="1036574"/>
                </a:lnTo>
                <a:lnTo>
                  <a:pt x="325374" y="1044575"/>
                </a:lnTo>
                <a:lnTo>
                  <a:pt x="331724" y="1066800"/>
                </a:lnTo>
                <a:lnTo>
                  <a:pt x="338074" y="1074674"/>
                </a:lnTo>
                <a:lnTo>
                  <a:pt x="319024" y="1096899"/>
                </a:lnTo>
                <a:lnTo>
                  <a:pt x="358775" y="1127125"/>
                </a:lnTo>
                <a:lnTo>
                  <a:pt x="379349" y="1104900"/>
                </a:lnTo>
                <a:lnTo>
                  <a:pt x="371475" y="1082675"/>
                </a:lnTo>
                <a:lnTo>
                  <a:pt x="365125" y="1074674"/>
                </a:lnTo>
                <a:lnTo>
                  <a:pt x="365125" y="1066800"/>
                </a:lnTo>
                <a:lnTo>
                  <a:pt x="371475" y="1052449"/>
                </a:lnTo>
                <a:lnTo>
                  <a:pt x="412750" y="1028700"/>
                </a:lnTo>
                <a:lnTo>
                  <a:pt x="452374" y="1006475"/>
                </a:lnTo>
                <a:lnTo>
                  <a:pt x="531749" y="930275"/>
                </a:lnTo>
                <a:lnTo>
                  <a:pt x="571500" y="885825"/>
                </a:lnTo>
                <a:lnTo>
                  <a:pt x="631825" y="787400"/>
                </a:lnTo>
                <a:lnTo>
                  <a:pt x="650875" y="733425"/>
                </a:lnTo>
                <a:lnTo>
                  <a:pt x="677799" y="673100"/>
                </a:lnTo>
                <a:lnTo>
                  <a:pt x="692150" y="620649"/>
                </a:lnTo>
                <a:lnTo>
                  <a:pt x="704850" y="560324"/>
                </a:lnTo>
                <a:lnTo>
                  <a:pt x="717550" y="498475"/>
                </a:lnTo>
                <a:lnTo>
                  <a:pt x="717550" y="355600"/>
                </a:lnTo>
                <a:lnTo>
                  <a:pt x="698500" y="279400"/>
                </a:lnTo>
                <a:lnTo>
                  <a:pt x="671449" y="211074"/>
                </a:lnTo>
                <a:lnTo>
                  <a:pt x="638175" y="158750"/>
                </a:lnTo>
                <a:lnTo>
                  <a:pt x="611124" y="120650"/>
                </a:lnTo>
                <a:lnTo>
                  <a:pt x="544449" y="60325"/>
                </a:lnTo>
                <a:lnTo>
                  <a:pt x="504825" y="38100"/>
                </a:lnTo>
                <a:lnTo>
                  <a:pt x="431800" y="6350"/>
                </a:lnTo>
                <a:lnTo>
                  <a:pt x="392049" y="0"/>
                </a:lnTo>
                <a:close/>
              </a:path>
            </a:pathLst>
          </a:custGeom>
          <a:solidFill>
            <a:srgbClr val="00B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82800" y="1619250"/>
            <a:ext cx="638175" cy="831850"/>
          </a:xfrm>
          <a:custGeom>
            <a:avLst/>
            <a:gdLst/>
            <a:ahLst/>
            <a:cxnLst/>
            <a:rect l="l" t="t" r="r" b="b"/>
            <a:pathLst>
              <a:path w="638175" h="831850">
                <a:moveTo>
                  <a:pt x="392049" y="0"/>
                </a:moveTo>
                <a:lnTo>
                  <a:pt x="298450" y="0"/>
                </a:lnTo>
                <a:lnTo>
                  <a:pt x="231775" y="22225"/>
                </a:lnTo>
                <a:lnTo>
                  <a:pt x="172974" y="60325"/>
                </a:lnTo>
                <a:lnTo>
                  <a:pt x="118999" y="104775"/>
                </a:lnTo>
                <a:lnTo>
                  <a:pt x="73025" y="172974"/>
                </a:lnTo>
                <a:lnTo>
                  <a:pt x="33274" y="249174"/>
                </a:lnTo>
                <a:lnTo>
                  <a:pt x="19050" y="295275"/>
                </a:lnTo>
                <a:lnTo>
                  <a:pt x="6350" y="339725"/>
                </a:lnTo>
                <a:lnTo>
                  <a:pt x="0" y="385699"/>
                </a:lnTo>
                <a:lnTo>
                  <a:pt x="0" y="522224"/>
                </a:lnTo>
                <a:lnTo>
                  <a:pt x="12700" y="604774"/>
                </a:lnTo>
                <a:lnTo>
                  <a:pt x="33274" y="680974"/>
                </a:lnTo>
                <a:lnTo>
                  <a:pt x="66675" y="757174"/>
                </a:lnTo>
                <a:lnTo>
                  <a:pt x="106299" y="793750"/>
                </a:lnTo>
                <a:lnTo>
                  <a:pt x="146050" y="831850"/>
                </a:lnTo>
                <a:lnTo>
                  <a:pt x="198374" y="823849"/>
                </a:lnTo>
                <a:lnTo>
                  <a:pt x="252349" y="817499"/>
                </a:lnTo>
                <a:lnTo>
                  <a:pt x="304800" y="793750"/>
                </a:lnTo>
                <a:lnTo>
                  <a:pt x="352425" y="771525"/>
                </a:lnTo>
                <a:lnTo>
                  <a:pt x="392049" y="741299"/>
                </a:lnTo>
                <a:lnTo>
                  <a:pt x="431800" y="703199"/>
                </a:lnTo>
                <a:lnTo>
                  <a:pt x="465074" y="658749"/>
                </a:lnTo>
                <a:lnTo>
                  <a:pt x="531749" y="566674"/>
                </a:lnTo>
                <a:lnTo>
                  <a:pt x="558800" y="514350"/>
                </a:lnTo>
                <a:lnTo>
                  <a:pt x="577850" y="454025"/>
                </a:lnTo>
                <a:lnTo>
                  <a:pt x="598424" y="400050"/>
                </a:lnTo>
                <a:lnTo>
                  <a:pt x="625475" y="279400"/>
                </a:lnTo>
                <a:lnTo>
                  <a:pt x="638175" y="158750"/>
                </a:lnTo>
                <a:lnTo>
                  <a:pt x="611124" y="120650"/>
                </a:lnTo>
                <a:lnTo>
                  <a:pt x="544449" y="60325"/>
                </a:lnTo>
                <a:lnTo>
                  <a:pt x="504825" y="38100"/>
                </a:lnTo>
                <a:lnTo>
                  <a:pt x="471424" y="22225"/>
                </a:lnTo>
                <a:lnTo>
                  <a:pt x="431800" y="6350"/>
                </a:lnTo>
                <a:lnTo>
                  <a:pt x="392049" y="0"/>
                </a:lnTo>
                <a:close/>
              </a:path>
            </a:pathLst>
          </a:custGeom>
          <a:solidFill>
            <a:srgbClr val="4EC6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14651" y="2686050"/>
            <a:ext cx="40005" cy="15875"/>
          </a:xfrm>
          <a:custGeom>
            <a:avLst/>
            <a:gdLst/>
            <a:ahLst/>
            <a:cxnLst/>
            <a:rect l="l" t="t" r="r" b="b"/>
            <a:pathLst>
              <a:path w="40005" h="15875">
                <a:moveTo>
                  <a:pt x="33274" y="0"/>
                </a:moveTo>
                <a:lnTo>
                  <a:pt x="0" y="0"/>
                </a:lnTo>
                <a:lnTo>
                  <a:pt x="6350" y="7874"/>
                </a:lnTo>
                <a:lnTo>
                  <a:pt x="39624" y="15875"/>
                </a:lnTo>
                <a:lnTo>
                  <a:pt x="33274" y="7874"/>
                </a:lnTo>
                <a:lnTo>
                  <a:pt x="33274" y="0"/>
                </a:lnTo>
                <a:close/>
              </a:path>
            </a:pathLst>
          </a:custGeom>
          <a:solidFill>
            <a:srgbClr val="00A6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81250" y="2633726"/>
            <a:ext cx="133350" cy="52705"/>
          </a:xfrm>
          <a:custGeom>
            <a:avLst/>
            <a:gdLst/>
            <a:ahLst/>
            <a:cxnLst/>
            <a:rect l="l" t="t" r="r" b="b"/>
            <a:pathLst>
              <a:path w="133350" h="52705">
                <a:moveTo>
                  <a:pt x="133350" y="0"/>
                </a:moveTo>
                <a:lnTo>
                  <a:pt x="99949" y="14224"/>
                </a:lnTo>
                <a:lnTo>
                  <a:pt x="33274" y="30099"/>
                </a:lnTo>
                <a:lnTo>
                  <a:pt x="26924" y="30099"/>
                </a:lnTo>
                <a:lnTo>
                  <a:pt x="33274" y="52324"/>
                </a:lnTo>
                <a:lnTo>
                  <a:pt x="66675" y="52324"/>
                </a:lnTo>
                <a:lnTo>
                  <a:pt x="73025" y="38100"/>
                </a:lnTo>
                <a:lnTo>
                  <a:pt x="89795" y="30099"/>
                </a:lnTo>
                <a:lnTo>
                  <a:pt x="33274" y="30099"/>
                </a:lnTo>
                <a:lnTo>
                  <a:pt x="0" y="22225"/>
                </a:lnTo>
                <a:lnTo>
                  <a:pt x="106299" y="22225"/>
                </a:lnTo>
                <a:lnTo>
                  <a:pt x="133350" y="0"/>
                </a:lnTo>
                <a:close/>
              </a:path>
            </a:pathLst>
          </a:custGeom>
          <a:solidFill>
            <a:srgbClr val="4EC6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1951" y="2694051"/>
            <a:ext cx="60325" cy="52705"/>
          </a:xfrm>
          <a:custGeom>
            <a:avLst/>
            <a:gdLst/>
            <a:ahLst/>
            <a:cxnLst/>
            <a:rect l="l" t="t" r="r" b="b"/>
            <a:pathLst>
              <a:path w="60325" h="52705">
                <a:moveTo>
                  <a:pt x="19050" y="0"/>
                </a:moveTo>
                <a:lnTo>
                  <a:pt x="0" y="22225"/>
                </a:lnTo>
                <a:lnTo>
                  <a:pt x="39624" y="52324"/>
                </a:lnTo>
                <a:lnTo>
                  <a:pt x="60325" y="30099"/>
                </a:lnTo>
                <a:lnTo>
                  <a:pt x="52324" y="7874"/>
                </a:lnTo>
                <a:lnTo>
                  <a:pt x="19050" y="0"/>
                </a:lnTo>
                <a:close/>
              </a:path>
            </a:pathLst>
          </a:custGeom>
          <a:solidFill>
            <a:srgbClr val="4EC6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55901" y="2505075"/>
            <a:ext cx="398780" cy="158750"/>
          </a:xfrm>
          <a:custGeom>
            <a:avLst/>
            <a:gdLst/>
            <a:ahLst/>
            <a:cxnLst/>
            <a:rect l="l" t="t" r="r" b="b"/>
            <a:pathLst>
              <a:path w="398780" h="158750">
                <a:moveTo>
                  <a:pt x="0" y="52324"/>
                </a:moveTo>
                <a:lnTo>
                  <a:pt x="39624" y="98425"/>
                </a:lnTo>
                <a:lnTo>
                  <a:pt x="85725" y="128524"/>
                </a:lnTo>
                <a:lnTo>
                  <a:pt x="125349" y="150749"/>
                </a:lnTo>
                <a:lnTo>
                  <a:pt x="172974" y="158750"/>
                </a:lnTo>
                <a:lnTo>
                  <a:pt x="198374" y="158750"/>
                </a:lnTo>
                <a:lnTo>
                  <a:pt x="225425" y="150749"/>
                </a:lnTo>
                <a:lnTo>
                  <a:pt x="258699" y="134874"/>
                </a:lnTo>
                <a:lnTo>
                  <a:pt x="285750" y="112649"/>
                </a:lnTo>
                <a:lnTo>
                  <a:pt x="326598" y="82550"/>
                </a:lnTo>
                <a:lnTo>
                  <a:pt x="98425" y="82550"/>
                </a:lnTo>
                <a:lnTo>
                  <a:pt x="45974" y="74549"/>
                </a:lnTo>
                <a:lnTo>
                  <a:pt x="0" y="52324"/>
                </a:lnTo>
                <a:close/>
              </a:path>
              <a:path w="398780" h="158750">
                <a:moveTo>
                  <a:pt x="398399" y="0"/>
                </a:moveTo>
                <a:lnTo>
                  <a:pt x="298450" y="44450"/>
                </a:lnTo>
                <a:lnTo>
                  <a:pt x="252349" y="68199"/>
                </a:lnTo>
                <a:lnTo>
                  <a:pt x="198374" y="74549"/>
                </a:lnTo>
                <a:lnTo>
                  <a:pt x="146050" y="82550"/>
                </a:lnTo>
                <a:lnTo>
                  <a:pt x="326598" y="82550"/>
                </a:lnTo>
                <a:lnTo>
                  <a:pt x="346075" y="68199"/>
                </a:lnTo>
                <a:lnTo>
                  <a:pt x="398399" y="0"/>
                </a:lnTo>
                <a:close/>
              </a:path>
            </a:pathLst>
          </a:custGeom>
          <a:solidFill>
            <a:srgbClr val="00A6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41601" y="1679575"/>
            <a:ext cx="300355" cy="536575"/>
          </a:xfrm>
          <a:custGeom>
            <a:avLst/>
            <a:gdLst/>
            <a:ahLst/>
            <a:cxnLst/>
            <a:rect l="l" t="t" r="r" b="b"/>
            <a:pathLst>
              <a:path w="300355" h="536575">
                <a:moveTo>
                  <a:pt x="239649" y="0"/>
                </a:moveTo>
                <a:lnTo>
                  <a:pt x="180975" y="14224"/>
                </a:lnTo>
                <a:lnTo>
                  <a:pt x="139700" y="44450"/>
                </a:lnTo>
                <a:lnTo>
                  <a:pt x="73025" y="136525"/>
                </a:lnTo>
                <a:lnTo>
                  <a:pt x="39624" y="204724"/>
                </a:lnTo>
                <a:lnTo>
                  <a:pt x="14224" y="271399"/>
                </a:lnTo>
                <a:lnTo>
                  <a:pt x="0" y="347599"/>
                </a:lnTo>
                <a:lnTo>
                  <a:pt x="0" y="431800"/>
                </a:lnTo>
                <a:lnTo>
                  <a:pt x="14224" y="468249"/>
                </a:lnTo>
                <a:lnTo>
                  <a:pt x="26924" y="506349"/>
                </a:lnTo>
                <a:lnTo>
                  <a:pt x="53975" y="530225"/>
                </a:lnTo>
                <a:lnTo>
                  <a:pt x="80899" y="536575"/>
                </a:lnTo>
                <a:lnTo>
                  <a:pt x="93599" y="530225"/>
                </a:lnTo>
                <a:lnTo>
                  <a:pt x="99949" y="514350"/>
                </a:lnTo>
                <a:lnTo>
                  <a:pt x="106299" y="468249"/>
                </a:lnTo>
                <a:lnTo>
                  <a:pt x="106299" y="438150"/>
                </a:lnTo>
                <a:lnTo>
                  <a:pt x="133350" y="333375"/>
                </a:lnTo>
                <a:lnTo>
                  <a:pt x="160274" y="257175"/>
                </a:lnTo>
                <a:lnTo>
                  <a:pt x="187325" y="211074"/>
                </a:lnTo>
                <a:lnTo>
                  <a:pt x="206375" y="180975"/>
                </a:lnTo>
                <a:lnTo>
                  <a:pt x="254000" y="142875"/>
                </a:lnTo>
                <a:lnTo>
                  <a:pt x="273050" y="120650"/>
                </a:lnTo>
                <a:lnTo>
                  <a:pt x="293624" y="82550"/>
                </a:lnTo>
                <a:lnTo>
                  <a:pt x="299974" y="52324"/>
                </a:lnTo>
                <a:lnTo>
                  <a:pt x="299974" y="30099"/>
                </a:lnTo>
                <a:lnTo>
                  <a:pt x="287274" y="14224"/>
                </a:lnTo>
                <a:lnTo>
                  <a:pt x="266700" y="7874"/>
                </a:lnTo>
                <a:lnTo>
                  <a:pt x="239649" y="0"/>
                </a:lnTo>
                <a:close/>
              </a:path>
            </a:pathLst>
          </a:custGeom>
          <a:solidFill>
            <a:srgbClr val="97D9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8812" y="1800225"/>
            <a:ext cx="358775" cy="454025"/>
          </a:xfrm>
          <a:custGeom>
            <a:avLst/>
            <a:gdLst/>
            <a:ahLst/>
            <a:cxnLst/>
            <a:rect l="l" t="t" r="r" b="b"/>
            <a:pathLst>
              <a:path w="358775" h="454025">
                <a:moveTo>
                  <a:pt x="0" y="303149"/>
                </a:moveTo>
                <a:lnTo>
                  <a:pt x="0" y="317500"/>
                </a:lnTo>
                <a:lnTo>
                  <a:pt x="6350" y="347599"/>
                </a:lnTo>
                <a:lnTo>
                  <a:pt x="25400" y="393700"/>
                </a:lnTo>
                <a:lnTo>
                  <a:pt x="73025" y="431800"/>
                </a:lnTo>
                <a:lnTo>
                  <a:pt x="146050" y="454025"/>
                </a:lnTo>
                <a:lnTo>
                  <a:pt x="225425" y="454025"/>
                </a:lnTo>
                <a:lnTo>
                  <a:pt x="292100" y="431800"/>
                </a:lnTo>
                <a:lnTo>
                  <a:pt x="331787" y="393700"/>
                </a:lnTo>
                <a:lnTo>
                  <a:pt x="346075" y="363474"/>
                </a:lnTo>
                <a:lnTo>
                  <a:pt x="231775" y="363474"/>
                </a:lnTo>
                <a:lnTo>
                  <a:pt x="119062" y="355600"/>
                </a:lnTo>
                <a:lnTo>
                  <a:pt x="119062" y="311150"/>
                </a:lnTo>
                <a:lnTo>
                  <a:pt x="0" y="303149"/>
                </a:lnTo>
                <a:close/>
              </a:path>
              <a:path w="358775" h="454025">
                <a:moveTo>
                  <a:pt x="219075" y="0"/>
                </a:moveTo>
                <a:lnTo>
                  <a:pt x="185737" y="0"/>
                </a:lnTo>
                <a:lnTo>
                  <a:pt x="98425" y="7874"/>
                </a:lnTo>
                <a:lnTo>
                  <a:pt x="46037" y="30099"/>
                </a:lnTo>
                <a:lnTo>
                  <a:pt x="12700" y="68199"/>
                </a:lnTo>
                <a:lnTo>
                  <a:pt x="0" y="136525"/>
                </a:lnTo>
                <a:lnTo>
                  <a:pt x="6350" y="174625"/>
                </a:lnTo>
                <a:lnTo>
                  <a:pt x="33337" y="234950"/>
                </a:lnTo>
                <a:lnTo>
                  <a:pt x="92075" y="265049"/>
                </a:lnTo>
                <a:lnTo>
                  <a:pt x="139700" y="273050"/>
                </a:lnTo>
                <a:lnTo>
                  <a:pt x="231775" y="280924"/>
                </a:lnTo>
                <a:lnTo>
                  <a:pt x="231775" y="363474"/>
                </a:lnTo>
                <a:lnTo>
                  <a:pt x="346075" y="363474"/>
                </a:lnTo>
                <a:lnTo>
                  <a:pt x="352425" y="333375"/>
                </a:lnTo>
                <a:lnTo>
                  <a:pt x="358775" y="303149"/>
                </a:lnTo>
                <a:lnTo>
                  <a:pt x="352425" y="265049"/>
                </a:lnTo>
                <a:lnTo>
                  <a:pt x="325437" y="212725"/>
                </a:lnTo>
                <a:lnTo>
                  <a:pt x="265112" y="174625"/>
                </a:lnTo>
                <a:lnTo>
                  <a:pt x="225425" y="166624"/>
                </a:lnTo>
                <a:lnTo>
                  <a:pt x="179387" y="158750"/>
                </a:lnTo>
                <a:lnTo>
                  <a:pt x="112712" y="158750"/>
                </a:lnTo>
                <a:lnTo>
                  <a:pt x="112712" y="84074"/>
                </a:lnTo>
                <a:lnTo>
                  <a:pt x="329973" y="84074"/>
                </a:lnTo>
                <a:lnTo>
                  <a:pt x="325437" y="68199"/>
                </a:lnTo>
                <a:lnTo>
                  <a:pt x="312737" y="53975"/>
                </a:lnTo>
                <a:lnTo>
                  <a:pt x="298450" y="30099"/>
                </a:lnTo>
                <a:lnTo>
                  <a:pt x="271462" y="15875"/>
                </a:lnTo>
                <a:lnTo>
                  <a:pt x="252412" y="7874"/>
                </a:lnTo>
                <a:lnTo>
                  <a:pt x="219075" y="0"/>
                </a:lnTo>
                <a:close/>
              </a:path>
              <a:path w="358775" h="454025">
                <a:moveTo>
                  <a:pt x="329973" y="84074"/>
                </a:moveTo>
                <a:lnTo>
                  <a:pt x="152400" y="84074"/>
                </a:lnTo>
                <a:lnTo>
                  <a:pt x="219075" y="90424"/>
                </a:lnTo>
                <a:lnTo>
                  <a:pt x="219075" y="136525"/>
                </a:lnTo>
                <a:lnTo>
                  <a:pt x="331787" y="136525"/>
                </a:lnTo>
                <a:lnTo>
                  <a:pt x="331787" y="90424"/>
                </a:lnTo>
                <a:lnTo>
                  <a:pt x="329973" y="840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57325" y="2073275"/>
            <a:ext cx="352425" cy="431800"/>
          </a:xfrm>
          <a:custGeom>
            <a:avLst/>
            <a:gdLst/>
            <a:ahLst/>
            <a:cxnLst/>
            <a:rect l="l" t="t" r="r" b="b"/>
            <a:pathLst>
              <a:path w="352425" h="431800">
                <a:moveTo>
                  <a:pt x="118999" y="0"/>
                </a:moveTo>
                <a:lnTo>
                  <a:pt x="58674" y="234950"/>
                </a:lnTo>
                <a:lnTo>
                  <a:pt x="0" y="431800"/>
                </a:lnTo>
                <a:lnTo>
                  <a:pt x="98425" y="431800"/>
                </a:lnTo>
                <a:lnTo>
                  <a:pt x="118999" y="333375"/>
                </a:lnTo>
                <a:lnTo>
                  <a:pt x="327715" y="333375"/>
                </a:lnTo>
                <a:lnTo>
                  <a:pt x="306577" y="249174"/>
                </a:lnTo>
                <a:lnTo>
                  <a:pt x="131699" y="249174"/>
                </a:lnTo>
                <a:lnTo>
                  <a:pt x="165100" y="82550"/>
                </a:lnTo>
                <a:lnTo>
                  <a:pt x="264746" y="82550"/>
                </a:lnTo>
                <a:lnTo>
                  <a:pt x="245999" y="7874"/>
                </a:lnTo>
                <a:lnTo>
                  <a:pt x="118999" y="0"/>
                </a:lnTo>
                <a:close/>
              </a:path>
              <a:path w="352425" h="431800">
                <a:moveTo>
                  <a:pt x="327715" y="333375"/>
                </a:moveTo>
                <a:lnTo>
                  <a:pt x="118999" y="333375"/>
                </a:lnTo>
                <a:lnTo>
                  <a:pt x="198374" y="339725"/>
                </a:lnTo>
                <a:lnTo>
                  <a:pt x="225425" y="431800"/>
                </a:lnTo>
                <a:lnTo>
                  <a:pt x="352425" y="431800"/>
                </a:lnTo>
                <a:lnTo>
                  <a:pt x="327715" y="333375"/>
                </a:lnTo>
                <a:close/>
              </a:path>
              <a:path w="352425" h="431800">
                <a:moveTo>
                  <a:pt x="264746" y="82550"/>
                </a:moveTo>
                <a:lnTo>
                  <a:pt x="165100" y="82550"/>
                </a:lnTo>
                <a:lnTo>
                  <a:pt x="179324" y="158750"/>
                </a:lnTo>
                <a:lnTo>
                  <a:pt x="206375" y="249174"/>
                </a:lnTo>
                <a:lnTo>
                  <a:pt x="306577" y="249174"/>
                </a:lnTo>
                <a:lnTo>
                  <a:pt x="264746" y="82550"/>
                </a:lnTo>
                <a:close/>
              </a:path>
            </a:pathLst>
          </a:custGeom>
          <a:solidFill>
            <a:srgbClr val="00AA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22576" y="1898650"/>
            <a:ext cx="265430" cy="431800"/>
          </a:xfrm>
          <a:custGeom>
            <a:avLst/>
            <a:gdLst/>
            <a:ahLst/>
            <a:cxnLst/>
            <a:rect l="l" t="t" r="r" b="b"/>
            <a:pathLst>
              <a:path w="265430" h="431800">
                <a:moveTo>
                  <a:pt x="118999" y="0"/>
                </a:moveTo>
                <a:lnTo>
                  <a:pt x="6350" y="0"/>
                </a:lnTo>
                <a:lnTo>
                  <a:pt x="6350" y="204724"/>
                </a:lnTo>
                <a:lnTo>
                  <a:pt x="0" y="423799"/>
                </a:lnTo>
                <a:lnTo>
                  <a:pt x="139700" y="431800"/>
                </a:lnTo>
                <a:lnTo>
                  <a:pt x="265049" y="431800"/>
                </a:lnTo>
                <a:lnTo>
                  <a:pt x="265049" y="325374"/>
                </a:lnTo>
                <a:lnTo>
                  <a:pt x="118999" y="325374"/>
                </a:lnTo>
                <a:lnTo>
                  <a:pt x="118999" y="0"/>
                </a:lnTo>
                <a:close/>
              </a:path>
            </a:pathLst>
          </a:custGeom>
          <a:solidFill>
            <a:srgbClr val="D537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60776" y="1876425"/>
            <a:ext cx="325755" cy="431800"/>
          </a:xfrm>
          <a:custGeom>
            <a:avLst/>
            <a:gdLst/>
            <a:ahLst/>
            <a:cxnLst/>
            <a:rect l="l" t="t" r="r" b="b"/>
            <a:pathLst>
              <a:path w="325754" h="431800">
                <a:moveTo>
                  <a:pt x="312674" y="0"/>
                </a:moveTo>
                <a:lnTo>
                  <a:pt x="212725" y="0"/>
                </a:lnTo>
                <a:lnTo>
                  <a:pt x="0" y="14224"/>
                </a:lnTo>
                <a:lnTo>
                  <a:pt x="12700" y="188849"/>
                </a:lnTo>
                <a:lnTo>
                  <a:pt x="0" y="431800"/>
                </a:lnTo>
                <a:lnTo>
                  <a:pt x="112649" y="423799"/>
                </a:lnTo>
                <a:lnTo>
                  <a:pt x="324929" y="423799"/>
                </a:lnTo>
                <a:lnTo>
                  <a:pt x="319461" y="325374"/>
                </a:lnTo>
                <a:lnTo>
                  <a:pt x="92075" y="325374"/>
                </a:lnTo>
                <a:lnTo>
                  <a:pt x="92075" y="257175"/>
                </a:lnTo>
                <a:lnTo>
                  <a:pt x="165100" y="249174"/>
                </a:lnTo>
                <a:lnTo>
                  <a:pt x="273611" y="249174"/>
                </a:lnTo>
                <a:lnTo>
                  <a:pt x="279400" y="166624"/>
                </a:lnTo>
                <a:lnTo>
                  <a:pt x="133350" y="166624"/>
                </a:lnTo>
                <a:lnTo>
                  <a:pt x="133350" y="82550"/>
                </a:lnTo>
                <a:lnTo>
                  <a:pt x="219075" y="82550"/>
                </a:lnTo>
                <a:lnTo>
                  <a:pt x="312674" y="74549"/>
                </a:lnTo>
                <a:lnTo>
                  <a:pt x="312674" y="0"/>
                </a:lnTo>
                <a:close/>
              </a:path>
              <a:path w="325754" h="431800">
                <a:moveTo>
                  <a:pt x="324929" y="423799"/>
                </a:moveTo>
                <a:lnTo>
                  <a:pt x="112649" y="423799"/>
                </a:lnTo>
                <a:lnTo>
                  <a:pt x="225425" y="431800"/>
                </a:lnTo>
                <a:lnTo>
                  <a:pt x="325374" y="431800"/>
                </a:lnTo>
                <a:lnTo>
                  <a:pt x="324929" y="423799"/>
                </a:lnTo>
                <a:close/>
              </a:path>
              <a:path w="325754" h="431800">
                <a:moveTo>
                  <a:pt x="319024" y="317500"/>
                </a:moveTo>
                <a:lnTo>
                  <a:pt x="106299" y="325374"/>
                </a:lnTo>
                <a:lnTo>
                  <a:pt x="319461" y="325374"/>
                </a:lnTo>
                <a:lnTo>
                  <a:pt x="319024" y="317500"/>
                </a:lnTo>
                <a:close/>
              </a:path>
              <a:path w="325754" h="431800">
                <a:moveTo>
                  <a:pt x="273611" y="249174"/>
                </a:moveTo>
                <a:lnTo>
                  <a:pt x="165100" y="249174"/>
                </a:lnTo>
                <a:lnTo>
                  <a:pt x="273050" y="257175"/>
                </a:lnTo>
                <a:lnTo>
                  <a:pt x="273611" y="249174"/>
                </a:lnTo>
                <a:close/>
              </a:path>
            </a:pathLst>
          </a:custGeom>
          <a:solidFill>
            <a:srgbClr val="F9C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90950" y="1524000"/>
            <a:ext cx="704850" cy="923925"/>
          </a:xfrm>
          <a:custGeom>
            <a:avLst/>
            <a:gdLst/>
            <a:ahLst/>
            <a:cxnLst/>
            <a:rect l="l" t="t" r="r" b="b"/>
            <a:pathLst>
              <a:path w="704850" h="923925">
                <a:moveTo>
                  <a:pt x="438150" y="0"/>
                </a:moveTo>
                <a:lnTo>
                  <a:pt x="398399" y="0"/>
                </a:lnTo>
                <a:lnTo>
                  <a:pt x="331724" y="7874"/>
                </a:lnTo>
                <a:lnTo>
                  <a:pt x="258699" y="30099"/>
                </a:lnTo>
                <a:lnTo>
                  <a:pt x="192024" y="68199"/>
                </a:lnTo>
                <a:lnTo>
                  <a:pt x="133350" y="122174"/>
                </a:lnTo>
                <a:lnTo>
                  <a:pt x="106299" y="160274"/>
                </a:lnTo>
                <a:lnTo>
                  <a:pt x="79375" y="196850"/>
                </a:lnTo>
                <a:lnTo>
                  <a:pt x="52324" y="234950"/>
                </a:lnTo>
                <a:lnTo>
                  <a:pt x="33274" y="280924"/>
                </a:lnTo>
                <a:lnTo>
                  <a:pt x="19050" y="325374"/>
                </a:lnTo>
                <a:lnTo>
                  <a:pt x="6350" y="379349"/>
                </a:lnTo>
                <a:lnTo>
                  <a:pt x="0" y="431800"/>
                </a:lnTo>
                <a:lnTo>
                  <a:pt x="0" y="584200"/>
                </a:lnTo>
                <a:lnTo>
                  <a:pt x="12700" y="674624"/>
                </a:lnTo>
                <a:lnTo>
                  <a:pt x="39624" y="757174"/>
                </a:lnTo>
                <a:lnTo>
                  <a:pt x="66675" y="847725"/>
                </a:lnTo>
                <a:lnTo>
                  <a:pt x="158750" y="923925"/>
                </a:lnTo>
                <a:lnTo>
                  <a:pt x="279400" y="909574"/>
                </a:lnTo>
                <a:lnTo>
                  <a:pt x="339725" y="885825"/>
                </a:lnTo>
                <a:lnTo>
                  <a:pt x="431800" y="825500"/>
                </a:lnTo>
                <a:lnTo>
                  <a:pt x="479425" y="781050"/>
                </a:lnTo>
                <a:lnTo>
                  <a:pt x="519049" y="734949"/>
                </a:lnTo>
                <a:lnTo>
                  <a:pt x="552450" y="682625"/>
                </a:lnTo>
                <a:lnTo>
                  <a:pt x="585724" y="628650"/>
                </a:lnTo>
                <a:lnTo>
                  <a:pt x="619125" y="568325"/>
                </a:lnTo>
                <a:lnTo>
                  <a:pt x="638175" y="508000"/>
                </a:lnTo>
                <a:lnTo>
                  <a:pt x="665099" y="447675"/>
                </a:lnTo>
                <a:lnTo>
                  <a:pt x="677799" y="379349"/>
                </a:lnTo>
                <a:lnTo>
                  <a:pt x="692150" y="311150"/>
                </a:lnTo>
                <a:lnTo>
                  <a:pt x="704850" y="174625"/>
                </a:lnTo>
                <a:lnTo>
                  <a:pt x="677799" y="136525"/>
                </a:lnTo>
                <a:lnTo>
                  <a:pt x="638175" y="98425"/>
                </a:lnTo>
                <a:lnTo>
                  <a:pt x="598424" y="68199"/>
                </a:lnTo>
                <a:lnTo>
                  <a:pt x="519049" y="23749"/>
                </a:lnTo>
                <a:lnTo>
                  <a:pt x="479425" y="7874"/>
                </a:lnTo>
                <a:lnTo>
                  <a:pt x="438150" y="0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40226" y="1689100"/>
            <a:ext cx="732155" cy="901700"/>
          </a:xfrm>
          <a:custGeom>
            <a:avLst/>
            <a:gdLst/>
            <a:ahLst/>
            <a:cxnLst/>
            <a:rect l="l" t="t" r="r" b="b"/>
            <a:pathLst>
              <a:path w="732154" h="901700">
                <a:moveTo>
                  <a:pt x="0" y="673100"/>
                </a:moveTo>
                <a:lnTo>
                  <a:pt x="39624" y="749300"/>
                </a:lnTo>
                <a:lnTo>
                  <a:pt x="118999" y="869950"/>
                </a:lnTo>
                <a:lnTo>
                  <a:pt x="179324" y="893699"/>
                </a:lnTo>
                <a:lnTo>
                  <a:pt x="231775" y="901700"/>
                </a:lnTo>
                <a:lnTo>
                  <a:pt x="346075" y="901700"/>
                </a:lnTo>
                <a:lnTo>
                  <a:pt x="404749" y="885825"/>
                </a:lnTo>
                <a:lnTo>
                  <a:pt x="458724" y="863600"/>
                </a:lnTo>
                <a:lnTo>
                  <a:pt x="512699" y="839724"/>
                </a:lnTo>
                <a:lnTo>
                  <a:pt x="565023" y="809625"/>
                </a:lnTo>
                <a:lnTo>
                  <a:pt x="603431" y="749300"/>
                </a:lnTo>
                <a:lnTo>
                  <a:pt x="92075" y="749300"/>
                </a:lnTo>
                <a:lnTo>
                  <a:pt x="0" y="673100"/>
                </a:lnTo>
                <a:close/>
              </a:path>
              <a:path w="732154" h="901700">
                <a:moveTo>
                  <a:pt x="638048" y="0"/>
                </a:moveTo>
                <a:lnTo>
                  <a:pt x="625348" y="136525"/>
                </a:lnTo>
                <a:lnTo>
                  <a:pt x="611124" y="204724"/>
                </a:lnTo>
                <a:lnTo>
                  <a:pt x="598424" y="273050"/>
                </a:lnTo>
                <a:lnTo>
                  <a:pt x="571373" y="333375"/>
                </a:lnTo>
                <a:lnTo>
                  <a:pt x="552323" y="393700"/>
                </a:lnTo>
                <a:lnTo>
                  <a:pt x="519049" y="454025"/>
                </a:lnTo>
                <a:lnTo>
                  <a:pt x="485648" y="508000"/>
                </a:lnTo>
                <a:lnTo>
                  <a:pt x="452374" y="560324"/>
                </a:lnTo>
                <a:lnTo>
                  <a:pt x="412623" y="606425"/>
                </a:lnTo>
                <a:lnTo>
                  <a:pt x="365125" y="650875"/>
                </a:lnTo>
                <a:lnTo>
                  <a:pt x="273050" y="711200"/>
                </a:lnTo>
                <a:lnTo>
                  <a:pt x="212725" y="734949"/>
                </a:lnTo>
                <a:lnTo>
                  <a:pt x="92075" y="749300"/>
                </a:lnTo>
                <a:lnTo>
                  <a:pt x="603431" y="749300"/>
                </a:lnTo>
                <a:lnTo>
                  <a:pt x="631698" y="704850"/>
                </a:lnTo>
                <a:lnTo>
                  <a:pt x="658749" y="642874"/>
                </a:lnTo>
                <a:lnTo>
                  <a:pt x="684149" y="582549"/>
                </a:lnTo>
                <a:lnTo>
                  <a:pt x="704723" y="514350"/>
                </a:lnTo>
                <a:lnTo>
                  <a:pt x="717423" y="446024"/>
                </a:lnTo>
                <a:lnTo>
                  <a:pt x="725424" y="385699"/>
                </a:lnTo>
                <a:lnTo>
                  <a:pt x="731774" y="317500"/>
                </a:lnTo>
                <a:lnTo>
                  <a:pt x="725424" y="226949"/>
                </a:lnTo>
                <a:lnTo>
                  <a:pt x="711073" y="144399"/>
                </a:lnTo>
                <a:lnTo>
                  <a:pt x="677799" y="68199"/>
                </a:lnTo>
                <a:lnTo>
                  <a:pt x="638048" y="0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40226" y="1689100"/>
            <a:ext cx="732155" cy="901700"/>
          </a:xfrm>
          <a:custGeom>
            <a:avLst/>
            <a:gdLst/>
            <a:ahLst/>
            <a:cxnLst/>
            <a:rect l="l" t="t" r="r" b="b"/>
            <a:pathLst>
              <a:path w="732154" h="901700">
                <a:moveTo>
                  <a:pt x="638048" y="0"/>
                </a:moveTo>
                <a:lnTo>
                  <a:pt x="625348" y="136525"/>
                </a:lnTo>
                <a:lnTo>
                  <a:pt x="611124" y="204724"/>
                </a:lnTo>
                <a:lnTo>
                  <a:pt x="598424" y="273050"/>
                </a:lnTo>
                <a:lnTo>
                  <a:pt x="571373" y="333375"/>
                </a:lnTo>
                <a:lnTo>
                  <a:pt x="552323" y="393700"/>
                </a:lnTo>
                <a:lnTo>
                  <a:pt x="519049" y="454025"/>
                </a:lnTo>
                <a:lnTo>
                  <a:pt x="485648" y="508000"/>
                </a:lnTo>
                <a:lnTo>
                  <a:pt x="452374" y="560324"/>
                </a:lnTo>
                <a:lnTo>
                  <a:pt x="412623" y="606425"/>
                </a:lnTo>
                <a:lnTo>
                  <a:pt x="365125" y="650875"/>
                </a:lnTo>
                <a:lnTo>
                  <a:pt x="319024" y="680974"/>
                </a:lnTo>
                <a:lnTo>
                  <a:pt x="273050" y="711200"/>
                </a:lnTo>
                <a:lnTo>
                  <a:pt x="212725" y="734949"/>
                </a:lnTo>
                <a:lnTo>
                  <a:pt x="158750" y="741299"/>
                </a:lnTo>
                <a:lnTo>
                  <a:pt x="92075" y="749300"/>
                </a:lnTo>
                <a:lnTo>
                  <a:pt x="45974" y="711200"/>
                </a:lnTo>
                <a:lnTo>
                  <a:pt x="0" y="673100"/>
                </a:lnTo>
                <a:lnTo>
                  <a:pt x="39624" y="749300"/>
                </a:lnTo>
                <a:lnTo>
                  <a:pt x="79375" y="809625"/>
                </a:lnTo>
                <a:lnTo>
                  <a:pt x="118999" y="869950"/>
                </a:lnTo>
                <a:lnTo>
                  <a:pt x="179324" y="893699"/>
                </a:lnTo>
                <a:lnTo>
                  <a:pt x="231775" y="901700"/>
                </a:lnTo>
                <a:lnTo>
                  <a:pt x="292100" y="901700"/>
                </a:lnTo>
                <a:lnTo>
                  <a:pt x="346075" y="901700"/>
                </a:lnTo>
                <a:lnTo>
                  <a:pt x="404749" y="885825"/>
                </a:lnTo>
                <a:lnTo>
                  <a:pt x="458724" y="863600"/>
                </a:lnTo>
                <a:lnTo>
                  <a:pt x="512699" y="839724"/>
                </a:lnTo>
                <a:lnTo>
                  <a:pt x="565023" y="809625"/>
                </a:lnTo>
                <a:lnTo>
                  <a:pt x="598424" y="757174"/>
                </a:lnTo>
                <a:lnTo>
                  <a:pt x="631698" y="704850"/>
                </a:lnTo>
                <a:lnTo>
                  <a:pt x="658749" y="642874"/>
                </a:lnTo>
                <a:lnTo>
                  <a:pt x="684149" y="582549"/>
                </a:lnTo>
                <a:lnTo>
                  <a:pt x="704723" y="514350"/>
                </a:lnTo>
                <a:lnTo>
                  <a:pt x="717423" y="446024"/>
                </a:lnTo>
                <a:lnTo>
                  <a:pt x="725424" y="385699"/>
                </a:lnTo>
                <a:lnTo>
                  <a:pt x="731774" y="317500"/>
                </a:lnTo>
                <a:lnTo>
                  <a:pt x="725424" y="226949"/>
                </a:lnTo>
                <a:lnTo>
                  <a:pt x="711073" y="144399"/>
                </a:lnTo>
                <a:lnTo>
                  <a:pt x="677799" y="68199"/>
                </a:lnTo>
                <a:lnTo>
                  <a:pt x="638048" y="0"/>
                </a:lnTo>
                <a:close/>
              </a:path>
            </a:pathLst>
          </a:custGeom>
          <a:ln w="9525">
            <a:solidFill>
              <a:srgbClr val="BB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90975" y="1839976"/>
            <a:ext cx="358775" cy="454025"/>
          </a:xfrm>
          <a:custGeom>
            <a:avLst/>
            <a:gdLst/>
            <a:ahLst/>
            <a:cxnLst/>
            <a:rect l="l" t="t" r="r" b="b"/>
            <a:pathLst>
              <a:path w="358775" h="454025">
                <a:moveTo>
                  <a:pt x="0" y="303149"/>
                </a:moveTo>
                <a:lnTo>
                  <a:pt x="0" y="317500"/>
                </a:lnTo>
                <a:lnTo>
                  <a:pt x="6350" y="347599"/>
                </a:lnTo>
                <a:lnTo>
                  <a:pt x="25400" y="393700"/>
                </a:lnTo>
                <a:lnTo>
                  <a:pt x="73025" y="431800"/>
                </a:lnTo>
                <a:lnTo>
                  <a:pt x="146050" y="454025"/>
                </a:lnTo>
                <a:lnTo>
                  <a:pt x="225425" y="454025"/>
                </a:lnTo>
                <a:lnTo>
                  <a:pt x="292100" y="431800"/>
                </a:lnTo>
                <a:lnTo>
                  <a:pt x="331724" y="393700"/>
                </a:lnTo>
                <a:lnTo>
                  <a:pt x="346075" y="363474"/>
                </a:lnTo>
                <a:lnTo>
                  <a:pt x="231775" y="363474"/>
                </a:lnTo>
                <a:lnTo>
                  <a:pt x="118999" y="355600"/>
                </a:lnTo>
                <a:lnTo>
                  <a:pt x="118999" y="311150"/>
                </a:lnTo>
                <a:lnTo>
                  <a:pt x="0" y="303149"/>
                </a:lnTo>
                <a:close/>
              </a:path>
              <a:path w="358775" h="454025">
                <a:moveTo>
                  <a:pt x="219075" y="0"/>
                </a:moveTo>
                <a:lnTo>
                  <a:pt x="185674" y="0"/>
                </a:lnTo>
                <a:lnTo>
                  <a:pt x="98425" y="7874"/>
                </a:lnTo>
                <a:lnTo>
                  <a:pt x="45974" y="30099"/>
                </a:lnTo>
                <a:lnTo>
                  <a:pt x="12700" y="68199"/>
                </a:lnTo>
                <a:lnTo>
                  <a:pt x="0" y="136525"/>
                </a:lnTo>
                <a:lnTo>
                  <a:pt x="6350" y="174625"/>
                </a:lnTo>
                <a:lnTo>
                  <a:pt x="33274" y="234950"/>
                </a:lnTo>
                <a:lnTo>
                  <a:pt x="92075" y="265049"/>
                </a:lnTo>
                <a:lnTo>
                  <a:pt x="139700" y="273050"/>
                </a:lnTo>
                <a:lnTo>
                  <a:pt x="231775" y="280924"/>
                </a:lnTo>
                <a:lnTo>
                  <a:pt x="231775" y="363474"/>
                </a:lnTo>
                <a:lnTo>
                  <a:pt x="346075" y="363474"/>
                </a:lnTo>
                <a:lnTo>
                  <a:pt x="352425" y="333375"/>
                </a:lnTo>
                <a:lnTo>
                  <a:pt x="358775" y="303149"/>
                </a:lnTo>
                <a:lnTo>
                  <a:pt x="352425" y="265049"/>
                </a:lnTo>
                <a:lnTo>
                  <a:pt x="325374" y="212725"/>
                </a:lnTo>
                <a:lnTo>
                  <a:pt x="265049" y="174625"/>
                </a:lnTo>
                <a:lnTo>
                  <a:pt x="225425" y="166624"/>
                </a:lnTo>
                <a:lnTo>
                  <a:pt x="179324" y="158750"/>
                </a:lnTo>
                <a:lnTo>
                  <a:pt x="112649" y="158750"/>
                </a:lnTo>
                <a:lnTo>
                  <a:pt x="112649" y="84074"/>
                </a:lnTo>
                <a:lnTo>
                  <a:pt x="329909" y="84074"/>
                </a:lnTo>
                <a:lnTo>
                  <a:pt x="325374" y="68199"/>
                </a:lnTo>
                <a:lnTo>
                  <a:pt x="312674" y="53975"/>
                </a:lnTo>
                <a:lnTo>
                  <a:pt x="298450" y="30099"/>
                </a:lnTo>
                <a:lnTo>
                  <a:pt x="271399" y="15875"/>
                </a:lnTo>
                <a:lnTo>
                  <a:pt x="252349" y="7874"/>
                </a:lnTo>
                <a:lnTo>
                  <a:pt x="219075" y="0"/>
                </a:lnTo>
                <a:close/>
              </a:path>
              <a:path w="358775" h="454025">
                <a:moveTo>
                  <a:pt x="329909" y="84074"/>
                </a:moveTo>
                <a:lnTo>
                  <a:pt x="152400" y="84074"/>
                </a:lnTo>
                <a:lnTo>
                  <a:pt x="219075" y="90424"/>
                </a:lnTo>
                <a:lnTo>
                  <a:pt x="219075" y="136525"/>
                </a:lnTo>
                <a:lnTo>
                  <a:pt x="331724" y="136525"/>
                </a:lnTo>
                <a:lnTo>
                  <a:pt x="331724" y="90424"/>
                </a:lnTo>
                <a:lnTo>
                  <a:pt x="329909" y="84074"/>
                </a:lnTo>
                <a:close/>
              </a:path>
            </a:pathLst>
          </a:custGeom>
          <a:solidFill>
            <a:srgbClr val="C1E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90975" y="1839976"/>
            <a:ext cx="358775" cy="454025"/>
          </a:xfrm>
          <a:custGeom>
            <a:avLst/>
            <a:gdLst/>
            <a:ahLst/>
            <a:cxnLst/>
            <a:rect l="l" t="t" r="r" b="b"/>
            <a:pathLst>
              <a:path w="358775" h="454025">
                <a:moveTo>
                  <a:pt x="118999" y="311150"/>
                </a:moveTo>
                <a:lnTo>
                  <a:pt x="118999" y="355600"/>
                </a:lnTo>
                <a:lnTo>
                  <a:pt x="231775" y="363474"/>
                </a:lnTo>
                <a:lnTo>
                  <a:pt x="231775" y="317500"/>
                </a:lnTo>
                <a:lnTo>
                  <a:pt x="231775" y="280924"/>
                </a:lnTo>
                <a:lnTo>
                  <a:pt x="139700" y="273050"/>
                </a:lnTo>
                <a:lnTo>
                  <a:pt x="92075" y="265049"/>
                </a:lnTo>
                <a:lnTo>
                  <a:pt x="33274" y="234950"/>
                </a:lnTo>
                <a:lnTo>
                  <a:pt x="6350" y="174625"/>
                </a:lnTo>
                <a:lnTo>
                  <a:pt x="0" y="136525"/>
                </a:lnTo>
                <a:lnTo>
                  <a:pt x="6350" y="98425"/>
                </a:lnTo>
                <a:lnTo>
                  <a:pt x="25400" y="45974"/>
                </a:lnTo>
                <a:lnTo>
                  <a:pt x="73025" y="15875"/>
                </a:lnTo>
                <a:lnTo>
                  <a:pt x="185674" y="0"/>
                </a:lnTo>
                <a:lnTo>
                  <a:pt x="219075" y="0"/>
                </a:lnTo>
                <a:lnTo>
                  <a:pt x="252349" y="7874"/>
                </a:lnTo>
                <a:lnTo>
                  <a:pt x="271399" y="15875"/>
                </a:lnTo>
                <a:lnTo>
                  <a:pt x="298450" y="30099"/>
                </a:lnTo>
                <a:lnTo>
                  <a:pt x="312674" y="53975"/>
                </a:lnTo>
                <a:lnTo>
                  <a:pt x="325374" y="68199"/>
                </a:lnTo>
                <a:lnTo>
                  <a:pt x="331724" y="90424"/>
                </a:lnTo>
                <a:lnTo>
                  <a:pt x="331724" y="120650"/>
                </a:lnTo>
                <a:lnTo>
                  <a:pt x="331724" y="136525"/>
                </a:lnTo>
                <a:lnTo>
                  <a:pt x="219075" y="136525"/>
                </a:lnTo>
                <a:lnTo>
                  <a:pt x="219075" y="90424"/>
                </a:lnTo>
                <a:lnTo>
                  <a:pt x="152400" y="84074"/>
                </a:lnTo>
                <a:lnTo>
                  <a:pt x="112649" y="84074"/>
                </a:lnTo>
                <a:lnTo>
                  <a:pt x="112649" y="158750"/>
                </a:lnTo>
                <a:lnTo>
                  <a:pt x="118999" y="158750"/>
                </a:lnTo>
                <a:lnTo>
                  <a:pt x="179324" y="158750"/>
                </a:lnTo>
                <a:lnTo>
                  <a:pt x="225425" y="166624"/>
                </a:lnTo>
                <a:lnTo>
                  <a:pt x="265049" y="174625"/>
                </a:lnTo>
                <a:lnTo>
                  <a:pt x="325374" y="212725"/>
                </a:lnTo>
                <a:lnTo>
                  <a:pt x="352425" y="265049"/>
                </a:lnTo>
                <a:lnTo>
                  <a:pt x="358775" y="303149"/>
                </a:lnTo>
                <a:lnTo>
                  <a:pt x="352425" y="333375"/>
                </a:lnTo>
                <a:lnTo>
                  <a:pt x="331724" y="393700"/>
                </a:lnTo>
                <a:lnTo>
                  <a:pt x="292100" y="431800"/>
                </a:lnTo>
                <a:lnTo>
                  <a:pt x="225425" y="454025"/>
                </a:lnTo>
                <a:lnTo>
                  <a:pt x="185674" y="454025"/>
                </a:lnTo>
                <a:lnTo>
                  <a:pt x="146050" y="454025"/>
                </a:lnTo>
                <a:lnTo>
                  <a:pt x="106299" y="446024"/>
                </a:lnTo>
                <a:lnTo>
                  <a:pt x="52324" y="415925"/>
                </a:lnTo>
                <a:lnTo>
                  <a:pt x="12700" y="371475"/>
                </a:lnTo>
                <a:lnTo>
                  <a:pt x="0" y="317500"/>
                </a:lnTo>
                <a:lnTo>
                  <a:pt x="0" y="303149"/>
                </a:lnTo>
                <a:lnTo>
                  <a:pt x="118999" y="311150"/>
                </a:lnTo>
                <a:close/>
              </a:path>
            </a:pathLst>
          </a:custGeom>
          <a:ln w="9525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48200" y="2667000"/>
            <a:ext cx="40005" cy="24130"/>
          </a:xfrm>
          <a:custGeom>
            <a:avLst/>
            <a:gdLst/>
            <a:ahLst/>
            <a:cxnLst/>
            <a:rect l="l" t="t" r="r" b="b"/>
            <a:pathLst>
              <a:path w="40004" h="24130">
                <a:moveTo>
                  <a:pt x="0" y="0"/>
                </a:moveTo>
                <a:lnTo>
                  <a:pt x="0" y="7874"/>
                </a:lnTo>
                <a:lnTo>
                  <a:pt x="39750" y="23875"/>
                </a:lnTo>
                <a:lnTo>
                  <a:pt x="33400" y="15875"/>
                </a:lnTo>
                <a:lnTo>
                  <a:pt x="33400" y="7874"/>
                </a:lnTo>
                <a:lnTo>
                  <a:pt x="12700" y="7874"/>
                </a:lnTo>
                <a:lnTo>
                  <a:pt x="0" y="0"/>
                </a:lnTo>
                <a:close/>
              </a:path>
            </a:pathLst>
          </a:custGeom>
          <a:solidFill>
            <a:srgbClr val="EF6F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48125" y="2598801"/>
            <a:ext cx="66675" cy="68580"/>
          </a:xfrm>
          <a:custGeom>
            <a:avLst/>
            <a:gdLst/>
            <a:ahLst/>
            <a:cxnLst/>
            <a:rect l="l" t="t" r="r" b="b"/>
            <a:pathLst>
              <a:path w="66675" h="68580">
                <a:moveTo>
                  <a:pt x="20574" y="0"/>
                </a:moveTo>
                <a:lnTo>
                  <a:pt x="26924" y="7874"/>
                </a:lnTo>
                <a:lnTo>
                  <a:pt x="0" y="30099"/>
                </a:lnTo>
                <a:lnTo>
                  <a:pt x="45974" y="68199"/>
                </a:lnTo>
                <a:lnTo>
                  <a:pt x="66675" y="37973"/>
                </a:lnTo>
                <a:lnTo>
                  <a:pt x="60325" y="15875"/>
                </a:lnTo>
                <a:lnTo>
                  <a:pt x="20574" y="0"/>
                </a:lnTo>
                <a:close/>
              </a:path>
            </a:pathLst>
          </a:custGeom>
          <a:solidFill>
            <a:srgbClr val="EA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38600" y="2667000"/>
            <a:ext cx="76200" cy="381000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76200" y="0"/>
                </a:moveTo>
                <a:lnTo>
                  <a:pt x="61986" y="68721"/>
                </a:lnTo>
                <a:lnTo>
                  <a:pt x="48220" y="135433"/>
                </a:lnTo>
                <a:lnTo>
                  <a:pt x="35346" y="198127"/>
                </a:lnTo>
                <a:lnTo>
                  <a:pt x="23812" y="254793"/>
                </a:lnTo>
                <a:lnTo>
                  <a:pt x="14064" y="303423"/>
                </a:lnTo>
                <a:lnTo>
                  <a:pt x="6548" y="342007"/>
                </a:lnTo>
                <a:lnTo>
                  <a:pt x="0" y="381000"/>
                </a:lnTo>
                <a:lnTo>
                  <a:pt x="3554" y="370780"/>
                </a:lnTo>
                <a:lnTo>
                  <a:pt x="25992" y="282362"/>
                </a:lnTo>
                <a:lnTo>
                  <a:pt x="40876" y="221490"/>
                </a:lnTo>
                <a:lnTo>
                  <a:pt x="55539" y="161064"/>
                </a:lnTo>
                <a:lnTo>
                  <a:pt x="67980" y="109745"/>
                </a:lnTo>
                <a:lnTo>
                  <a:pt x="76200" y="76200"/>
                </a:lnTo>
              </a:path>
            </a:pathLst>
          </a:custGeom>
          <a:ln w="12700">
            <a:solidFill>
              <a:srgbClr val="CD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10000" y="1547875"/>
            <a:ext cx="332105" cy="598805"/>
          </a:xfrm>
          <a:custGeom>
            <a:avLst/>
            <a:gdLst/>
            <a:ahLst/>
            <a:cxnLst/>
            <a:rect l="l" t="t" r="r" b="b"/>
            <a:pathLst>
              <a:path w="332104" h="598805">
                <a:moveTo>
                  <a:pt x="265175" y="0"/>
                </a:moveTo>
                <a:lnTo>
                  <a:pt x="192150" y="23749"/>
                </a:lnTo>
                <a:lnTo>
                  <a:pt x="152400" y="45974"/>
                </a:lnTo>
                <a:lnTo>
                  <a:pt x="112775" y="98298"/>
                </a:lnTo>
                <a:lnTo>
                  <a:pt x="79375" y="152273"/>
                </a:lnTo>
                <a:lnTo>
                  <a:pt x="45974" y="226949"/>
                </a:lnTo>
                <a:lnTo>
                  <a:pt x="19050" y="303149"/>
                </a:lnTo>
                <a:lnTo>
                  <a:pt x="6350" y="349123"/>
                </a:lnTo>
                <a:lnTo>
                  <a:pt x="0" y="385699"/>
                </a:lnTo>
                <a:lnTo>
                  <a:pt x="0" y="477774"/>
                </a:lnTo>
                <a:lnTo>
                  <a:pt x="12700" y="522224"/>
                </a:lnTo>
                <a:lnTo>
                  <a:pt x="26924" y="560324"/>
                </a:lnTo>
                <a:lnTo>
                  <a:pt x="58674" y="590423"/>
                </a:lnTo>
                <a:lnTo>
                  <a:pt x="85725" y="598424"/>
                </a:lnTo>
                <a:lnTo>
                  <a:pt x="100075" y="590423"/>
                </a:lnTo>
                <a:lnTo>
                  <a:pt x="106425" y="576199"/>
                </a:lnTo>
                <a:lnTo>
                  <a:pt x="112775" y="522224"/>
                </a:lnTo>
                <a:lnTo>
                  <a:pt x="119125" y="484124"/>
                </a:lnTo>
                <a:lnTo>
                  <a:pt x="146050" y="371348"/>
                </a:lnTo>
                <a:lnTo>
                  <a:pt x="179450" y="288798"/>
                </a:lnTo>
                <a:lnTo>
                  <a:pt x="206375" y="234823"/>
                </a:lnTo>
                <a:lnTo>
                  <a:pt x="279400" y="158623"/>
                </a:lnTo>
                <a:lnTo>
                  <a:pt x="298450" y="128524"/>
                </a:lnTo>
                <a:lnTo>
                  <a:pt x="325500" y="91948"/>
                </a:lnTo>
                <a:lnTo>
                  <a:pt x="331850" y="60325"/>
                </a:lnTo>
                <a:lnTo>
                  <a:pt x="325500" y="38100"/>
                </a:lnTo>
                <a:lnTo>
                  <a:pt x="312800" y="15875"/>
                </a:lnTo>
                <a:lnTo>
                  <a:pt x="292100" y="7874"/>
                </a:lnTo>
                <a:lnTo>
                  <a:pt x="265175" y="0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10000" y="1547875"/>
            <a:ext cx="332105" cy="598805"/>
          </a:xfrm>
          <a:custGeom>
            <a:avLst/>
            <a:gdLst/>
            <a:ahLst/>
            <a:cxnLst/>
            <a:rect l="l" t="t" r="r" b="b"/>
            <a:pathLst>
              <a:path w="332104" h="598805">
                <a:moveTo>
                  <a:pt x="26924" y="560324"/>
                </a:moveTo>
                <a:lnTo>
                  <a:pt x="12700" y="522224"/>
                </a:lnTo>
                <a:lnTo>
                  <a:pt x="0" y="477774"/>
                </a:lnTo>
                <a:lnTo>
                  <a:pt x="0" y="431673"/>
                </a:lnTo>
                <a:lnTo>
                  <a:pt x="0" y="385699"/>
                </a:lnTo>
                <a:lnTo>
                  <a:pt x="6350" y="349123"/>
                </a:lnTo>
                <a:lnTo>
                  <a:pt x="19050" y="303149"/>
                </a:lnTo>
                <a:lnTo>
                  <a:pt x="45974" y="226949"/>
                </a:lnTo>
                <a:lnTo>
                  <a:pt x="79375" y="152273"/>
                </a:lnTo>
                <a:lnTo>
                  <a:pt x="112775" y="98298"/>
                </a:lnTo>
                <a:lnTo>
                  <a:pt x="152400" y="45974"/>
                </a:lnTo>
                <a:lnTo>
                  <a:pt x="192150" y="23749"/>
                </a:lnTo>
                <a:lnTo>
                  <a:pt x="231775" y="7874"/>
                </a:lnTo>
                <a:lnTo>
                  <a:pt x="265175" y="0"/>
                </a:lnTo>
                <a:lnTo>
                  <a:pt x="292100" y="7874"/>
                </a:lnTo>
                <a:lnTo>
                  <a:pt x="312800" y="15875"/>
                </a:lnTo>
                <a:lnTo>
                  <a:pt x="325500" y="38100"/>
                </a:lnTo>
                <a:lnTo>
                  <a:pt x="331850" y="60325"/>
                </a:lnTo>
                <a:lnTo>
                  <a:pt x="325500" y="91948"/>
                </a:lnTo>
                <a:lnTo>
                  <a:pt x="298450" y="128524"/>
                </a:lnTo>
                <a:lnTo>
                  <a:pt x="279400" y="158623"/>
                </a:lnTo>
                <a:lnTo>
                  <a:pt x="225425" y="204724"/>
                </a:lnTo>
                <a:lnTo>
                  <a:pt x="179450" y="288798"/>
                </a:lnTo>
                <a:lnTo>
                  <a:pt x="146050" y="371348"/>
                </a:lnTo>
                <a:lnTo>
                  <a:pt x="119125" y="484124"/>
                </a:lnTo>
                <a:lnTo>
                  <a:pt x="112775" y="522224"/>
                </a:lnTo>
                <a:lnTo>
                  <a:pt x="106425" y="576199"/>
                </a:lnTo>
                <a:lnTo>
                  <a:pt x="100075" y="590423"/>
                </a:lnTo>
                <a:lnTo>
                  <a:pt x="85725" y="598424"/>
                </a:lnTo>
                <a:lnTo>
                  <a:pt x="58674" y="590423"/>
                </a:lnTo>
                <a:lnTo>
                  <a:pt x="26924" y="560324"/>
                </a:lnTo>
                <a:close/>
              </a:path>
            </a:pathLst>
          </a:custGeom>
          <a:ln w="9525">
            <a:solidFill>
              <a:srgbClr val="BB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912607" y="274320"/>
            <a:ext cx="809244" cy="81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z="4000" dirty="0"/>
              <a:t>Utilities </a:t>
            </a:r>
            <a:r>
              <a:rPr sz="4000" spc="-5" dirty="0"/>
              <a:t>– Material</a:t>
            </a:r>
            <a:r>
              <a:rPr sz="4000" spc="25" dirty="0"/>
              <a:t> </a:t>
            </a:r>
            <a:r>
              <a:rPr sz="4000" spc="-5" dirty="0"/>
              <a:t>Determination</a:t>
            </a:r>
            <a:endParaRPr sz="4000" dirty="0"/>
          </a:p>
        </p:txBody>
      </p:sp>
      <p:sp>
        <p:nvSpPr>
          <p:cNvPr id="8" name="object 8"/>
          <p:cNvSpPr/>
          <p:nvPr/>
        </p:nvSpPr>
        <p:spPr>
          <a:xfrm>
            <a:off x="4191000" y="1219200"/>
            <a:ext cx="4572000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6648" y="1204849"/>
            <a:ext cx="4600575" cy="2009775"/>
          </a:xfrm>
          <a:custGeom>
            <a:avLst/>
            <a:gdLst/>
            <a:ahLst/>
            <a:cxnLst/>
            <a:rect l="l" t="t" r="r" b="b"/>
            <a:pathLst>
              <a:path w="4600575" h="2009775">
                <a:moveTo>
                  <a:pt x="0" y="2009775"/>
                </a:moveTo>
                <a:lnTo>
                  <a:pt x="4600575" y="2009775"/>
                </a:lnTo>
                <a:lnTo>
                  <a:pt x="4600575" y="0"/>
                </a:lnTo>
                <a:lnTo>
                  <a:pt x="0" y="0"/>
                </a:lnTo>
                <a:lnTo>
                  <a:pt x="0" y="200977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1000" y="3352672"/>
            <a:ext cx="4572000" cy="2020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76648" y="3338448"/>
            <a:ext cx="4600575" cy="2049780"/>
          </a:xfrm>
          <a:custGeom>
            <a:avLst/>
            <a:gdLst/>
            <a:ahLst/>
            <a:cxnLst/>
            <a:rect l="l" t="t" r="r" b="b"/>
            <a:pathLst>
              <a:path w="4600575" h="2049779">
                <a:moveTo>
                  <a:pt x="0" y="2049526"/>
                </a:moveTo>
                <a:lnTo>
                  <a:pt x="4600575" y="2049526"/>
                </a:lnTo>
                <a:lnTo>
                  <a:pt x="4600575" y="0"/>
                </a:lnTo>
                <a:lnTo>
                  <a:pt x="0" y="0"/>
                </a:lnTo>
                <a:lnTo>
                  <a:pt x="0" y="2049526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70375" y="5526735"/>
            <a:ext cx="3463925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25" dirty="0">
                <a:latin typeface="Times New Roman"/>
                <a:cs typeface="Times New Roman"/>
              </a:rPr>
              <a:t>VB11 </a:t>
            </a:r>
            <a:r>
              <a:rPr sz="1600" b="1" spc="-5" dirty="0">
                <a:latin typeface="Times New Roman"/>
                <a:cs typeface="Times New Roman"/>
              </a:rPr>
              <a:t>– </a:t>
            </a:r>
            <a:r>
              <a:rPr sz="1600" b="1" spc="-10" dirty="0">
                <a:latin typeface="Times New Roman"/>
                <a:cs typeface="Times New Roman"/>
              </a:rPr>
              <a:t>Create </a:t>
            </a:r>
            <a:r>
              <a:rPr sz="1600" b="1" spc="-5" dirty="0">
                <a:latin typeface="Times New Roman"/>
                <a:cs typeface="Times New Roman"/>
              </a:rPr>
              <a:t>Material determination  VB12 – Change Material determination  VB13 – Display Material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determination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2986" y="3048000"/>
            <a:ext cx="3810000" cy="3141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800" y="2214562"/>
            <a:ext cx="590550" cy="6524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1464" y="1765427"/>
            <a:ext cx="54038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Mat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 </a:t>
            </a:r>
            <a:r>
              <a:rPr sz="1200" spc="-5" dirty="0">
                <a:latin typeface="Times New Roman"/>
                <a:cs typeface="Times New Roman"/>
              </a:rPr>
              <a:t>Entered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8794" y="1394714"/>
            <a:ext cx="170053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Material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Determination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82700" y="2203450"/>
            <a:ext cx="646112" cy="692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96416" y="1757426"/>
            <a:ext cx="63690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ubstitute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Material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59051" y="2181225"/>
            <a:ext cx="387350" cy="381000"/>
          </a:xfrm>
          <a:custGeom>
            <a:avLst/>
            <a:gdLst/>
            <a:ahLst/>
            <a:cxnLst/>
            <a:rect l="l" t="t" r="r" b="b"/>
            <a:pathLst>
              <a:path w="387350" h="381000">
                <a:moveTo>
                  <a:pt x="290449" y="0"/>
                </a:moveTo>
                <a:lnTo>
                  <a:pt x="290449" y="95250"/>
                </a:lnTo>
                <a:lnTo>
                  <a:pt x="0" y="95250"/>
                </a:lnTo>
                <a:lnTo>
                  <a:pt x="0" y="285750"/>
                </a:lnTo>
                <a:lnTo>
                  <a:pt x="290449" y="285750"/>
                </a:lnTo>
                <a:lnTo>
                  <a:pt x="290449" y="381000"/>
                </a:lnTo>
                <a:lnTo>
                  <a:pt x="387350" y="190500"/>
                </a:lnTo>
                <a:lnTo>
                  <a:pt x="2904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9051" y="2181225"/>
            <a:ext cx="387350" cy="381000"/>
          </a:xfrm>
          <a:custGeom>
            <a:avLst/>
            <a:gdLst/>
            <a:ahLst/>
            <a:cxnLst/>
            <a:rect l="l" t="t" r="r" b="b"/>
            <a:pathLst>
              <a:path w="387350" h="381000">
                <a:moveTo>
                  <a:pt x="0" y="95250"/>
                </a:moveTo>
                <a:lnTo>
                  <a:pt x="290449" y="95250"/>
                </a:lnTo>
                <a:lnTo>
                  <a:pt x="290449" y="0"/>
                </a:lnTo>
                <a:lnTo>
                  <a:pt x="387350" y="190500"/>
                </a:lnTo>
                <a:lnTo>
                  <a:pt x="290449" y="381000"/>
                </a:lnTo>
                <a:lnTo>
                  <a:pt x="290449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590800" y="1828800"/>
            <a:ext cx="914400" cy="1219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45"/>
              </a:spcBef>
            </a:pPr>
            <a:r>
              <a:rPr sz="1000" spc="-5" dirty="0">
                <a:latin typeface="Times New Roman"/>
                <a:cs typeface="Times New Roman"/>
              </a:rPr>
              <a:t>Sales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Order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67000" y="2203450"/>
            <a:ext cx="646112" cy="692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1464" y="1383410"/>
            <a:ext cx="123507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Condition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record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330" y="1066800"/>
            <a:ext cx="1676400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400" y="1066800"/>
            <a:ext cx="1676400" cy="1371600"/>
          </a:xfrm>
          <a:custGeom>
            <a:avLst/>
            <a:gdLst/>
            <a:ahLst/>
            <a:cxnLst/>
            <a:rect l="l" t="t" r="r" b="b"/>
            <a:pathLst>
              <a:path w="1676400" h="1371600">
                <a:moveTo>
                  <a:pt x="0" y="685800"/>
                </a:moveTo>
                <a:lnTo>
                  <a:pt x="1649" y="642433"/>
                </a:lnTo>
                <a:lnTo>
                  <a:pt x="6530" y="599783"/>
                </a:lnTo>
                <a:lnTo>
                  <a:pt x="14547" y="557929"/>
                </a:lnTo>
                <a:lnTo>
                  <a:pt x="25600" y="516952"/>
                </a:lnTo>
                <a:lnTo>
                  <a:pt x="39590" y="476932"/>
                </a:lnTo>
                <a:lnTo>
                  <a:pt x="56421" y="437950"/>
                </a:lnTo>
                <a:lnTo>
                  <a:pt x="75994" y="400086"/>
                </a:lnTo>
                <a:lnTo>
                  <a:pt x="98210" y="363420"/>
                </a:lnTo>
                <a:lnTo>
                  <a:pt x="122971" y="328034"/>
                </a:lnTo>
                <a:lnTo>
                  <a:pt x="150180" y="294006"/>
                </a:lnTo>
                <a:lnTo>
                  <a:pt x="179737" y="261418"/>
                </a:lnTo>
                <a:lnTo>
                  <a:pt x="211546" y="230350"/>
                </a:lnTo>
                <a:lnTo>
                  <a:pt x="245506" y="200882"/>
                </a:lnTo>
                <a:lnTo>
                  <a:pt x="281522" y="173095"/>
                </a:lnTo>
                <a:lnTo>
                  <a:pt x="319493" y="147068"/>
                </a:lnTo>
                <a:lnTo>
                  <a:pt x="359322" y="122884"/>
                </a:lnTo>
                <a:lnTo>
                  <a:pt x="400911" y="100621"/>
                </a:lnTo>
                <a:lnTo>
                  <a:pt x="444162" y="80360"/>
                </a:lnTo>
                <a:lnTo>
                  <a:pt x="488976" y="62182"/>
                </a:lnTo>
                <a:lnTo>
                  <a:pt x="535255" y="46167"/>
                </a:lnTo>
                <a:lnTo>
                  <a:pt x="582901" y="32395"/>
                </a:lnTo>
                <a:lnTo>
                  <a:pt x="631816" y="20947"/>
                </a:lnTo>
                <a:lnTo>
                  <a:pt x="681902" y="11903"/>
                </a:lnTo>
                <a:lnTo>
                  <a:pt x="733059" y="5344"/>
                </a:lnTo>
                <a:lnTo>
                  <a:pt x="785191" y="1349"/>
                </a:lnTo>
                <a:lnTo>
                  <a:pt x="838200" y="0"/>
                </a:lnTo>
                <a:lnTo>
                  <a:pt x="891208" y="1349"/>
                </a:lnTo>
                <a:lnTo>
                  <a:pt x="943340" y="5344"/>
                </a:lnTo>
                <a:lnTo>
                  <a:pt x="994497" y="11903"/>
                </a:lnTo>
                <a:lnTo>
                  <a:pt x="1044583" y="20947"/>
                </a:lnTo>
                <a:lnTo>
                  <a:pt x="1093498" y="32395"/>
                </a:lnTo>
                <a:lnTo>
                  <a:pt x="1141144" y="46167"/>
                </a:lnTo>
                <a:lnTo>
                  <a:pt x="1187423" y="62182"/>
                </a:lnTo>
                <a:lnTo>
                  <a:pt x="1232237" y="80360"/>
                </a:lnTo>
                <a:lnTo>
                  <a:pt x="1275488" y="100621"/>
                </a:lnTo>
                <a:lnTo>
                  <a:pt x="1317077" y="122884"/>
                </a:lnTo>
                <a:lnTo>
                  <a:pt x="1356906" y="147068"/>
                </a:lnTo>
                <a:lnTo>
                  <a:pt x="1394877" y="173095"/>
                </a:lnTo>
                <a:lnTo>
                  <a:pt x="1430893" y="200882"/>
                </a:lnTo>
                <a:lnTo>
                  <a:pt x="1464853" y="230350"/>
                </a:lnTo>
                <a:lnTo>
                  <a:pt x="1496662" y="261418"/>
                </a:lnTo>
                <a:lnTo>
                  <a:pt x="1526219" y="294006"/>
                </a:lnTo>
                <a:lnTo>
                  <a:pt x="1553428" y="328034"/>
                </a:lnTo>
                <a:lnTo>
                  <a:pt x="1578189" y="363420"/>
                </a:lnTo>
                <a:lnTo>
                  <a:pt x="1600405" y="400086"/>
                </a:lnTo>
                <a:lnTo>
                  <a:pt x="1619978" y="437950"/>
                </a:lnTo>
                <a:lnTo>
                  <a:pt x="1636809" y="476932"/>
                </a:lnTo>
                <a:lnTo>
                  <a:pt x="1650799" y="516952"/>
                </a:lnTo>
                <a:lnTo>
                  <a:pt x="1661852" y="557929"/>
                </a:lnTo>
                <a:lnTo>
                  <a:pt x="1669869" y="599783"/>
                </a:lnTo>
                <a:lnTo>
                  <a:pt x="1674750" y="642433"/>
                </a:lnTo>
                <a:lnTo>
                  <a:pt x="1676400" y="685800"/>
                </a:lnTo>
                <a:lnTo>
                  <a:pt x="1674750" y="729166"/>
                </a:lnTo>
                <a:lnTo>
                  <a:pt x="1669869" y="771816"/>
                </a:lnTo>
                <a:lnTo>
                  <a:pt x="1661852" y="813670"/>
                </a:lnTo>
                <a:lnTo>
                  <a:pt x="1650799" y="854647"/>
                </a:lnTo>
                <a:lnTo>
                  <a:pt x="1636809" y="894667"/>
                </a:lnTo>
                <a:lnTo>
                  <a:pt x="1619978" y="933649"/>
                </a:lnTo>
                <a:lnTo>
                  <a:pt x="1600405" y="971513"/>
                </a:lnTo>
                <a:lnTo>
                  <a:pt x="1578189" y="1008179"/>
                </a:lnTo>
                <a:lnTo>
                  <a:pt x="1553428" y="1043565"/>
                </a:lnTo>
                <a:lnTo>
                  <a:pt x="1526219" y="1077593"/>
                </a:lnTo>
                <a:lnTo>
                  <a:pt x="1496662" y="1110181"/>
                </a:lnTo>
                <a:lnTo>
                  <a:pt x="1464853" y="1141249"/>
                </a:lnTo>
                <a:lnTo>
                  <a:pt x="1430893" y="1170717"/>
                </a:lnTo>
                <a:lnTo>
                  <a:pt x="1394877" y="1198504"/>
                </a:lnTo>
                <a:lnTo>
                  <a:pt x="1356906" y="1224531"/>
                </a:lnTo>
                <a:lnTo>
                  <a:pt x="1317077" y="1248715"/>
                </a:lnTo>
                <a:lnTo>
                  <a:pt x="1275488" y="1270978"/>
                </a:lnTo>
                <a:lnTo>
                  <a:pt x="1232237" y="1291239"/>
                </a:lnTo>
                <a:lnTo>
                  <a:pt x="1187423" y="1309417"/>
                </a:lnTo>
                <a:lnTo>
                  <a:pt x="1141144" y="1325432"/>
                </a:lnTo>
                <a:lnTo>
                  <a:pt x="1093498" y="1339204"/>
                </a:lnTo>
                <a:lnTo>
                  <a:pt x="1044583" y="1350652"/>
                </a:lnTo>
                <a:lnTo>
                  <a:pt x="994497" y="1359696"/>
                </a:lnTo>
                <a:lnTo>
                  <a:pt x="943340" y="1366255"/>
                </a:lnTo>
                <a:lnTo>
                  <a:pt x="891208" y="1370250"/>
                </a:lnTo>
                <a:lnTo>
                  <a:pt x="838200" y="1371600"/>
                </a:lnTo>
                <a:lnTo>
                  <a:pt x="785191" y="1370250"/>
                </a:lnTo>
                <a:lnTo>
                  <a:pt x="733059" y="1366255"/>
                </a:lnTo>
                <a:lnTo>
                  <a:pt x="681902" y="1359696"/>
                </a:lnTo>
                <a:lnTo>
                  <a:pt x="631816" y="1350652"/>
                </a:lnTo>
                <a:lnTo>
                  <a:pt x="582901" y="1339204"/>
                </a:lnTo>
                <a:lnTo>
                  <a:pt x="535255" y="1325432"/>
                </a:lnTo>
                <a:lnTo>
                  <a:pt x="488976" y="1309417"/>
                </a:lnTo>
                <a:lnTo>
                  <a:pt x="444162" y="1291239"/>
                </a:lnTo>
                <a:lnTo>
                  <a:pt x="400911" y="1270978"/>
                </a:lnTo>
                <a:lnTo>
                  <a:pt x="359322" y="1248715"/>
                </a:lnTo>
                <a:lnTo>
                  <a:pt x="319493" y="1224531"/>
                </a:lnTo>
                <a:lnTo>
                  <a:pt x="281522" y="1198504"/>
                </a:lnTo>
                <a:lnTo>
                  <a:pt x="245506" y="1170717"/>
                </a:lnTo>
                <a:lnTo>
                  <a:pt x="211546" y="1141249"/>
                </a:lnTo>
                <a:lnTo>
                  <a:pt x="179737" y="1110181"/>
                </a:lnTo>
                <a:lnTo>
                  <a:pt x="150180" y="1077593"/>
                </a:lnTo>
                <a:lnTo>
                  <a:pt x="122971" y="1043565"/>
                </a:lnTo>
                <a:lnTo>
                  <a:pt x="98210" y="1008179"/>
                </a:lnTo>
                <a:lnTo>
                  <a:pt x="75994" y="971513"/>
                </a:lnTo>
                <a:lnTo>
                  <a:pt x="56421" y="933649"/>
                </a:lnTo>
                <a:lnTo>
                  <a:pt x="39590" y="894667"/>
                </a:lnTo>
                <a:lnTo>
                  <a:pt x="25600" y="854647"/>
                </a:lnTo>
                <a:lnTo>
                  <a:pt x="14547" y="813670"/>
                </a:lnTo>
                <a:lnTo>
                  <a:pt x="6530" y="771816"/>
                </a:lnTo>
                <a:lnTo>
                  <a:pt x="1649" y="729166"/>
                </a:lnTo>
                <a:lnTo>
                  <a:pt x="0" y="685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34883" y="260604"/>
            <a:ext cx="886968" cy="897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 Listing &amp;</a:t>
            </a:r>
            <a:r>
              <a:rPr spc="-60" dirty="0"/>
              <a:t> </a:t>
            </a:r>
            <a:r>
              <a:rPr dirty="0"/>
              <a:t>Exclusion</a:t>
            </a:r>
          </a:p>
        </p:txBody>
      </p:sp>
      <p:sp>
        <p:nvSpPr>
          <p:cNvPr id="10" name="object 10"/>
          <p:cNvSpPr/>
          <p:nvPr/>
        </p:nvSpPr>
        <p:spPr>
          <a:xfrm>
            <a:off x="533400" y="2586101"/>
            <a:ext cx="8050530" cy="3662679"/>
          </a:xfrm>
          <a:custGeom>
            <a:avLst/>
            <a:gdLst/>
            <a:ahLst/>
            <a:cxnLst/>
            <a:rect l="l" t="t" r="r" b="b"/>
            <a:pathLst>
              <a:path w="8050530" h="3662679">
                <a:moveTo>
                  <a:pt x="0" y="3662299"/>
                </a:moveTo>
                <a:lnTo>
                  <a:pt x="8050276" y="3662299"/>
                </a:lnTo>
                <a:lnTo>
                  <a:pt x="8050276" y="0"/>
                </a:lnTo>
                <a:lnTo>
                  <a:pt x="0" y="0"/>
                </a:lnTo>
                <a:lnTo>
                  <a:pt x="0" y="3662299"/>
                </a:lnTo>
                <a:close/>
              </a:path>
            </a:pathLst>
          </a:custGeom>
          <a:solidFill>
            <a:srgbClr val="ADB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2140" y="2628646"/>
            <a:ext cx="7874000" cy="357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5" dirty="0">
                <a:latin typeface="Arial"/>
                <a:cs typeface="Arial"/>
              </a:rPr>
              <a:t>Material </a:t>
            </a:r>
            <a:r>
              <a:rPr sz="1800" b="1" dirty="0">
                <a:latin typeface="Arial"/>
                <a:cs typeface="Arial"/>
              </a:rPr>
              <a:t>listing lists </a:t>
            </a:r>
            <a:r>
              <a:rPr sz="1800" b="1" spc="5" dirty="0">
                <a:latin typeface="Arial"/>
                <a:cs typeface="Arial"/>
              </a:rPr>
              <a:t>which </a:t>
            </a:r>
            <a:r>
              <a:rPr sz="1800" b="1" spc="-5" dirty="0">
                <a:latin typeface="Arial"/>
                <a:cs typeface="Arial"/>
              </a:rPr>
              <a:t>materials a customer can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40" dirty="0">
                <a:latin typeface="Arial"/>
                <a:cs typeface="Arial"/>
              </a:rPr>
              <a:t>buy.</a:t>
            </a:r>
            <a:endParaRPr sz="1800">
              <a:latin typeface="Arial"/>
              <a:cs typeface="Arial"/>
            </a:endParaRPr>
          </a:p>
          <a:p>
            <a:pPr marL="154305" indent="-141605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5" dirty="0">
                <a:latin typeface="Arial"/>
                <a:cs typeface="Arial"/>
              </a:rPr>
              <a:t>Material exclusion lists </a:t>
            </a:r>
            <a:r>
              <a:rPr sz="1800" b="1" spc="5" dirty="0">
                <a:latin typeface="Arial"/>
                <a:cs typeface="Arial"/>
              </a:rPr>
              <a:t>which </a:t>
            </a:r>
            <a:r>
              <a:rPr sz="1800" b="1" spc="-5" dirty="0">
                <a:latin typeface="Arial"/>
                <a:cs typeface="Arial"/>
              </a:rPr>
              <a:t>materials a customer cannot</a:t>
            </a:r>
            <a:r>
              <a:rPr sz="1800" b="1" spc="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buy</a:t>
            </a:r>
            <a:endParaRPr sz="1800">
              <a:latin typeface="Arial"/>
              <a:cs typeface="Arial"/>
            </a:endParaRPr>
          </a:p>
          <a:p>
            <a:pPr marL="154305" indent="-141605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5" dirty="0">
                <a:latin typeface="Arial"/>
                <a:cs typeface="Arial"/>
              </a:rPr>
              <a:t>Material </a:t>
            </a:r>
            <a:r>
              <a:rPr sz="1800" b="1" dirty="0">
                <a:latin typeface="Arial"/>
                <a:cs typeface="Arial"/>
              </a:rPr>
              <a:t>listing applies to </a:t>
            </a:r>
            <a:r>
              <a:rPr sz="1800" b="1" spc="15" dirty="0">
                <a:latin typeface="Arial"/>
                <a:cs typeface="Arial"/>
              </a:rPr>
              <a:t>two </a:t>
            </a:r>
            <a:r>
              <a:rPr sz="1800" b="1" spc="-5" dirty="0">
                <a:latin typeface="Arial"/>
                <a:cs typeface="Arial"/>
              </a:rPr>
              <a:t>partner </a:t>
            </a:r>
            <a:r>
              <a:rPr sz="1800" b="1" dirty="0">
                <a:latin typeface="Arial"/>
                <a:cs typeface="Arial"/>
              </a:rPr>
              <a:t>functions in </a:t>
            </a:r>
            <a:r>
              <a:rPr sz="1800" b="1" spc="-5" dirty="0">
                <a:latin typeface="Arial"/>
                <a:cs typeface="Arial"/>
              </a:rPr>
              <a:t>Sales &amp;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Distribution: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sold-to party and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payer.</a:t>
            </a:r>
            <a:endParaRPr sz="1800">
              <a:latin typeface="Arial"/>
              <a:cs typeface="Arial"/>
            </a:endParaRPr>
          </a:p>
          <a:p>
            <a:pPr marL="12700" marR="537210">
              <a:lnSpc>
                <a:spcPct val="100000"/>
              </a:lnSpc>
              <a:buFont typeface="Arial"/>
              <a:buChar char="•"/>
              <a:tabLst>
                <a:tab pos="218440" algn="l"/>
              </a:tabLst>
            </a:pPr>
            <a:r>
              <a:rPr sz="1800" b="1" spc="5" dirty="0">
                <a:latin typeface="Arial"/>
                <a:cs typeface="Arial"/>
              </a:rPr>
              <a:t>when </a:t>
            </a:r>
            <a:r>
              <a:rPr sz="1800" b="1" dirty="0">
                <a:latin typeface="Arial"/>
                <a:cs typeface="Arial"/>
              </a:rPr>
              <a:t>the sold-to </a:t>
            </a:r>
            <a:r>
              <a:rPr sz="1800" b="1" spc="-5" dirty="0">
                <a:latin typeface="Arial"/>
                <a:cs typeface="Arial"/>
              </a:rPr>
              <a:t>party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-10" dirty="0">
                <a:latin typeface="Arial"/>
                <a:cs typeface="Arial"/>
              </a:rPr>
              <a:t>payer </a:t>
            </a:r>
            <a:r>
              <a:rPr sz="1800" b="1" spc="-5" dirty="0">
                <a:latin typeface="Arial"/>
                <a:cs typeface="Arial"/>
              </a:rPr>
              <a:t>are different,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material </a:t>
            </a:r>
            <a:r>
              <a:rPr sz="1800" b="1" dirty="0">
                <a:latin typeface="Arial"/>
                <a:cs typeface="Arial"/>
              </a:rPr>
              <a:t>listing  </a:t>
            </a:r>
            <a:r>
              <a:rPr sz="1800" b="1" spc="-5" dirty="0">
                <a:latin typeface="Arial"/>
                <a:cs typeface="Arial"/>
              </a:rPr>
              <a:t>check </a:t>
            </a:r>
            <a:r>
              <a:rPr sz="1800" b="1" dirty="0">
                <a:latin typeface="Arial"/>
                <a:cs typeface="Arial"/>
              </a:rPr>
              <a:t>is </a:t>
            </a:r>
            <a:r>
              <a:rPr sz="1800" b="1" spc="-5" dirty="0">
                <a:latin typeface="Arial"/>
                <a:cs typeface="Arial"/>
              </a:rPr>
              <a:t>as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follows:</a:t>
            </a:r>
            <a:endParaRPr sz="1800">
              <a:latin typeface="Arial"/>
              <a:cs typeface="Arial"/>
            </a:endParaRPr>
          </a:p>
          <a:p>
            <a:pPr marL="469900" marR="123825" lvl="1">
              <a:lnSpc>
                <a:spcPct val="100000"/>
              </a:lnSpc>
              <a:buFont typeface="Wingdings"/>
              <a:buChar char=""/>
              <a:tabLst>
                <a:tab pos="735330" algn="l"/>
              </a:tabLst>
            </a:pPr>
            <a:r>
              <a:rPr sz="1800" b="1" dirty="0">
                <a:latin typeface="Arial"/>
                <a:cs typeface="Arial"/>
              </a:rPr>
              <a:t>If the sold-to </a:t>
            </a:r>
            <a:r>
              <a:rPr sz="1800" b="1" spc="-5" dirty="0">
                <a:latin typeface="Arial"/>
                <a:cs typeface="Arial"/>
              </a:rPr>
              <a:t>party has a material </a:t>
            </a:r>
            <a:r>
              <a:rPr sz="1800" b="1" dirty="0">
                <a:latin typeface="Arial"/>
                <a:cs typeface="Arial"/>
              </a:rPr>
              <a:t>listing, the </a:t>
            </a:r>
            <a:r>
              <a:rPr sz="1800" b="1" spc="-10" dirty="0">
                <a:latin typeface="Arial"/>
                <a:cs typeface="Arial"/>
              </a:rPr>
              <a:t>system </a:t>
            </a:r>
            <a:r>
              <a:rPr sz="1800" b="1" dirty="0">
                <a:latin typeface="Arial"/>
                <a:cs typeface="Arial"/>
              </a:rPr>
              <a:t>only </a:t>
            </a:r>
            <a:r>
              <a:rPr sz="1800" b="1" spc="-5" dirty="0">
                <a:latin typeface="Arial"/>
                <a:cs typeface="Arial"/>
              </a:rPr>
              <a:t>checks  </a:t>
            </a:r>
            <a:r>
              <a:rPr sz="1800" b="1" dirty="0">
                <a:latin typeface="Arial"/>
                <a:cs typeface="Arial"/>
              </a:rPr>
              <a:t>this listing (no other </a:t>
            </a:r>
            <a:r>
              <a:rPr sz="1800" b="1" spc="-5" dirty="0">
                <a:latin typeface="Arial"/>
                <a:cs typeface="Arial"/>
              </a:rPr>
              <a:t>check takes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place).</a:t>
            </a:r>
            <a:endParaRPr sz="1800">
              <a:latin typeface="Arial"/>
              <a:cs typeface="Arial"/>
            </a:endParaRPr>
          </a:p>
          <a:p>
            <a:pPr marL="469900" marR="200660" lvl="1">
              <a:lnSpc>
                <a:spcPct val="100000"/>
              </a:lnSpc>
              <a:buFont typeface="Wingdings"/>
              <a:buChar char=""/>
              <a:tabLst>
                <a:tab pos="735330" algn="l"/>
              </a:tabLst>
            </a:pPr>
            <a:r>
              <a:rPr sz="1800" b="1" dirty="0">
                <a:latin typeface="Arial"/>
                <a:cs typeface="Arial"/>
              </a:rPr>
              <a:t>If </a:t>
            </a:r>
            <a:r>
              <a:rPr sz="1800" b="1" spc="-5" dirty="0">
                <a:latin typeface="Arial"/>
                <a:cs typeface="Arial"/>
              </a:rPr>
              <a:t>there is </a:t>
            </a:r>
            <a:r>
              <a:rPr sz="1800" b="1" dirty="0">
                <a:latin typeface="Arial"/>
                <a:cs typeface="Arial"/>
              </a:rPr>
              <a:t>no listing </a:t>
            </a:r>
            <a:r>
              <a:rPr sz="1800" b="1" spc="-5" dirty="0">
                <a:latin typeface="Arial"/>
                <a:cs typeface="Arial"/>
              </a:rPr>
              <a:t>for </a:t>
            </a:r>
            <a:r>
              <a:rPr sz="1800" b="1" dirty="0">
                <a:latin typeface="Arial"/>
                <a:cs typeface="Arial"/>
              </a:rPr>
              <a:t>the sold-to </a:t>
            </a:r>
            <a:r>
              <a:rPr sz="1800" b="1" spc="-30" dirty="0">
                <a:latin typeface="Arial"/>
                <a:cs typeface="Arial"/>
              </a:rPr>
              <a:t>party, </a:t>
            </a:r>
            <a:r>
              <a:rPr sz="1800" b="1" dirty="0">
                <a:latin typeface="Arial"/>
                <a:cs typeface="Arial"/>
              </a:rPr>
              <a:t>but </a:t>
            </a:r>
            <a:r>
              <a:rPr sz="1800" b="1" spc="-5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listing </a:t>
            </a:r>
            <a:r>
              <a:rPr sz="1800" b="1" spc="-5" dirty="0">
                <a:latin typeface="Arial"/>
                <a:cs typeface="Arial"/>
              </a:rPr>
              <a:t>has been  created </a:t>
            </a:r>
            <a:r>
              <a:rPr sz="1800" b="1" dirty="0">
                <a:latin typeface="Arial"/>
                <a:cs typeface="Arial"/>
              </a:rPr>
              <a:t>for the </a:t>
            </a:r>
            <a:r>
              <a:rPr sz="1800" b="1" spc="-25" dirty="0">
                <a:latin typeface="Arial"/>
                <a:cs typeface="Arial"/>
              </a:rPr>
              <a:t>payer,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10" dirty="0">
                <a:latin typeface="Arial"/>
                <a:cs typeface="Arial"/>
              </a:rPr>
              <a:t>system </a:t>
            </a:r>
            <a:r>
              <a:rPr sz="1800" b="1" spc="-5" dirty="0">
                <a:latin typeface="Arial"/>
                <a:cs typeface="Arial"/>
              </a:rPr>
              <a:t>automatically checks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payer’s  </a:t>
            </a:r>
            <a:r>
              <a:rPr sz="1800" b="1" dirty="0">
                <a:latin typeface="Arial"/>
                <a:cs typeface="Arial"/>
              </a:rPr>
              <a:t>listing.</a:t>
            </a:r>
            <a:endParaRPr sz="1800">
              <a:latin typeface="Arial"/>
              <a:cs typeface="Arial"/>
            </a:endParaRPr>
          </a:p>
          <a:p>
            <a:pPr marL="469900" marR="527050" lvl="1">
              <a:lnSpc>
                <a:spcPct val="100000"/>
              </a:lnSpc>
              <a:buFont typeface="Wingdings"/>
              <a:buChar char=""/>
              <a:tabLst>
                <a:tab pos="735330" algn="l"/>
              </a:tabLst>
            </a:pPr>
            <a:r>
              <a:rPr sz="1800" b="1" dirty="0">
                <a:latin typeface="Arial"/>
                <a:cs typeface="Arial"/>
              </a:rPr>
              <a:t>If no </a:t>
            </a:r>
            <a:r>
              <a:rPr sz="1800" b="1" spc="-5" dirty="0">
                <a:latin typeface="Arial"/>
                <a:cs typeface="Arial"/>
              </a:rPr>
              <a:t>material </a:t>
            </a:r>
            <a:r>
              <a:rPr sz="1800" b="1" dirty="0">
                <a:latin typeface="Arial"/>
                <a:cs typeface="Arial"/>
              </a:rPr>
              <a:t>listing </a:t>
            </a:r>
            <a:r>
              <a:rPr sz="1800" b="1" spc="-5" dirty="0">
                <a:latin typeface="Arial"/>
                <a:cs typeface="Arial"/>
              </a:rPr>
              <a:t>data exists for either </a:t>
            </a:r>
            <a:r>
              <a:rPr sz="1800" b="1" dirty="0">
                <a:latin typeface="Arial"/>
                <a:cs typeface="Arial"/>
              </a:rPr>
              <a:t>the sold-to </a:t>
            </a:r>
            <a:r>
              <a:rPr sz="1800" b="1" spc="-5" dirty="0">
                <a:latin typeface="Arial"/>
                <a:cs typeface="Arial"/>
              </a:rPr>
              <a:t>party or  </a:t>
            </a:r>
            <a:r>
              <a:rPr sz="1800" b="1" spc="-25" dirty="0">
                <a:latin typeface="Arial"/>
                <a:cs typeface="Arial"/>
              </a:rPr>
              <a:t>payer, </a:t>
            </a:r>
            <a:r>
              <a:rPr sz="1800" b="1" dirty="0">
                <a:latin typeface="Arial"/>
                <a:cs typeface="Arial"/>
              </a:rPr>
              <a:t>then the </a:t>
            </a:r>
            <a:r>
              <a:rPr sz="1800" b="1" spc="-5" dirty="0">
                <a:latin typeface="Arial"/>
                <a:cs typeface="Arial"/>
              </a:rPr>
              <a:t>customer may order any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material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33600" y="1447800"/>
            <a:ext cx="685800" cy="533400"/>
          </a:xfrm>
          <a:custGeom>
            <a:avLst/>
            <a:gdLst/>
            <a:ahLst/>
            <a:cxnLst/>
            <a:rect l="l" t="t" r="r" b="b"/>
            <a:pathLst>
              <a:path w="685800" h="533400">
                <a:moveTo>
                  <a:pt x="342900" y="0"/>
                </a:moveTo>
                <a:lnTo>
                  <a:pt x="287285" y="3489"/>
                </a:lnTo>
                <a:lnTo>
                  <a:pt x="234525" y="13594"/>
                </a:lnTo>
                <a:lnTo>
                  <a:pt x="185327" y="29763"/>
                </a:lnTo>
                <a:lnTo>
                  <a:pt x="140396" y="51450"/>
                </a:lnTo>
                <a:lnTo>
                  <a:pt x="100441" y="78104"/>
                </a:lnTo>
                <a:lnTo>
                  <a:pt x="66165" y="109179"/>
                </a:lnTo>
                <a:lnTo>
                  <a:pt x="38277" y="144124"/>
                </a:lnTo>
                <a:lnTo>
                  <a:pt x="17483" y="182392"/>
                </a:lnTo>
                <a:lnTo>
                  <a:pt x="4488" y="223433"/>
                </a:lnTo>
                <a:lnTo>
                  <a:pt x="0" y="266700"/>
                </a:lnTo>
                <a:lnTo>
                  <a:pt x="4488" y="309966"/>
                </a:lnTo>
                <a:lnTo>
                  <a:pt x="17483" y="351007"/>
                </a:lnTo>
                <a:lnTo>
                  <a:pt x="38277" y="389275"/>
                </a:lnTo>
                <a:lnTo>
                  <a:pt x="66165" y="424220"/>
                </a:lnTo>
                <a:lnTo>
                  <a:pt x="100441" y="455295"/>
                </a:lnTo>
                <a:lnTo>
                  <a:pt x="140396" y="481949"/>
                </a:lnTo>
                <a:lnTo>
                  <a:pt x="185327" y="503636"/>
                </a:lnTo>
                <a:lnTo>
                  <a:pt x="234525" y="519805"/>
                </a:lnTo>
                <a:lnTo>
                  <a:pt x="287285" y="529910"/>
                </a:lnTo>
                <a:lnTo>
                  <a:pt x="342900" y="533400"/>
                </a:lnTo>
                <a:lnTo>
                  <a:pt x="398514" y="529910"/>
                </a:lnTo>
                <a:lnTo>
                  <a:pt x="451274" y="519805"/>
                </a:lnTo>
                <a:lnTo>
                  <a:pt x="500472" y="503636"/>
                </a:lnTo>
                <a:lnTo>
                  <a:pt x="545403" y="481949"/>
                </a:lnTo>
                <a:lnTo>
                  <a:pt x="585358" y="455295"/>
                </a:lnTo>
                <a:lnTo>
                  <a:pt x="619634" y="424220"/>
                </a:lnTo>
                <a:lnTo>
                  <a:pt x="647522" y="389275"/>
                </a:lnTo>
                <a:lnTo>
                  <a:pt x="668316" y="351007"/>
                </a:lnTo>
                <a:lnTo>
                  <a:pt x="681311" y="309966"/>
                </a:lnTo>
                <a:lnTo>
                  <a:pt x="685800" y="266700"/>
                </a:lnTo>
                <a:lnTo>
                  <a:pt x="681311" y="223433"/>
                </a:lnTo>
                <a:lnTo>
                  <a:pt x="668316" y="182392"/>
                </a:lnTo>
                <a:lnTo>
                  <a:pt x="647522" y="144124"/>
                </a:lnTo>
                <a:lnTo>
                  <a:pt x="619634" y="109179"/>
                </a:lnTo>
                <a:lnTo>
                  <a:pt x="585358" y="78104"/>
                </a:lnTo>
                <a:lnTo>
                  <a:pt x="545403" y="51450"/>
                </a:lnTo>
                <a:lnTo>
                  <a:pt x="500472" y="29763"/>
                </a:lnTo>
                <a:lnTo>
                  <a:pt x="451274" y="13594"/>
                </a:lnTo>
                <a:lnTo>
                  <a:pt x="398514" y="3489"/>
                </a:lnTo>
                <a:lnTo>
                  <a:pt x="34290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33600" y="1447800"/>
            <a:ext cx="685800" cy="533400"/>
          </a:xfrm>
          <a:custGeom>
            <a:avLst/>
            <a:gdLst/>
            <a:ahLst/>
            <a:cxnLst/>
            <a:rect l="l" t="t" r="r" b="b"/>
            <a:pathLst>
              <a:path w="685800" h="533400">
                <a:moveTo>
                  <a:pt x="0" y="266700"/>
                </a:moveTo>
                <a:lnTo>
                  <a:pt x="4488" y="223433"/>
                </a:lnTo>
                <a:lnTo>
                  <a:pt x="17483" y="182392"/>
                </a:lnTo>
                <a:lnTo>
                  <a:pt x="38277" y="144124"/>
                </a:lnTo>
                <a:lnTo>
                  <a:pt x="66165" y="109179"/>
                </a:lnTo>
                <a:lnTo>
                  <a:pt x="100441" y="78104"/>
                </a:lnTo>
                <a:lnTo>
                  <a:pt x="140396" y="51450"/>
                </a:lnTo>
                <a:lnTo>
                  <a:pt x="185327" y="29763"/>
                </a:lnTo>
                <a:lnTo>
                  <a:pt x="234525" y="13594"/>
                </a:lnTo>
                <a:lnTo>
                  <a:pt x="287285" y="3489"/>
                </a:lnTo>
                <a:lnTo>
                  <a:pt x="342900" y="0"/>
                </a:lnTo>
                <a:lnTo>
                  <a:pt x="398514" y="3489"/>
                </a:lnTo>
                <a:lnTo>
                  <a:pt x="451274" y="13594"/>
                </a:lnTo>
                <a:lnTo>
                  <a:pt x="500472" y="29763"/>
                </a:lnTo>
                <a:lnTo>
                  <a:pt x="545403" y="51450"/>
                </a:lnTo>
                <a:lnTo>
                  <a:pt x="585358" y="78104"/>
                </a:lnTo>
                <a:lnTo>
                  <a:pt x="619634" y="109179"/>
                </a:lnTo>
                <a:lnTo>
                  <a:pt x="647522" y="144124"/>
                </a:lnTo>
                <a:lnTo>
                  <a:pt x="668316" y="182392"/>
                </a:lnTo>
                <a:lnTo>
                  <a:pt x="681311" y="223433"/>
                </a:lnTo>
                <a:lnTo>
                  <a:pt x="685800" y="266700"/>
                </a:lnTo>
                <a:lnTo>
                  <a:pt x="681311" y="309966"/>
                </a:lnTo>
                <a:lnTo>
                  <a:pt x="668316" y="351007"/>
                </a:lnTo>
                <a:lnTo>
                  <a:pt x="647522" y="389275"/>
                </a:lnTo>
                <a:lnTo>
                  <a:pt x="619634" y="424220"/>
                </a:lnTo>
                <a:lnTo>
                  <a:pt x="585358" y="455295"/>
                </a:lnTo>
                <a:lnTo>
                  <a:pt x="545403" y="481949"/>
                </a:lnTo>
                <a:lnTo>
                  <a:pt x="500472" y="503636"/>
                </a:lnTo>
                <a:lnTo>
                  <a:pt x="451274" y="519805"/>
                </a:lnTo>
                <a:lnTo>
                  <a:pt x="398514" y="529910"/>
                </a:lnTo>
                <a:lnTo>
                  <a:pt x="342900" y="533400"/>
                </a:lnTo>
                <a:lnTo>
                  <a:pt x="287285" y="529910"/>
                </a:lnTo>
                <a:lnTo>
                  <a:pt x="234525" y="519805"/>
                </a:lnTo>
                <a:lnTo>
                  <a:pt x="185327" y="503636"/>
                </a:lnTo>
                <a:lnTo>
                  <a:pt x="140396" y="481949"/>
                </a:lnTo>
                <a:lnTo>
                  <a:pt x="100441" y="455295"/>
                </a:lnTo>
                <a:lnTo>
                  <a:pt x="66165" y="424220"/>
                </a:lnTo>
                <a:lnTo>
                  <a:pt x="38277" y="389275"/>
                </a:lnTo>
                <a:lnTo>
                  <a:pt x="17483" y="351007"/>
                </a:lnTo>
                <a:lnTo>
                  <a:pt x="4488" y="30996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67457" y="1553717"/>
            <a:ext cx="4216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List</a:t>
            </a:r>
          </a:p>
        </p:txBody>
      </p:sp>
      <p:sp>
        <p:nvSpPr>
          <p:cNvPr id="15" name="object 15"/>
          <p:cNvSpPr/>
          <p:nvPr/>
        </p:nvSpPr>
        <p:spPr>
          <a:xfrm>
            <a:off x="4768571" y="1173339"/>
            <a:ext cx="1689100" cy="138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491739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4883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Utilities – Listing &amp;</a:t>
            </a:r>
            <a:r>
              <a:rPr spc="-60" dirty="0"/>
              <a:t> </a:t>
            </a:r>
            <a:r>
              <a:rPr dirty="0"/>
              <a:t>Exclusion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41854" y="4914772"/>
            <a:ext cx="366141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VB02 – Change Listing /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Exclusion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0739" y="4914772"/>
            <a:ext cx="367284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VB01 – Create Listing /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Exclusion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VB03 – Display Listing /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Exclusion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4275" y="2922523"/>
            <a:ext cx="457200" cy="225425"/>
          </a:xfrm>
          <a:custGeom>
            <a:avLst/>
            <a:gdLst/>
            <a:ahLst/>
            <a:cxnLst/>
            <a:rect l="l" t="t" r="r" b="b"/>
            <a:pathLst>
              <a:path w="457200" h="225425">
                <a:moveTo>
                  <a:pt x="342900" y="0"/>
                </a:moveTo>
                <a:lnTo>
                  <a:pt x="342900" y="56387"/>
                </a:lnTo>
                <a:lnTo>
                  <a:pt x="0" y="56387"/>
                </a:lnTo>
                <a:lnTo>
                  <a:pt x="0" y="169163"/>
                </a:lnTo>
                <a:lnTo>
                  <a:pt x="342900" y="169163"/>
                </a:lnTo>
                <a:lnTo>
                  <a:pt x="342900" y="225425"/>
                </a:lnTo>
                <a:lnTo>
                  <a:pt x="457200" y="112775"/>
                </a:lnTo>
                <a:lnTo>
                  <a:pt x="3429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4275" y="2922523"/>
            <a:ext cx="457200" cy="225425"/>
          </a:xfrm>
          <a:custGeom>
            <a:avLst/>
            <a:gdLst/>
            <a:ahLst/>
            <a:cxnLst/>
            <a:rect l="l" t="t" r="r" b="b"/>
            <a:pathLst>
              <a:path w="457200" h="225425">
                <a:moveTo>
                  <a:pt x="0" y="56387"/>
                </a:moveTo>
                <a:lnTo>
                  <a:pt x="342900" y="56387"/>
                </a:lnTo>
                <a:lnTo>
                  <a:pt x="342900" y="0"/>
                </a:lnTo>
                <a:lnTo>
                  <a:pt x="457200" y="112775"/>
                </a:lnTo>
                <a:lnTo>
                  <a:pt x="342900" y="225425"/>
                </a:lnTo>
                <a:lnTo>
                  <a:pt x="342900" y="169163"/>
                </a:lnTo>
                <a:lnTo>
                  <a:pt x="0" y="169163"/>
                </a:lnTo>
                <a:lnTo>
                  <a:pt x="0" y="563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0075" y="2136775"/>
            <a:ext cx="1219200" cy="1825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06875" y="3810000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40075" y="2136775"/>
            <a:ext cx="1219200" cy="1825625"/>
          </a:xfrm>
          <a:custGeom>
            <a:avLst/>
            <a:gdLst/>
            <a:ahLst/>
            <a:cxnLst/>
            <a:rect l="l" t="t" r="r" b="b"/>
            <a:pathLst>
              <a:path w="1219200" h="1825625">
                <a:moveTo>
                  <a:pt x="1066800" y="1825625"/>
                </a:moveTo>
                <a:lnTo>
                  <a:pt x="1097279" y="1703705"/>
                </a:lnTo>
                <a:lnTo>
                  <a:pt x="1219200" y="1673225"/>
                </a:lnTo>
                <a:lnTo>
                  <a:pt x="1066800" y="1825625"/>
                </a:lnTo>
                <a:lnTo>
                  <a:pt x="0" y="1825625"/>
                </a:lnTo>
                <a:lnTo>
                  <a:pt x="0" y="0"/>
                </a:lnTo>
                <a:lnTo>
                  <a:pt x="1219200" y="0"/>
                </a:lnTo>
                <a:lnTo>
                  <a:pt x="1219200" y="167322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19450" y="2664078"/>
            <a:ext cx="903605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Sold-to party: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C1  </a:t>
            </a:r>
            <a:r>
              <a:rPr sz="1000" spc="-10" dirty="0">
                <a:latin typeface="Times New Roman"/>
                <a:cs typeface="Times New Roman"/>
              </a:rPr>
              <a:t>Item: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M1</a:t>
            </a:r>
            <a:endParaRPr sz="1000">
              <a:latin typeface="Times New Roman"/>
              <a:cs typeface="Times New Roman"/>
            </a:endParaRPr>
          </a:p>
          <a:p>
            <a:pPr marL="295910" marR="422909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M2  M3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5475" y="2414523"/>
            <a:ext cx="1600200" cy="1700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5475" y="2171700"/>
            <a:ext cx="1600200" cy="485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5475" y="2171700"/>
            <a:ext cx="1600200" cy="1943100"/>
          </a:xfrm>
          <a:custGeom>
            <a:avLst/>
            <a:gdLst/>
            <a:ahLst/>
            <a:cxnLst/>
            <a:rect l="l" t="t" r="r" b="b"/>
            <a:pathLst>
              <a:path w="1600200" h="1943100">
                <a:moveTo>
                  <a:pt x="1600200" y="242824"/>
                </a:moveTo>
                <a:lnTo>
                  <a:pt x="1588611" y="284269"/>
                </a:lnTo>
                <a:lnTo>
                  <a:pt x="1555126" y="323436"/>
                </a:lnTo>
                <a:lnTo>
                  <a:pt x="1501668" y="359741"/>
                </a:lnTo>
                <a:lnTo>
                  <a:pt x="1430159" y="392602"/>
                </a:lnTo>
                <a:lnTo>
                  <a:pt x="1388235" y="407560"/>
                </a:lnTo>
                <a:lnTo>
                  <a:pt x="1342520" y="421438"/>
                </a:lnTo>
                <a:lnTo>
                  <a:pt x="1293254" y="434165"/>
                </a:lnTo>
                <a:lnTo>
                  <a:pt x="1240676" y="445667"/>
                </a:lnTo>
                <a:lnTo>
                  <a:pt x="1185027" y="455871"/>
                </a:lnTo>
                <a:lnTo>
                  <a:pt x="1126547" y="464705"/>
                </a:lnTo>
                <a:lnTo>
                  <a:pt x="1065477" y="472096"/>
                </a:lnTo>
                <a:lnTo>
                  <a:pt x="1002057" y="477971"/>
                </a:lnTo>
                <a:lnTo>
                  <a:pt x="936527" y="482258"/>
                </a:lnTo>
                <a:lnTo>
                  <a:pt x="869128" y="484883"/>
                </a:lnTo>
                <a:lnTo>
                  <a:pt x="800100" y="485775"/>
                </a:lnTo>
                <a:lnTo>
                  <a:pt x="731064" y="484883"/>
                </a:lnTo>
                <a:lnTo>
                  <a:pt x="663659" y="482258"/>
                </a:lnTo>
                <a:lnTo>
                  <a:pt x="598125" y="477971"/>
                </a:lnTo>
                <a:lnTo>
                  <a:pt x="534702" y="472096"/>
                </a:lnTo>
                <a:lnTo>
                  <a:pt x="473630" y="464705"/>
                </a:lnTo>
                <a:lnTo>
                  <a:pt x="415149" y="455871"/>
                </a:lnTo>
                <a:lnTo>
                  <a:pt x="359501" y="445667"/>
                </a:lnTo>
                <a:lnTo>
                  <a:pt x="306924" y="434165"/>
                </a:lnTo>
                <a:lnTo>
                  <a:pt x="257659" y="421438"/>
                </a:lnTo>
                <a:lnTo>
                  <a:pt x="211946" y="407560"/>
                </a:lnTo>
                <a:lnTo>
                  <a:pt x="170025" y="392602"/>
                </a:lnTo>
                <a:lnTo>
                  <a:pt x="132136" y="376638"/>
                </a:lnTo>
                <a:lnTo>
                  <a:pt x="69418" y="341982"/>
                </a:lnTo>
                <a:lnTo>
                  <a:pt x="25711" y="304174"/>
                </a:lnTo>
                <a:lnTo>
                  <a:pt x="2936" y="263795"/>
                </a:lnTo>
                <a:lnTo>
                  <a:pt x="0" y="242824"/>
                </a:lnTo>
                <a:lnTo>
                  <a:pt x="2936" y="221871"/>
                </a:lnTo>
                <a:lnTo>
                  <a:pt x="11587" y="201414"/>
                </a:lnTo>
                <a:lnTo>
                  <a:pt x="45068" y="162276"/>
                </a:lnTo>
                <a:lnTo>
                  <a:pt x="98521" y="125993"/>
                </a:lnTo>
                <a:lnTo>
                  <a:pt x="170025" y="93147"/>
                </a:lnTo>
                <a:lnTo>
                  <a:pt x="211946" y="78196"/>
                </a:lnTo>
                <a:lnTo>
                  <a:pt x="257659" y="64322"/>
                </a:lnTo>
                <a:lnTo>
                  <a:pt x="306924" y="51600"/>
                </a:lnTo>
                <a:lnTo>
                  <a:pt x="359501" y="40101"/>
                </a:lnTo>
                <a:lnTo>
                  <a:pt x="415149" y="29899"/>
                </a:lnTo>
                <a:lnTo>
                  <a:pt x="473630" y="21067"/>
                </a:lnTo>
                <a:lnTo>
                  <a:pt x="534702" y="13677"/>
                </a:lnTo>
                <a:lnTo>
                  <a:pt x="598125" y="7802"/>
                </a:lnTo>
                <a:lnTo>
                  <a:pt x="663659" y="3516"/>
                </a:lnTo>
                <a:lnTo>
                  <a:pt x="731064" y="891"/>
                </a:lnTo>
                <a:lnTo>
                  <a:pt x="800100" y="0"/>
                </a:lnTo>
                <a:lnTo>
                  <a:pt x="869128" y="891"/>
                </a:lnTo>
                <a:lnTo>
                  <a:pt x="936527" y="3516"/>
                </a:lnTo>
                <a:lnTo>
                  <a:pt x="1002057" y="7802"/>
                </a:lnTo>
                <a:lnTo>
                  <a:pt x="1065477" y="13677"/>
                </a:lnTo>
                <a:lnTo>
                  <a:pt x="1126547" y="21067"/>
                </a:lnTo>
                <a:lnTo>
                  <a:pt x="1185027" y="29899"/>
                </a:lnTo>
                <a:lnTo>
                  <a:pt x="1240676" y="40101"/>
                </a:lnTo>
                <a:lnTo>
                  <a:pt x="1293254" y="51600"/>
                </a:lnTo>
                <a:lnTo>
                  <a:pt x="1342520" y="64322"/>
                </a:lnTo>
                <a:lnTo>
                  <a:pt x="1388235" y="78196"/>
                </a:lnTo>
                <a:lnTo>
                  <a:pt x="1430159" y="93147"/>
                </a:lnTo>
                <a:lnTo>
                  <a:pt x="1468049" y="109104"/>
                </a:lnTo>
                <a:lnTo>
                  <a:pt x="1530774" y="143741"/>
                </a:lnTo>
                <a:lnTo>
                  <a:pt x="1574485" y="181524"/>
                </a:lnTo>
                <a:lnTo>
                  <a:pt x="1597262" y="221871"/>
                </a:lnTo>
                <a:lnTo>
                  <a:pt x="1600200" y="242824"/>
                </a:lnTo>
                <a:lnTo>
                  <a:pt x="1600200" y="1700276"/>
                </a:lnTo>
                <a:lnTo>
                  <a:pt x="1597262" y="1721228"/>
                </a:lnTo>
                <a:lnTo>
                  <a:pt x="1588611" y="1741685"/>
                </a:lnTo>
                <a:lnTo>
                  <a:pt x="1555126" y="1780823"/>
                </a:lnTo>
                <a:lnTo>
                  <a:pt x="1501668" y="1817106"/>
                </a:lnTo>
                <a:lnTo>
                  <a:pt x="1430159" y="1849952"/>
                </a:lnTo>
                <a:lnTo>
                  <a:pt x="1388235" y="1864903"/>
                </a:lnTo>
                <a:lnTo>
                  <a:pt x="1342520" y="1878777"/>
                </a:lnTo>
                <a:lnTo>
                  <a:pt x="1293254" y="1891499"/>
                </a:lnTo>
                <a:lnTo>
                  <a:pt x="1240676" y="1902998"/>
                </a:lnTo>
                <a:lnTo>
                  <a:pt x="1185027" y="1913200"/>
                </a:lnTo>
                <a:lnTo>
                  <a:pt x="1126547" y="1922032"/>
                </a:lnTo>
                <a:lnTo>
                  <a:pt x="1065477" y="1929422"/>
                </a:lnTo>
                <a:lnTo>
                  <a:pt x="1002057" y="1935297"/>
                </a:lnTo>
                <a:lnTo>
                  <a:pt x="936527" y="1939583"/>
                </a:lnTo>
                <a:lnTo>
                  <a:pt x="869128" y="1942208"/>
                </a:lnTo>
                <a:lnTo>
                  <a:pt x="800100" y="1943100"/>
                </a:lnTo>
                <a:lnTo>
                  <a:pt x="731064" y="1942208"/>
                </a:lnTo>
                <a:lnTo>
                  <a:pt x="663659" y="1939583"/>
                </a:lnTo>
                <a:lnTo>
                  <a:pt x="598125" y="1935297"/>
                </a:lnTo>
                <a:lnTo>
                  <a:pt x="534702" y="1929422"/>
                </a:lnTo>
                <a:lnTo>
                  <a:pt x="473630" y="1922032"/>
                </a:lnTo>
                <a:lnTo>
                  <a:pt x="415149" y="1913200"/>
                </a:lnTo>
                <a:lnTo>
                  <a:pt x="359501" y="1902998"/>
                </a:lnTo>
                <a:lnTo>
                  <a:pt x="306924" y="1891499"/>
                </a:lnTo>
                <a:lnTo>
                  <a:pt x="257659" y="1878777"/>
                </a:lnTo>
                <a:lnTo>
                  <a:pt x="211946" y="1864903"/>
                </a:lnTo>
                <a:lnTo>
                  <a:pt x="170025" y="1849952"/>
                </a:lnTo>
                <a:lnTo>
                  <a:pt x="132136" y="1833995"/>
                </a:lnTo>
                <a:lnTo>
                  <a:pt x="69418" y="1799358"/>
                </a:lnTo>
                <a:lnTo>
                  <a:pt x="25711" y="1761575"/>
                </a:lnTo>
                <a:lnTo>
                  <a:pt x="2936" y="1721228"/>
                </a:lnTo>
                <a:lnTo>
                  <a:pt x="0" y="1700276"/>
                </a:lnTo>
                <a:lnTo>
                  <a:pt x="0" y="2428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56894" y="2754183"/>
            <a:ext cx="1122680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3300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Customer : C1 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Material: 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M1,</a:t>
            </a:r>
            <a:r>
              <a:rPr sz="12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M2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00600" y="2331466"/>
            <a:ext cx="1600200" cy="17071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00600" y="2087626"/>
            <a:ext cx="1600200" cy="487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00600" y="2087626"/>
            <a:ext cx="1600200" cy="1951355"/>
          </a:xfrm>
          <a:custGeom>
            <a:avLst/>
            <a:gdLst/>
            <a:ahLst/>
            <a:cxnLst/>
            <a:rect l="l" t="t" r="r" b="b"/>
            <a:pathLst>
              <a:path w="1600200" h="1951354">
                <a:moveTo>
                  <a:pt x="1600200" y="243839"/>
                </a:moveTo>
                <a:lnTo>
                  <a:pt x="1588611" y="285409"/>
                </a:lnTo>
                <a:lnTo>
                  <a:pt x="1555126" y="324703"/>
                </a:lnTo>
                <a:lnTo>
                  <a:pt x="1501668" y="361136"/>
                </a:lnTo>
                <a:lnTo>
                  <a:pt x="1430159" y="394120"/>
                </a:lnTo>
                <a:lnTo>
                  <a:pt x="1388235" y="409135"/>
                </a:lnTo>
                <a:lnTo>
                  <a:pt x="1342520" y="423069"/>
                </a:lnTo>
                <a:lnTo>
                  <a:pt x="1293254" y="435847"/>
                </a:lnTo>
                <a:lnTo>
                  <a:pt x="1240676" y="447396"/>
                </a:lnTo>
                <a:lnTo>
                  <a:pt x="1185027" y="457644"/>
                </a:lnTo>
                <a:lnTo>
                  <a:pt x="1126547" y="466516"/>
                </a:lnTo>
                <a:lnTo>
                  <a:pt x="1065477" y="473939"/>
                </a:lnTo>
                <a:lnTo>
                  <a:pt x="1002057" y="479841"/>
                </a:lnTo>
                <a:lnTo>
                  <a:pt x="936527" y="484147"/>
                </a:lnTo>
                <a:lnTo>
                  <a:pt x="869128" y="486784"/>
                </a:lnTo>
                <a:lnTo>
                  <a:pt x="800100" y="487679"/>
                </a:lnTo>
                <a:lnTo>
                  <a:pt x="731071" y="486784"/>
                </a:lnTo>
                <a:lnTo>
                  <a:pt x="663672" y="484147"/>
                </a:lnTo>
                <a:lnTo>
                  <a:pt x="598142" y="479841"/>
                </a:lnTo>
                <a:lnTo>
                  <a:pt x="534722" y="473939"/>
                </a:lnTo>
                <a:lnTo>
                  <a:pt x="473652" y="466516"/>
                </a:lnTo>
                <a:lnTo>
                  <a:pt x="415172" y="457644"/>
                </a:lnTo>
                <a:lnTo>
                  <a:pt x="359523" y="447396"/>
                </a:lnTo>
                <a:lnTo>
                  <a:pt x="306945" y="435847"/>
                </a:lnTo>
                <a:lnTo>
                  <a:pt x="257679" y="423069"/>
                </a:lnTo>
                <a:lnTo>
                  <a:pt x="211964" y="409135"/>
                </a:lnTo>
                <a:lnTo>
                  <a:pt x="170040" y="394120"/>
                </a:lnTo>
                <a:lnTo>
                  <a:pt x="132150" y="378095"/>
                </a:lnTo>
                <a:lnTo>
                  <a:pt x="69425" y="343314"/>
                </a:lnTo>
                <a:lnTo>
                  <a:pt x="25714" y="305377"/>
                </a:lnTo>
                <a:lnTo>
                  <a:pt x="2937" y="264872"/>
                </a:lnTo>
                <a:lnTo>
                  <a:pt x="0" y="243839"/>
                </a:lnTo>
                <a:lnTo>
                  <a:pt x="2937" y="222788"/>
                </a:lnTo>
                <a:lnTo>
                  <a:pt x="11588" y="202234"/>
                </a:lnTo>
                <a:lnTo>
                  <a:pt x="45073" y="162912"/>
                </a:lnTo>
                <a:lnTo>
                  <a:pt x="98531" y="126461"/>
                </a:lnTo>
                <a:lnTo>
                  <a:pt x="170040" y="93466"/>
                </a:lnTo>
                <a:lnTo>
                  <a:pt x="211964" y="78449"/>
                </a:lnTo>
                <a:lnTo>
                  <a:pt x="257679" y="64515"/>
                </a:lnTo>
                <a:lnTo>
                  <a:pt x="306945" y="51739"/>
                </a:lnTo>
                <a:lnTo>
                  <a:pt x="359523" y="40194"/>
                </a:lnTo>
                <a:lnTo>
                  <a:pt x="415172" y="29953"/>
                </a:lnTo>
                <a:lnTo>
                  <a:pt x="473652" y="21089"/>
                </a:lnTo>
                <a:lnTo>
                  <a:pt x="534722" y="13676"/>
                </a:lnTo>
                <a:lnTo>
                  <a:pt x="598142" y="7788"/>
                </a:lnTo>
                <a:lnTo>
                  <a:pt x="663672" y="3496"/>
                </a:lnTo>
                <a:lnTo>
                  <a:pt x="731071" y="876"/>
                </a:lnTo>
                <a:lnTo>
                  <a:pt x="800100" y="0"/>
                </a:lnTo>
                <a:lnTo>
                  <a:pt x="869128" y="894"/>
                </a:lnTo>
                <a:lnTo>
                  <a:pt x="936527" y="3529"/>
                </a:lnTo>
                <a:lnTo>
                  <a:pt x="1002057" y="7830"/>
                </a:lnTo>
                <a:lnTo>
                  <a:pt x="1065477" y="13726"/>
                </a:lnTo>
                <a:lnTo>
                  <a:pt x="1126547" y="21144"/>
                </a:lnTo>
                <a:lnTo>
                  <a:pt x="1185027" y="30009"/>
                </a:lnTo>
                <a:lnTo>
                  <a:pt x="1240676" y="40250"/>
                </a:lnTo>
                <a:lnTo>
                  <a:pt x="1293254" y="51793"/>
                </a:lnTo>
                <a:lnTo>
                  <a:pt x="1342520" y="64565"/>
                </a:lnTo>
                <a:lnTo>
                  <a:pt x="1388235" y="78494"/>
                </a:lnTo>
                <a:lnTo>
                  <a:pt x="1430159" y="93505"/>
                </a:lnTo>
                <a:lnTo>
                  <a:pt x="1468049" y="109528"/>
                </a:lnTo>
                <a:lnTo>
                  <a:pt x="1530774" y="144311"/>
                </a:lnTo>
                <a:lnTo>
                  <a:pt x="1574485" y="182259"/>
                </a:lnTo>
                <a:lnTo>
                  <a:pt x="1597262" y="222789"/>
                </a:lnTo>
                <a:lnTo>
                  <a:pt x="1600200" y="243839"/>
                </a:lnTo>
                <a:lnTo>
                  <a:pt x="1600200" y="1707134"/>
                </a:lnTo>
                <a:lnTo>
                  <a:pt x="1597262" y="1728166"/>
                </a:lnTo>
                <a:lnTo>
                  <a:pt x="1588611" y="1748703"/>
                </a:lnTo>
                <a:lnTo>
                  <a:pt x="1555126" y="1787997"/>
                </a:lnTo>
                <a:lnTo>
                  <a:pt x="1501668" y="1824430"/>
                </a:lnTo>
                <a:lnTo>
                  <a:pt x="1430159" y="1857414"/>
                </a:lnTo>
                <a:lnTo>
                  <a:pt x="1388235" y="1872429"/>
                </a:lnTo>
                <a:lnTo>
                  <a:pt x="1342520" y="1886363"/>
                </a:lnTo>
                <a:lnTo>
                  <a:pt x="1293254" y="1899141"/>
                </a:lnTo>
                <a:lnTo>
                  <a:pt x="1240676" y="1910690"/>
                </a:lnTo>
                <a:lnTo>
                  <a:pt x="1185027" y="1920938"/>
                </a:lnTo>
                <a:lnTo>
                  <a:pt x="1126547" y="1929810"/>
                </a:lnTo>
                <a:lnTo>
                  <a:pt x="1065477" y="1937233"/>
                </a:lnTo>
                <a:lnTo>
                  <a:pt x="1002057" y="1943135"/>
                </a:lnTo>
                <a:lnTo>
                  <a:pt x="936527" y="1947441"/>
                </a:lnTo>
                <a:lnTo>
                  <a:pt x="869128" y="1950078"/>
                </a:lnTo>
                <a:lnTo>
                  <a:pt x="800100" y="1950974"/>
                </a:lnTo>
                <a:lnTo>
                  <a:pt x="731071" y="1950078"/>
                </a:lnTo>
                <a:lnTo>
                  <a:pt x="663672" y="1947441"/>
                </a:lnTo>
                <a:lnTo>
                  <a:pt x="598142" y="1943135"/>
                </a:lnTo>
                <a:lnTo>
                  <a:pt x="534722" y="1937233"/>
                </a:lnTo>
                <a:lnTo>
                  <a:pt x="473652" y="1929810"/>
                </a:lnTo>
                <a:lnTo>
                  <a:pt x="415172" y="1920938"/>
                </a:lnTo>
                <a:lnTo>
                  <a:pt x="359523" y="1910690"/>
                </a:lnTo>
                <a:lnTo>
                  <a:pt x="306945" y="1899141"/>
                </a:lnTo>
                <a:lnTo>
                  <a:pt x="257679" y="1886363"/>
                </a:lnTo>
                <a:lnTo>
                  <a:pt x="211964" y="1872429"/>
                </a:lnTo>
                <a:lnTo>
                  <a:pt x="170040" y="1857414"/>
                </a:lnTo>
                <a:lnTo>
                  <a:pt x="132150" y="1841389"/>
                </a:lnTo>
                <a:lnTo>
                  <a:pt x="69425" y="1806608"/>
                </a:lnTo>
                <a:lnTo>
                  <a:pt x="25714" y="1768671"/>
                </a:lnTo>
                <a:lnTo>
                  <a:pt x="2937" y="1728166"/>
                </a:lnTo>
                <a:lnTo>
                  <a:pt x="0" y="1707134"/>
                </a:lnTo>
                <a:lnTo>
                  <a:pt x="0" y="2438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032375" y="2814634"/>
            <a:ext cx="1123315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3300"/>
              </a:lnSpc>
            </a:pPr>
            <a:r>
              <a:rPr sz="1200" dirty="0">
                <a:latin typeface="Times New Roman"/>
                <a:cs typeface="Times New Roman"/>
              </a:rPr>
              <a:t>Customer : C2  </a:t>
            </a:r>
            <a:r>
              <a:rPr sz="1200" spc="-5" dirty="0">
                <a:latin typeface="Times New Roman"/>
                <a:cs typeface="Times New Roman"/>
              </a:rPr>
              <a:t>Material: </a:t>
            </a:r>
            <a:r>
              <a:rPr sz="1200" dirty="0">
                <a:latin typeface="Times New Roman"/>
                <a:cs typeface="Times New Roman"/>
              </a:rPr>
              <a:t>M3,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2140" y="1385696"/>
            <a:ext cx="7451725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72610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Master data for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Material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Listing	Master data for Material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Exclusion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58000" y="2944748"/>
            <a:ext cx="457200" cy="244475"/>
          </a:xfrm>
          <a:custGeom>
            <a:avLst/>
            <a:gdLst/>
            <a:ahLst/>
            <a:cxnLst/>
            <a:rect l="l" t="t" r="r" b="b"/>
            <a:pathLst>
              <a:path w="457200" h="244475">
                <a:moveTo>
                  <a:pt x="342900" y="0"/>
                </a:moveTo>
                <a:lnTo>
                  <a:pt x="342900" y="61213"/>
                </a:lnTo>
                <a:lnTo>
                  <a:pt x="0" y="61213"/>
                </a:lnTo>
                <a:lnTo>
                  <a:pt x="0" y="183387"/>
                </a:lnTo>
                <a:lnTo>
                  <a:pt x="342900" y="183387"/>
                </a:lnTo>
                <a:lnTo>
                  <a:pt x="342900" y="244475"/>
                </a:lnTo>
                <a:lnTo>
                  <a:pt x="457200" y="122300"/>
                </a:lnTo>
                <a:lnTo>
                  <a:pt x="3429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58000" y="2944748"/>
            <a:ext cx="457200" cy="244475"/>
          </a:xfrm>
          <a:custGeom>
            <a:avLst/>
            <a:gdLst/>
            <a:ahLst/>
            <a:cxnLst/>
            <a:rect l="l" t="t" r="r" b="b"/>
            <a:pathLst>
              <a:path w="457200" h="244475">
                <a:moveTo>
                  <a:pt x="0" y="61213"/>
                </a:moveTo>
                <a:lnTo>
                  <a:pt x="342900" y="61213"/>
                </a:lnTo>
                <a:lnTo>
                  <a:pt x="342900" y="0"/>
                </a:lnTo>
                <a:lnTo>
                  <a:pt x="457200" y="122300"/>
                </a:lnTo>
                <a:lnTo>
                  <a:pt x="342900" y="244475"/>
                </a:lnTo>
                <a:lnTo>
                  <a:pt x="342900" y="183387"/>
                </a:lnTo>
                <a:lnTo>
                  <a:pt x="0" y="183387"/>
                </a:lnTo>
                <a:lnTo>
                  <a:pt x="0" y="6121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3800" y="2087626"/>
            <a:ext cx="1219200" cy="1836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10600" y="3771900"/>
            <a:ext cx="15240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3800" y="2087626"/>
            <a:ext cx="1219200" cy="1837055"/>
          </a:xfrm>
          <a:custGeom>
            <a:avLst/>
            <a:gdLst/>
            <a:ahLst/>
            <a:cxnLst/>
            <a:rect l="l" t="t" r="r" b="b"/>
            <a:pathLst>
              <a:path w="1219200" h="1837054">
                <a:moveTo>
                  <a:pt x="1066800" y="1836674"/>
                </a:moveTo>
                <a:lnTo>
                  <a:pt x="1097279" y="1714754"/>
                </a:lnTo>
                <a:lnTo>
                  <a:pt x="1219200" y="1684274"/>
                </a:lnTo>
                <a:lnTo>
                  <a:pt x="1066800" y="1836674"/>
                </a:lnTo>
                <a:lnTo>
                  <a:pt x="0" y="1836674"/>
                </a:lnTo>
                <a:lnTo>
                  <a:pt x="0" y="0"/>
                </a:lnTo>
                <a:lnTo>
                  <a:pt x="1219200" y="0"/>
                </a:lnTo>
                <a:lnTo>
                  <a:pt x="1219200" y="168427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623809" y="2544317"/>
            <a:ext cx="903605" cy="7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Sold-to party: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C1  </a:t>
            </a:r>
            <a:r>
              <a:rPr sz="1000" spc="-10" dirty="0">
                <a:latin typeface="Times New Roman"/>
                <a:cs typeface="Times New Roman"/>
              </a:rPr>
              <a:t>Item: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M1</a:t>
            </a:r>
            <a:endParaRPr sz="1000">
              <a:latin typeface="Times New Roman"/>
              <a:cs typeface="Times New Roman"/>
            </a:endParaRPr>
          </a:p>
          <a:p>
            <a:pPr marL="295910" marR="422909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M2  M3</a:t>
            </a:r>
            <a:endParaRPr sz="100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</a:pPr>
            <a:r>
              <a:rPr sz="1000" spc="-5" dirty="0">
                <a:latin typeface="Times New Roman"/>
                <a:cs typeface="Times New Roman"/>
              </a:rPr>
              <a:t>M$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522976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Condition</a:t>
            </a:r>
            <a:r>
              <a:rPr spc="-75" dirty="0"/>
              <a:t> </a:t>
            </a:r>
            <a:r>
              <a:rPr spc="-35" dirty="0"/>
              <a:t>Technique</a:t>
            </a:r>
          </a:p>
        </p:txBody>
      </p:sp>
      <p:sp>
        <p:nvSpPr>
          <p:cNvPr id="5" name="object 5"/>
          <p:cNvSpPr/>
          <p:nvPr/>
        </p:nvSpPr>
        <p:spPr>
          <a:xfrm>
            <a:off x="297179" y="1181100"/>
            <a:ext cx="7904988" cy="420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0080" y="1455419"/>
            <a:ext cx="5733288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8944" y="1455419"/>
            <a:ext cx="413003" cy="420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7523" y="1455419"/>
            <a:ext cx="414527" cy="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4500" y="1292605"/>
            <a:ext cx="751078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</a:pPr>
            <a:r>
              <a:rPr sz="2000" dirty="0">
                <a:latin typeface="Arial"/>
                <a:cs typeface="Arial"/>
              </a:rPr>
              <a:t>Pricing is automatically determined during sales processing.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SAP’s  </a:t>
            </a:r>
            <a:r>
              <a:rPr sz="2000" dirty="0">
                <a:latin typeface="Arial"/>
                <a:cs typeface="Arial"/>
              </a:rPr>
              <a:t>Condition </a:t>
            </a:r>
            <a:r>
              <a:rPr sz="2000" spc="-25" dirty="0">
                <a:latin typeface="Arial"/>
                <a:cs typeface="Arial"/>
              </a:rPr>
              <a:t>Technique </a:t>
            </a:r>
            <a:r>
              <a:rPr sz="2000" dirty="0">
                <a:latin typeface="Arial"/>
                <a:cs typeface="Arial"/>
              </a:rPr>
              <a:t>method helps in doing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this.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800" y="2133600"/>
            <a:ext cx="4572000" cy="411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00" y="2133600"/>
            <a:ext cx="4572000" cy="4114800"/>
          </a:xfrm>
          <a:custGeom>
            <a:avLst/>
            <a:gdLst/>
            <a:ahLst/>
            <a:cxnLst/>
            <a:rect l="l" t="t" r="r" b="b"/>
            <a:pathLst>
              <a:path w="4572000" h="4114800">
                <a:moveTo>
                  <a:pt x="0" y="4114800"/>
                </a:moveTo>
                <a:lnTo>
                  <a:pt x="4572000" y="4114800"/>
                </a:lnTo>
                <a:lnTo>
                  <a:pt x="45720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48376" y="2234224"/>
            <a:ext cx="2778760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80100"/>
              </a:lnSpc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condition technique includes  condition tables, access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sequence,  condition </a:t>
            </a:r>
            <a:r>
              <a:rPr sz="1400" spc="-5" dirty="0">
                <a:latin typeface="Arial"/>
                <a:cs typeface="Arial"/>
              </a:rPr>
              <a:t>type </a:t>
            </a:r>
            <a:r>
              <a:rPr sz="1400" dirty="0">
                <a:latin typeface="Arial"/>
                <a:cs typeface="Arial"/>
              </a:rPr>
              <a:t>&amp;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procedure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48376" y="3001771"/>
            <a:ext cx="310896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340"/>
              </a:lnSpc>
            </a:pPr>
            <a:r>
              <a:rPr sz="1400" b="1" spc="-5" dirty="0">
                <a:latin typeface="Arial"/>
                <a:cs typeface="Arial"/>
              </a:rPr>
              <a:t>Condition </a:t>
            </a:r>
            <a:r>
              <a:rPr sz="1400" b="1" spc="-15" dirty="0">
                <a:latin typeface="Arial"/>
                <a:cs typeface="Arial"/>
              </a:rPr>
              <a:t>type </a:t>
            </a:r>
            <a:r>
              <a:rPr sz="1400" dirty="0">
                <a:latin typeface="Arial"/>
                <a:cs typeface="Arial"/>
              </a:rPr>
              <a:t>is a characteristic of a  condition (e.g. price, </a:t>
            </a:r>
            <a:r>
              <a:rPr sz="1400" spc="-5" dirty="0">
                <a:latin typeface="Arial"/>
                <a:cs typeface="Arial"/>
              </a:rPr>
              <a:t>tax, </a:t>
            </a:r>
            <a:r>
              <a:rPr sz="1400" dirty="0">
                <a:latin typeface="Arial"/>
                <a:cs typeface="Arial"/>
              </a:rPr>
              <a:t>discount,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etc.)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8376" y="3556508"/>
            <a:ext cx="307721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340"/>
              </a:lnSpc>
            </a:pPr>
            <a:r>
              <a:rPr sz="1400" b="1" spc="-5" dirty="0">
                <a:latin typeface="Arial"/>
                <a:cs typeface="Arial"/>
              </a:rPr>
              <a:t>Condition </a:t>
            </a:r>
            <a:r>
              <a:rPr sz="1400" b="1" dirty="0">
                <a:latin typeface="Arial"/>
                <a:cs typeface="Arial"/>
              </a:rPr>
              <a:t>tables </a:t>
            </a:r>
            <a:r>
              <a:rPr sz="1400" dirty="0">
                <a:latin typeface="Arial"/>
                <a:cs typeface="Arial"/>
              </a:rPr>
              <a:t>contain key fields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 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dirty="0">
                <a:latin typeface="Arial"/>
                <a:cs typeface="Arial"/>
              </a:rPr>
              <a:t>conditions records are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48376" y="4155185"/>
            <a:ext cx="3075305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80000"/>
              </a:lnSpc>
            </a:pPr>
            <a:r>
              <a:rPr sz="1400" b="1" spc="-10" dirty="0">
                <a:latin typeface="Arial"/>
                <a:cs typeface="Arial"/>
              </a:rPr>
              <a:t>Access </a:t>
            </a:r>
            <a:r>
              <a:rPr sz="1400" b="1" spc="-5" dirty="0">
                <a:latin typeface="Arial"/>
                <a:cs typeface="Arial"/>
              </a:rPr>
              <a:t>sequence </a:t>
            </a:r>
            <a:r>
              <a:rPr sz="1400" dirty="0">
                <a:latin typeface="Arial"/>
                <a:cs typeface="Arial"/>
              </a:rPr>
              <a:t>defines the order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system </a:t>
            </a:r>
            <a:r>
              <a:rPr sz="1400" dirty="0">
                <a:latin typeface="Arial"/>
                <a:cs typeface="Arial"/>
              </a:rPr>
              <a:t>searches for  condition records.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access  sequence consists of one or more  </a:t>
            </a:r>
            <a:r>
              <a:rPr sz="1400" spc="-5" dirty="0">
                <a:latin typeface="Arial"/>
                <a:cs typeface="Arial"/>
              </a:rPr>
              <a:t>accesses.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48376" y="5221985"/>
            <a:ext cx="3019425" cy="1035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38125">
              <a:lnSpc>
                <a:spcPct val="80000"/>
              </a:lnSpc>
            </a:pPr>
            <a:r>
              <a:rPr sz="1400" b="1" dirty="0">
                <a:latin typeface="Arial"/>
                <a:cs typeface="Arial"/>
              </a:rPr>
              <a:t>Pricing </a:t>
            </a:r>
            <a:r>
              <a:rPr sz="1400" b="1" spc="-5" dirty="0">
                <a:latin typeface="Arial"/>
                <a:cs typeface="Arial"/>
              </a:rPr>
              <a:t>Procedure </a:t>
            </a:r>
            <a:r>
              <a:rPr sz="1400" dirty="0">
                <a:latin typeface="Arial"/>
                <a:cs typeface="Arial"/>
              </a:rPr>
              <a:t>(also </a:t>
            </a:r>
            <a:r>
              <a:rPr sz="1400" spc="-5" dirty="0">
                <a:latin typeface="Arial"/>
                <a:cs typeface="Arial"/>
              </a:rPr>
              <a:t>known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  Calculation Schema in some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SAP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80000"/>
              </a:lnSpc>
            </a:pPr>
            <a:r>
              <a:rPr sz="1400" dirty="0">
                <a:latin typeface="Arial"/>
                <a:cs typeface="Arial"/>
              </a:rPr>
              <a:t>solutions) defines the conditions  permitted and the sequence in </a:t>
            </a:r>
            <a:r>
              <a:rPr sz="1400" spc="-5" dirty="0">
                <a:latin typeface="Arial"/>
                <a:cs typeface="Arial"/>
              </a:rPr>
              <a:t>which 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system </a:t>
            </a:r>
            <a:r>
              <a:rPr sz="1400" dirty="0">
                <a:latin typeface="Arial"/>
                <a:cs typeface="Arial"/>
              </a:rPr>
              <a:t>takes these conditions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into  account during sales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57600" y="2362200"/>
            <a:ext cx="1447800" cy="1371600"/>
          </a:xfrm>
          <a:custGeom>
            <a:avLst/>
            <a:gdLst/>
            <a:ahLst/>
            <a:cxnLst/>
            <a:rect l="l" t="t" r="r" b="b"/>
            <a:pathLst>
              <a:path w="1447800" h="1371600">
                <a:moveTo>
                  <a:pt x="1276350" y="1371600"/>
                </a:moveTo>
                <a:lnTo>
                  <a:pt x="1310639" y="1234439"/>
                </a:lnTo>
                <a:lnTo>
                  <a:pt x="1447800" y="1200150"/>
                </a:lnTo>
                <a:lnTo>
                  <a:pt x="1276350" y="1371600"/>
                </a:lnTo>
                <a:lnTo>
                  <a:pt x="0" y="1371600"/>
                </a:lnTo>
                <a:lnTo>
                  <a:pt x="0" y="0"/>
                </a:lnTo>
                <a:lnTo>
                  <a:pt x="1447800" y="0"/>
                </a:lnTo>
                <a:lnTo>
                  <a:pt x="1447800" y="12001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90800" y="59436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34894" y="3366642"/>
            <a:ext cx="507365" cy="607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sz="1600" spc="-5" dirty="0">
                <a:latin typeface="Arial"/>
                <a:cs typeface="Arial"/>
              </a:rPr>
              <a:t>PR00  PR02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6144" y="3366642"/>
            <a:ext cx="1623695" cy="912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sz="1600" spc="-5" dirty="0">
                <a:latin typeface="Arial"/>
                <a:cs typeface="Arial"/>
              </a:rPr>
              <a:t>Condition </a:t>
            </a:r>
            <a:r>
              <a:rPr sz="1600" spc="-30" dirty="0">
                <a:latin typeface="Arial"/>
                <a:cs typeface="Arial"/>
              </a:rPr>
              <a:t>Type  </a:t>
            </a:r>
            <a:r>
              <a:rPr sz="1600" spc="-5" dirty="0">
                <a:latin typeface="Arial"/>
                <a:cs typeface="Arial"/>
              </a:rPr>
              <a:t>Access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Sequence  Condition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Tables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5593" y="4444745"/>
            <a:ext cx="2472690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795" indent="-342900">
              <a:lnSpc>
                <a:spcPct val="100000"/>
              </a:lnSpc>
              <a:buAutoNum type="arabicPeriod"/>
              <a:tabLst>
                <a:tab pos="518795" algn="l"/>
                <a:tab pos="519430" algn="l"/>
              </a:tabLst>
            </a:pPr>
            <a:r>
              <a:rPr sz="1400" spc="-5" dirty="0">
                <a:latin typeface="Arial"/>
                <a:cs typeface="Arial"/>
              </a:rPr>
              <a:t>Customer/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Material</a:t>
            </a:r>
            <a:endParaRPr sz="1400">
              <a:latin typeface="Arial"/>
              <a:cs typeface="Arial"/>
            </a:endParaRPr>
          </a:p>
          <a:p>
            <a:pPr marL="518795" indent="-342900">
              <a:lnSpc>
                <a:spcPct val="100000"/>
              </a:lnSpc>
              <a:buAutoNum type="arabicPeriod"/>
              <a:tabLst>
                <a:tab pos="518795" algn="l"/>
                <a:tab pos="519430" algn="l"/>
              </a:tabLst>
            </a:pPr>
            <a:r>
              <a:rPr sz="1400" spc="-5" dirty="0">
                <a:latin typeface="Arial"/>
                <a:cs typeface="Arial"/>
              </a:rPr>
              <a:t>Customer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group/Material</a:t>
            </a:r>
            <a:endParaRPr sz="1400">
              <a:latin typeface="Arial"/>
              <a:cs typeface="Arial"/>
            </a:endParaRPr>
          </a:p>
          <a:p>
            <a:pPr marL="518795" indent="-342900">
              <a:lnSpc>
                <a:spcPct val="100000"/>
              </a:lnSpc>
              <a:buAutoNum type="arabicPeriod"/>
              <a:tabLst>
                <a:tab pos="518795" algn="l"/>
                <a:tab pos="519430" algn="l"/>
              </a:tabLst>
            </a:pPr>
            <a:r>
              <a:rPr sz="1400" spc="-5" dirty="0">
                <a:latin typeface="Arial"/>
                <a:cs typeface="Arial"/>
              </a:rPr>
              <a:t>Customer/Material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group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>
              <a:lnSpc>
                <a:spcPts val="1905"/>
              </a:lnSpc>
              <a:tabLst>
                <a:tab pos="1828800" algn="l"/>
              </a:tabLst>
            </a:pPr>
            <a:r>
              <a:rPr sz="1600" spc="-5" dirty="0">
                <a:latin typeface="Arial"/>
                <a:cs typeface="Arial"/>
              </a:rPr>
              <a:t>Condition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record	PR00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6144" y="5832550"/>
            <a:ext cx="142684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400" spc="-25" dirty="0">
                <a:latin typeface="Arial"/>
                <a:cs typeface="Arial"/>
              </a:rPr>
              <a:t>Valid </a:t>
            </a:r>
            <a:r>
              <a:rPr sz="1400" dirty="0">
                <a:latin typeface="Arial"/>
                <a:cs typeface="Arial"/>
              </a:rPr>
              <a:t>record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9990" y="2235200"/>
            <a:ext cx="1611630" cy="1051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Pricing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Procedure</a:t>
            </a:r>
            <a:endParaRPr sz="1600">
              <a:latin typeface="Arial"/>
              <a:cs typeface="Arial"/>
            </a:endParaRPr>
          </a:p>
          <a:p>
            <a:pPr marL="244475">
              <a:lnSpc>
                <a:spcPct val="100000"/>
              </a:lnSpc>
              <a:spcBef>
                <a:spcPts val="610"/>
              </a:spcBef>
            </a:pPr>
            <a:r>
              <a:rPr sz="1200" dirty="0">
                <a:latin typeface="Arial"/>
                <a:cs typeface="Arial"/>
              </a:rPr>
              <a:t>1.</a:t>
            </a:r>
            <a:endParaRPr sz="1200">
              <a:latin typeface="Arial"/>
              <a:cs typeface="Arial"/>
            </a:endParaRPr>
          </a:p>
          <a:p>
            <a:pPr marL="24447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2.</a:t>
            </a:r>
            <a:endParaRPr sz="1200">
              <a:latin typeface="Arial"/>
              <a:cs typeface="Arial"/>
            </a:endParaRPr>
          </a:p>
          <a:p>
            <a:pPr marL="24447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3.</a:t>
            </a:r>
            <a:endParaRPr sz="1200">
              <a:latin typeface="Arial"/>
              <a:cs typeface="Arial"/>
            </a:endParaRPr>
          </a:p>
          <a:p>
            <a:pPr marL="244475">
              <a:lnSpc>
                <a:spcPts val="1430"/>
              </a:lnSpc>
            </a:pPr>
            <a:r>
              <a:rPr sz="1200" dirty="0">
                <a:latin typeface="Arial"/>
                <a:cs typeface="Arial"/>
              </a:rPr>
              <a:t>4.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7594" y="2556383"/>
            <a:ext cx="471170" cy="730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PR00  K004  </a:t>
            </a:r>
            <a:r>
              <a:rPr sz="1200" dirty="0">
                <a:latin typeface="Arial"/>
                <a:cs typeface="Arial"/>
              </a:rPr>
              <a:t>KF00  </a:t>
            </a:r>
            <a:r>
              <a:rPr sz="1200" spc="-5" dirty="0">
                <a:latin typeface="Arial"/>
                <a:cs typeface="Arial"/>
              </a:rPr>
              <a:t>M</a:t>
            </a:r>
            <a:r>
              <a:rPr sz="1200" spc="40" dirty="0">
                <a:latin typeface="Arial"/>
                <a:cs typeface="Arial"/>
              </a:rPr>
              <a:t>W</a:t>
            </a:r>
            <a:r>
              <a:rPr sz="1200" dirty="0">
                <a:latin typeface="Arial"/>
                <a:cs typeface="Arial"/>
              </a:rPr>
              <a:t>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49094" y="2556383"/>
            <a:ext cx="702310" cy="730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Price  Discount  Freight  </a:t>
            </a:r>
            <a:r>
              <a:rPr sz="1200" dirty="0">
                <a:latin typeface="Arial"/>
                <a:cs typeface="Arial"/>
              </a:rPr>
              <a:t>Output</a:t>
            </a:r>
            <a:r>
              <a:rPr sz="1200" spc="-1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tax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33800" y="2413889"/>
            <a:ext cx="94805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Sales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25875" y="2860166"/>
            <a:ext cx="887094" cy="852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PR00  </a:t>
            </a:r>
            <a:r>
              <a:rPr sz="1400" dirty="0">
                <a:latin typeface="Arial"/>
                <a:cs typeface="Arial"/>
              </a:rPr>
              <a:t>$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latin typeface="Arial"/>
                <a:cs typeface="Arial"/>
              </a:rPr>
              <a:t>--------------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64"/>
              </a:lnSpc>
              <a:spcBef>
                <a:spcPts val="840"/>
              </a:spcBef>
            </a:pPr>
            <a:r>
              <a:rPr sz="1400" spc="-5" dirty="0">
                <a:latin typeface="Arial"/>
                <a:cs typeface="Arial"/>
              </a:rPr>
              <a:t>--------------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29073" y="3810000"/>
            <a:ext cx="85725" cy="2133600"/>
          </a:xfrm>
          <a:custGeom>
            <a:avLst/>
            <a:gdLst/>
            <a:ahLst/>
            <a:cxnLst/>
            <a:rect l="l" t="t" r="r" b="b"/>
            <a:pathLst>
              <a:path w="85725" h="2133600">
                <a:moveTo>
                  <a:pt x="57150" y="71374"/>
                </a:moveTo>
                <a:lnTo>
                  <a:pt x="28575" y="71374"/>
                </a:lnTo>
                <a:lnTo>
                  <a:pt x="28575" y="2133600"/>
                </a:lnTo>
                <a:lnTo>
                  <a:pt x="57150" y="2133600"/>
                </a:lnTo>
                <a:lnTo>
                  <a:pt x="57150" y="71374"/>
                </a:lnTo>
                <a:close/>
              </a:path>
              <a:path w="85725" h="2133600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374"/>
                </a:lnTo>
                <a:lnTo>
                  <a:pt x="78560" y="71374"/>
                </a:lnTo>
                <a:lnTo>
                  <a:pt x="42925" y="0"/>
                </a:lnTo>
                <a:close/>
              </a:path>
              <a:path w="85725" h="2133600">
                <a:moveTo>
                  <a:pt x="78560" y="71374"/>
                </a:moveTo>
                <a:lnTo>
                  <a:pt x="57150" y="71374"/>
                </a:lnTo>
                <a:lnTo>
                  <a:pt x="57150" y="85725"/>
                </a:lnTo>
                <a:lnTo>
                  <a:pt x="85725" y="85725"/>
                </a:lnTo>
                <a:lnTo>
                  <a:pt x="78560" y="71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850123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Condition </a:t>
            </a:r>
            <a:r>
              <a:rPr spc="-35" dirty="0"/>
              <a:t>Technique</a:t>
            </a:r>
            <a:r>
              <a:rPr spc="-60" dirty="0"/>
              <a:t> </a:t>
            </a:r>
            <a:r>
              <a:rPr spc="-5" dirty="0"/>
              <a:t>(Cont-d)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533400" y="1262739"/>
            <a:ext cx="8203691" cy="480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ct val="100000"/>
              </a:lnSpc>
            </a:pPr>
            <a:r>
              <a:rPr sz="1600" spc="-5" dirty="0"/>
              <a:t>The </a:t>
            </a:r>
            <a:r>
              <a:rPr sz="1600" dirty="0"/>
              <a:t>sequence of </a:t>
            </a:r>
            <a:r>
              <a:rPr sz="1600" spc="-5" dirty="0"/>
              <a:t>activities </a:t>
            </a:r>
            <a:r>
              <a:rPr sz="1600" dirty="0"/>
              <a:t>in configuring Pricing using Condition </a:t>
            </a:r>
            <a:r>
              <a:rPr sz="1600" spc="-20" dirty="0"/>
              <a:t>Technique </a:t>
            </a:r>
            <a:r>
              <a:rPr sz="1600" dirty="0"/>
              <a:t>is generally as</a:t>
            </a:r>
            <a:r>
              <a:rPr sz="1600" spc="-250" dirty="0"/>
              <a:t> </a:t>
            </a:r>
            <a:r>
              <a:rPr sz="1600" spc="-5" dirty="0"/>
              <a:t>follows:</a:t>
            </a:r>
          </a:p>
          <a:p>
            <a:pPr marL="386715" marR="396875" indent="-343535">
              <a:lnSpc>
                <a:spcPts val="1340"/>
              </a:lnSpc>
              <a:spcBef>
                <a:spcPts val="325"/>
              </a:spcBef>
              <a:tabLst>
                <a:tab pos="387350" algn="l"/>
              </a:tabLst>
            </a:pPr>
            <a:r>
              <a:rPr sz="1600" spc="-5" dirty="0"/>
              <a:t>1)	</a:t>
            </a:r>
            <a:r>
              <a:rPr sz="1600" dirty="0"/>
              <a:t>Define</a:t>
            </a:r>
            <a:r>
              <a:rPr sz="1600" spc="-30" dirty="0"/>
              <a:t> </a:t>
            </a:r>
            <a:r>
              <a:rPr sz="1600" dirty="0"/>
              <a:t>the</a:t>
            </a:r>
            <a:r>
              <a:rPr sz="1600" spc="-30" dirty="0"/>
              <a:t> </a:t>
            </a:r>
            <a:r>
              <a:rPr sz="1600" dirty="0">
                <a:solidFill>
                  <a:srgbClr val="252599"/>
                </a:solidFill>
              </a:rPr>
              <a:t>condition</a:t>
            </a:r>
            <a:r>
              <a:rPr sz="1600" spc="-45" dirty="0">
                <a:solidFill>
                  <a:srgbClr val="252599"/>
                </a:solidFill>
              </a:rPr>
              <a:t> </a:t>
            </a:r>
            <a:r>
              <a:rPr sz="1600" dirty="0">
                <a:solidFill>
                  <a:srgbClr val="252599"/>
                </a:solidFill>
              </a:rPr>
              <a:t>tables</a:t>
            </a:r>
            <a:r>
              <a:rPr sz="1600" spc="-20" dirty="0">
                <a:solidFill>
                  <a:srgbClr val="252599"/>
                </a:solidFill>
              </a:rPr>
              <a:t> </a:t>
            </a:r>
            <a:r>
              <a:rPr sz="1600" dirty="0"/>
              <a:t>that</a:t>
            </a:r>
            <a:r>
              <a:rPr sz="1600" spc="-30" dirty="0"/>
              <a:t> </a:t>
            </a:r>
            <a:r>
              <a:rPr sz="1600" dirty="0"/>
              <a:t>enable</a:t>
            </a:r>
            <a:r>
              <a:rPr sz="1600" spc="-35" dirty="0"/>
              <a:t> </a:t>
            </a:r>
            <a:r>
              <a:rPr sz="1600" spc="-5" dirty="0"/>
              <a:t>you</a:t>
            </a:r>
            <a:r>
              <a:rPr sz="1600" dirty="0"/>
              <a:t> to</a:t>
            </a:r>
            <a:r>
              <a:rPr sz="1600" spc="-20" dirty="0"/>
              <a:t> </a:t>
            </a:r>
            <a:r>
              <a:rPr sz="1600" dirty="0"/>
              <a:t>store</a:t>
            </a:r>
            <a:r>
              <a:rPr sz="1600" spc="-30" dirty="0"/>
              <a:t> </a:t>
            </a:r>
            <a:r>
              <a:rPr sz="1600" dirty="0"/>
              <a:t>and</a:t>
            </a:r>
            <a:r>
              <a:rPr sz="1600" spc="-20" dirty="0"/>
              <a:t> </a:t>
            </a:r>
            <a:r>
              <a:rPr sz="1600" spc="-5" dirty="0"/>
              <a:t>retrieve</a:t>
            </a:r>
            <a:r>
              <a:rPr sz="1600" spc="-20" dirty="0"/>
              <a:t> </a:t>
            </a:r>
            <a:r>
              <a:rPr sz="1600" dirty="0"/>
              <a:t>condition</a:t>
            </a:r>
            <a:r>
              <a:rPr sz="1600" spc="-45" dirty="0"/>
              <a:t> </a:t>
            </a:r>
            <a:r>
              <a:rPr sz="1600" dirty="0"/>
              <a:t>records</a:t>
            </a:r>
            <a:r>
              <a:rPr sz="1600" spc="-40" dirty="0"/>
              <a:t> </a:t>
            </a:r>
            <a:r>
              <a:rPr sz="1600" dirty="0"/>
              <a:t>for</a:t>
            </a:r>
            <a:r>
              <a:rPr sz="1600" spc="-30" dirty="0"/>
              <a:t> </a:t>
            </a:r>
            <a:r>
              <a:rPr sz="1600" dirty="0"/>
              <a:t>each</a:t>
            </a:r>
            <a:r>
              <a:rPr sz="1600" spc="-20" dirty="0"/>
              <a:t> </a:t>
            </a:r>
            <a:r>
              <a:rPr sz="1600" dirty="0"/>
              <a:t>of</a:t>
            </a:r>
            <a:r>
              <a:rPr sz="1600" spc="-15" dirty="0"/>
              <a:t> </a:t>
            </a:r>
            <a:r>
              <a:rPr sz="1600" dirty="0"/>
              <a:t>the  </a:t>
            </a:r>
            <a:r>
              <a:rPr sz="1600" spc="-5" dirty="0"/>
              <a:t>different </a:t>
            </a:r>
            <a:r>
              <a:rPr sz="1600" dirty="0"/>
              <a:t>condition</a:t>
            </a:r>
            <a:r>
              <a:rPr sz="1600" spc="-135" dirty="0"/>
              <a:t> </a:t>
            </a:r>
            <a:r>
              <a:rPr sz="1600" spc="-5" dirty="0"/>
              <a:t>types.</a:t>
            </a:r>
          </a:p>
          <a:p>
            <a:pPr marL="386715" marR="466725">
              <a:lnSpc>
                <a:spcPts val="1340"/>
              </a:lnSpc>
              <a:spcBef>
                <a:spcPts val="5"/>
              </a:spcBef>
            </a:pPr>
            <a:r>
              <a:rPr sz="1600" b="1" dirty="0">
                <a:latin typeface="Arial"/>
                <a:cs typeface="Arial"/>
              </a:rPr>
              <a:t>Sales </a:t>
            </a:r>
            <a:r>
              <a:rPr sz="1600" b="1" spc="-5" dirty="0">
                <a:latin typeface="Arial"/>
                <a:cs typeface="Arial"/>
              </a:rPr>
              <a:t>and Distribution </a:t>
            </a:r>
            <a:r>
              <a:rPr sz="1600" b="1" dirty="0">
                <a:latin typeface="Arial"/>
                <a:cs typeface="Arial"/>
              </a:rPr>
              <a:t>- &gt;Basic </a:t>
            </a:r>
            <a:r>
              <a:rPr sz="1600" b="1" spc="-5" dirty="0">
                <a:latin typeface="Arial"/>
                <a:cs typeface="Arial"/>
              </a:rPr>
              <a:t>Functions </a:t>
            </a:r>
            <a:r>
              <a:rPr sz="1600" b="1" dirty="0">
                <a:latin typeface="Arial"/>
                <a:cs typeface="Arial"/>
              </a:rPr>
              <a:t>-&gt;Pricing -&gt; Pricing </a:t>
            </a:r>
            <a:r>
              <a:rPr sz="1600" b="1" spc="-5" dirty="0">
                <a:latin typeface="Arial"/>
                <a:cs typeface="Arial"/>
              </a:rPr>
              <a:t>Control -&gt;Define</a:t>
            </a:r>
            <a:r>
              <a:rPr sz="1600" b="1" spc="-2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Condition  </a:t>
            </a:r>
            <a:r>
              <a:rPr sz="1600" b="1" spc="-20" dirty="0">
                <a:latin typeface="Arial"/>
                <a:cs typeface="Arial"/>
              </a:rPr>
              <a:t>Tables </a:t>
            </a:r>
            <a:r>
              <a:rPr sz="1600" b="1" dirty="0">
                <a:latin typeface="Arial"/>
                <a:cs typeface="Arial"/>
              </a:rPr>
              <a:t>-&gt;Create </a:t>
            </a:r>
            <a:r>
              <a:rPr sz="1600" b="1" spc="-5" dirty="0">
                <a:latin typeface="Arial"/>
                <a:cs typeface="Arial"/>
              </a:rPr>
              <a:t>Condition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25" dirty="0" err="1" smtClean="0">
                <a:latin typeface="Arial"/>
                <a:cs typeface="Arial"/>
              </a:rPr>
              <a:t>Table</a:t>
            </a:r>
            <a:r>
              <a:rPr sz="1600" b="1" i="1" spc="-20" dirty="0" err="1" smtClean="0">
                <a:solidFill>
                  <a:srgbClr val="252599"/>
                </a:solidFill>
                <a:latin typeface="Arial"/>
                <a:cs typeface="Arial"/>
              </a:rPr>
              <a:t>T</a:t>
            </a:r>
            <a:r>
              <a:rPr sz="1600" b="1" i="1" spc="-20" dirty="0" smtClean="0">
                <a:solidFill>
                  <a:srgbClr val="252599"/>
                </a:solidFill>
                <a:latin typeface="Arial"/>
                <a:cs typeface="Arial"/>
              </a:rPr>
              <a:t>-Code</a:t>
            </a:r>
            <a:r>
              <a:rPr sz="1600" b="1" i="1" spc="-100" dirty="0" smtClean="0">
                <a:solidFill>
                  <a:srgbClr val="252599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rgbClr val="252599"/>
                </a:solidFill>
                <a:latin typeface="Arial"/>
                <a:cs typeface="Arial"/>
              </a:rPr>
              <a:t>V/03</a:t>
            </a:r>
          </a:p>
          <a:p>
            <a:pPr marL="43815">
              <a:lnSpc>
                <a:spcPts val="1510"/>
              </a:lnSpc>
              <a:tabLst>
                <a:tab pos="387350" algn="l"/>
              </a:tabLst>
            </a:pPr>
            <a:r>
              <a:rPr sz="1600" spc="-5" dirty="0"/>
              <a:t>2)	</a:t>
            </a:r>
            <a:r>
              <a:rPr sz="1600" dirty="0"/>
              <a:t>Define</a:t>
            </a:r>
            <a:r>
              <a:rPr sz="1600" spc="-30" dirty="0"/>
              <a:t> </a:t>
            </a:r>
            <a:r>
              <a:rPr sz="1600" dirty="0"/>
              <a:t>the</a:t>
            </a:r>
            <a:r>
              <a:rPr sz="1600" spc="-30" dirty="0"/>
              <a:t> </a:t>
            </a:r>
            <a:r>
              <a:rPr sz="1600" dirty="0">
                <a:solidFill>
                  <a:srgbClr val="252599"/>
                </a:solidFill>
              </a:rPr>
              <a:t>access</a:t>
            </a:r>
            <a:r>
              <a:rPr sz="1600" spc="-40" dirty="0">
                <a:solidFill>
                  <a:srgbClr val="252599"/>
                </a:solidFill>
              </a:rPr>
              <a:t> </a:t>
            </a:r>
            <a:r>
              <a:rPr sz="1600" dirty="0">
                <a:solidFill>
                  <a:srgbClr val="252599"/>
                </a:solidFill>
              </a:rPr>
              <a:t>sequences</a:t>
            </a:r>
            <a:r>
              <a:rPr sz="1600" spc="-40" dirty="0">
                <a:solidFill>
                  <a:srgbClr val="252599"/>
                </a:solidFill>
              </a:rPr>
              <a:t> </a:t>
            </a:r>
            <a:r>
              <a:rPr sz="1600" dirty="0"/>
              <a:t>that</a:t>
            </a:r>
            <a:r>
              <a:rPr sz="1600" spc="-30" dirty="0"/>
              <a:t> </a:t>
            </a:r>
            <a:r>
              <a:rPr sz="1600" dirty="0"/>
              <a:t>enable</a:t>
            </a:r>
            <a:r>
              <a:rPr sz="1600" spc="-35" dirty="0"/>
              <a:t> </a:t>
            </a:r>
            <a:r>
              <a:rPr sz="1600" dirty="0"/>
              <a:t>the</a:t>
            </a:r>
            <a:r>
              <a:rPr sz="1600" spc="-20" dirty="0"/>
              <a:t> </a:t>
            </a:r>
            <a:r>
              <a:rPr sz="1600" spc="-5" dirty="0"/>
              <a:t>system</a:t>
            </a:r>
            <a:r>
              <a:rPr sz="1600" spc="-25" dirty="0"/>
              <a:t> </a:t>
            </a:r>
            <a:r>
              <a:rPr sz="1600" dirty="0"/>
              <a:t>to</a:t>
            </a:r>
            <a:r>
              <a:rPr sz="1600" spc="-20" dirty="0"/>
              <a:t> </a:t>
            </a:r>
            <a:r>
              <a:rPr sz="1600" dirty="0"/>
              <a:t>find</a:t>
            </a:r>
            <a:r>
              <a:rPr sz="1600" spc="-20" dirty="0"/>
              <a:t> </a:t>
            </a:r>
            <a:r>
              <a:rPr sz="1600" spc="-5" dirty="0"/>
              <a:t>valid</a:t>
            </a:r>
            <a:r>
              <a:rPr sz="1600" spc="5" dirty="0"/>
              <a:t> </a:t>
            </a:r>
            <a:r>
              <a:rPr sz="1600" dirty="0"/>
              <a:t>condition</a:t>
            </a:r>
            <a:r>
              <a:rPr sz="1600" spc="-45" dirty="0"/>
              <a:t> </a:t>
            </a:r>
            <a:r>
              <a:rPr sz="1600" dirty="0"/>
              <a:t>records.</a:t>
            </a:r>
          </a:p>
          <a:p>
            <a:pPr marL="386715" marR="684530">
              <a:lnSpc>
                <a:spcPts val="1340"/>
              </a:lnSpc>
              <a:spcBef>
                <a:spcPts val="160"/>
              </a:spcBef>
            </a:pPr>
            <a:r>
              <a:rPr sz="1600" b="1" dirty="0">
                <a:latin typeface="Arial"/>
                <a:cs typeface="Arial"/>
              </a:rPr>
              <a:t>Sales </a:t>
            </a:r>
            <a:r>
              <a:rPr sz="1600" b="1" spc="-5" dirty="0">
                <a:latin typeface="Arial"/>
                <a:cs typeface="Arial"/>
              </a:rPr>
              <a:t>and Distribution </a:t>
            </a:r>
            <a:r>
              <a:rPr sz="1600" b="1" dirty="0">
                <a:latin typeface="Arial"/>
                <a:cs typeface="Arial"/>
              </a:rPr>
              <a:t>- &gt;Basic </a:t>
            </a:r>
            <a:r>
              <a:rPr sz="1600" b="1" spc="-5" dirty="0">
                <a:latin typeface="Arial"/>
                <a:cs typeface="Arial"/>
              </a:rPr>
              <a:t>Functions </a:t>
            </a:r>
            <a:r>
              <a:rPr sz="1600" b="1" dirty="0">
                <a:latin typeface="Arial"/>
                <a:cs typeface="Arial"/>
              </a:rPr>
              <a:t>-&gt;Pricing -&gt; Pricing </a:t>
            </a:r>
            <a:r>
              <a:rPr sz="1600" b="1" spc="-5" dirty="0">
                <a:latin typeface="Arial"/>
                <a:cs typeface="Arial"/>
              </a:rPr>
              <a:t>Control -&gt;Define</a:t>
            </a:r>
            <a:r>
              <a:rPr sz="1600" b="1" spc="-28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Access  </a:t>
            </a:r>
            <a:r>
              <a:rPr sz="1600" b="1" spc="-5" dirty="0">
                <a:latin typeface="Arial"/>
                <a:cs typeface="Arial"/>
              </a:rPr>
              <a:t>Sequences-&gt;Maintain </a:t>
            </a:r>
            <a:r>
              <a:rPr sz="1600" b="1" spc="-10" dirty="0">
                <a:latin typeface="Arial"/>
                <a:cs typeface="Arial"/>
              </a:rPr>
              <a:t>Access</a:t>
            </a:r>
            <a:r>
              <a:rPr sz="1600" b="1" spc="-100" dirty="0">
                <a:latin typeface="Arial"/>
                <a:cs typeface="Arial"/>
              </a:rPr>
              <a:t> </a:t>
            </a:r>
            <a:r>
              <a:rPr sz="1600" b="1" spc="-5" dirty="0" err="1" smtClean="0">
                <a:latin typeface="Arial"/>
                <a:cs typeface="Arial"/>
              </a:rPr>
              <a:t>Sequences</a:t>
            </a:r>
            <a:r>
              <a:rPr sz="1600" b="1" i="1" spc="-20" dirty="0" err="1" smtClean="0">
                <a:solidFill>
                  <a:srgbClr val="252599"/>
                </a:solidFill>
                <a:latin typeface="Arial"/>
                <a:cs typeface="Arial"/>
              </a:rPr>
              <a:t>T</a:t>
            </a:r>
            <a:r>
              <a:rPr sz="1600" b="1" i="1" spc="-20" dirty="0" smtClean="0">
                <a:solidFill>
                  <a:srgbClr val="252599"/>
                </a:solidFill>
                <a:latin typeface="Arial"/>
                <a:cs typeface="Arial"/>
              </a:rPr>
              <a:t>-Code</a:t>
            </a:r>
            <a:r>
              <a:rPr sz="1600" b="1" i="1" spc="-100" dirty="0" smtClean="0">
                <a:solidFill>
                  <a:srgbClr val="252599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rgbClr val="252599"/>
                </a:solidFill>
                <a:latin typeface="Arial"/>
                <a:cs typeface="Arial"/>
              </a:rPr>
              <a:t>V/07</a:t>
            </a:r>
          </a:p>
          <a:p>
            <a:pPr marL="386715" marR="5080" indent="-343535">
              <a:lnSpc>
                <a:spcPts val="1340"/>
              </a:lnSpc>
              <a:spcBef>
                <a:spcPts val="325"/>
              </a:spcBef>
              <a:tabLst>
                <a:tab pos="387350" algn="l"/>
              </a:tabLst>
            </a:pPr>
            <a:r>
              <a:rPr sz="1600" spc="-5" dirty="0"/>
              <a:t>3)	</a:t>
            </a:r>
            <a:r>
              <a:rPr sz="1600" dirty="0"/>
              <a:t>Define</a:t>
            </a:r>
            <a:r>
              <a:rPr sz="1600" spc="-30" dirty="0"/>
              <a:t> </a:t>
            </a:r>
            <a:r>
              <a:rPr sz="1600" dirty="0">
                <a:solidFill>
                  <a:srgbClr val="252599"/>
                </a:solidFill>
              </a:rPr>
              <a:t>condition</a:t>
            </a:r>
            <a:r>
              <a:rPr sz="1600" spc="-45" dirty="0">
                <a:solidFill>
                  <a:srgbClr val="252599"/>
                </a:solidFill>
              </a:rPr>
              <a:t> </a:t>
            </a:r>
            <a:r>
              <a:rPr sz="1600" spc="-5" dirty="0">
                <a:solidFill>
                  <a:srgbClr val="252599"/>
                </a:solidFill>
              </a:rPr>
              <a:t>types</a:t>
            </a:r>
            <a:r>
              <a:rPr sz="1600" spc="-10" dirty="0">
                <a:solidFill>
                  <a:srgbClr val="252599"/>
                </a:solidFill>
              </a:rPr>
              <a:t> </a:t>
            </a:r>
            <a:r>
              <a:rPr sz="1600" dirty="0"/>
              <a:t>for</a:t>
            </a:r>
            <a:r>
              <a:rPr sz="1600" spc="-20" dirty="0"/>
              <a:t> </a:t>
            </a:r>
            <a:r>
              <a:rPr sz="1600" dirty="0"/>
              <a:t>each</a:t>
            </a:r>
            <a:r>
              <a:rPr sz="1600" spc="-30" dirty="0"/>
              <a:t> </a:t>
            </a:r>
            <a:r>
              <a:rPr sz="1600" dirty="0"/>
              <a:t>of</a:t>
            </a:r>
            <a:r>
              <a:rPr sz="1600" spc="-15" dirty="0"/>
              <a:t> </a:t>
            </a:r>
            <a:r>
              <a:rPr sz="1600" dirty="0"/>
              <a:t>the</a:t>
            </a:r>
            <a:r>
              <a:rPr sz="1600" spc="-20" dirty="0"/>
              <a:t> </a:t>
            </a:r>
            <a:r>
              <a:rPr sz="1600" dirty="0"/>
              <a:t>price</a:t>
            </a:r>
            <a:r>
              <a:rPr sz="1600" spc="-30" dirty="0"/>
              <a:t> </a:t>
            </a:r>
            <a:r>
              <a:rPr sz="1600" dirty="0"/>
              <a:t>elements</a:t>
            </a:r>
            <a:r>
              <a:rPr sz="1600" spc="-30" dirty="0"/>
              <a:t> </a:t>
            </a:r>
            <a:r>
              <a:rPr sz="1600" dirty="0"/>
              <a:t>(prices,</a:t>
            </a:r>
            <a:r>
              <a:rPr sz="1600" spc="-50" dirty="0"/>
              <a:t> </a:t>
            </a:r>
            <a:r>
              <a:rPr sz="1600" dirty="0"/>
              <a:t>discounts,</a:t>
            </a:r>
            <a:r>
              <a:rPr sz="1600" spc="-60" dirty="0"/>
              <a:t> </a:t>
            </a:r>
            <a:r>
              <a:rPr sz="1600" dirty="0"/>
              <a:t>and</a:t>
            </a:r>
            <a:r>
              <a:rPr sz="1600" spc="-20" dirty="0"/>
              <a:t> </a:t>
            </a:r>
            <a:r>
              <a:rPr sz="1600" dirty="0"/>
              <a:t>surcharges)</a:t>
            </a:r>
            <a:r>
              <a:rPr sz="1600" spc="-55" dirty="0"/>
              <a:t> </a:t>
            </a:r>
            <a:r>
              <a:rPr sz="1600" dirty="0"/>
              <a:t>that</a:t>
            </a:r>
            <a:r>
              <a:rPr sz="1600" spc="-30" dirty="0"/>
              <a:t> </a:t>
            </a:r>
            <a:r>
              <a:rPr sz="1600" dirty="0"/>
              <a:t>occur</a:t>
            </a:r>
            <a:r>
              <a:rPr sz="1600" spc="-30" dirty="0"/>
              <a:t> </a:t>
            </a:r>
            <a:r>
              <a:rPr sz="1600" dirty="0"/>
              <a:t>in  </a:t>
            </a:r>
            <a:r>
              <a:rPr sz="1600" spc="-5" dirty="0"/>
              <a:t>your </a:t>
            </a:r>
            <a:r>
              <a:rPr sz="1600" dirty="0"/>
              <a:t>daily business</a:t>
            </a:r>
            <a:r>
              <a:rPr sz="1600" spc="-140" dirty="0"/>
              <a:t> </a:t>
            </a:r>
            <a:r>
              <a:rPr sz="1600" dirty="0"/>
              <a:t>transactions.</a:t>
            </a:r>
          </a:p>
          <a:p>
            <a:pPr marL="386715">
              <a:lnSpc>
                <a:spcPts val="1190"/>
              </a:lnSpc>
            </a:pPr>
            <a:r>
              <a:rPr sz="1600" b="1" dirty="0">
                <a:latin typeface="Arial"/>
                <a:cs typeface="Arial"/>
              </a:rPr>
              <a:t>Sales </a:t>
            </a:r>
            <a:r>
              <a:rPr sz="1600" b="1" spc="-5" dirty="0">
                <a:latin typeface="Arial"/>
                <a:cs typeface="Arial"/>
              </a:rPr>
              <a:t>and Distribution </a:t>
            </a:r>
            <a:r>
              <a:rPr sz="1600" b="1" dirty="0">
                <a:latin typeface="Arial"/>
                <a:cs typeface="Arial"/>
              </a:rPr>
              <a:t>- &gt;Basic </a:t>
            </a:r>
            <a:r>
              <a:rPr sz="1600" b="1" spc="-5" dirty="0">
                <a:latin typeface="Arial"/>
                <a:cs typeface="Arial"/>
              </a:rPr>
              <a:t>Functions </a:t>
            </a:r>
            <a:r>
              <a:rPr sz="1600" b="1" dirty="0">
                <a:latin typeface="Arial"/>
                <a:cs typeface="Arial"/>
              </a:rPr>
              <a:t>-&gt;Pricing -&gt; Pricing </a:t>
            </a:r>
            <a:r>
              <a:rPr sz="1600" b="1" spc="-5" dirty="0">
                <a:latin typeface="Arial"/>
                <a:cs typeface="Arial"/>
              </a:rPr>
              <a:t>Control -&gt;Define</a:t>
            </a:r>
            <a:r>
              <a:rPr sz="1600" b="1" spc="-2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Condition</a:t>
            </a:r>
          </a:p>
          <a:p>
            <a:pPr marL="386715">
              <a:lnSpc>
                <a:spcPts val="1345"/>
              </a:lnSpc>
            </a:pPr>
            <a:r>
              <a:rPr sz="1600" b="1" spc="-10" dirty="0">
                <a:latin typeface="Arial"/>
                <a:cs typeface="Arial"/>
              </a:rPr>
              <a:t>Types-&gt;Maintain </a:t>
            </a:r>
            <a:r>
              <a:rPr sz="1600" b="1" spc="-5" dirty="0">
                <a:latin typeface="Arial"/>
                <a:cs typeface="Arial"/>
              </a:rPr>
              <a:t>Condition</a:t>
            </a:r>
            <a:r>
              <a:rPr sz="1600" b="1" spc="-145" dirty="0">
                <a:latin typeface="Arial"/>
                <a:cs typeface="Arial"/>
              </a:rPr>
              <a:t> </a:t>
            </a:r>
            <a:r>
              <a:rPr sz="1600" b="1" spc="-35" dirty="0" err="1" smtClean="0">
                <a:latin typeface="Arial"/>
                <a:cs typeface="Arial"/>
              </a:rPr>
              <a:t>Types</a:t>
            </a:r>
            <a:r>
              <a:rPr sz="1600" b="1" i="1" spc="-20" dirty="0" err="1" smtClean="0">
                <a:solidFill>
                  <a:srgbClr val="252599"/>
                </a:solidFill>
                <a:latin typeface="Arial"/>
                <a:cs typeface="Arial"/>
              </a:rPr>
              <a:t>T</a:t>
            </a:r>
            <a:r>
              <a:rPr sz="1600" b="1" i="1" spc="-20" dirty="0" smtClean="0">
                <a:solidFill>
                  <a:srgbClr val="252599"/>
                </a:solidFill>
                <a:latin typeface="Arial"/>
                <a:cs typeface="Arial"/>
              </a:rPr>
              <a:t>-Code</a:t>
            </a:r>
            <a:r>
              <a:rPr sz="1600" b="1" i="1" spc="-100" dirty="0" smtClean="0">
                <a:solidFill>
                  <a:srgbClr val="252599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rgbClr val="252599"/>
                </a:solidFill>
                <a:latin typeface="Arial"/>
                <a:cs typeface="Arial"/>
              </a:rPr>
              <a:t>V/06</a:t>
            </a:r>
          </a:p>
          <a:p>
            <a:pPr marL="43815">
              <a:lnSpc>
                <a:spcPts val="1510"/>
              </a:lnSpc>
              <a:tabLst>
                <a:tab pos="387350" algn="l"/>
              </a:tabLst>
            </a:pPr>
            <a:r>
              <a:rPr sz="1600" spc="-5" dirty="0"/>
              <a:t>4)	</a:t>
            </a:r>
            <a:r>
              <a:rPr sz="1600" dirty="0"/>
              <a:t>Group condition </a:t>
            </a:r>
            <a:r>
              <a:rPr sz="1600" spc="-5" dirty="0"/>
              <a:t>types </a:t>
            </a:r>
            <a:r>
              <a:rPr sz="1600" dirty="0"/>
              <a:t>and establish their sequence in </a:t>
            </a:r>
            <a:r>
              <a:rPr sz="1600" dirty="0">
                <a:solidFill>
                  <a:srgbClr val="252599"/>
                </a:solidFill>
              </a:rPr>
              <a:t>pricing</a:t>
            </a:r>
            <a:r>
              <a:rPr sz="1600" spc="-254" dirty="0">
                <a:solidFill>
                  <a:srgbClr val="252599"/>
                </a:solidFill>
              </a:rPr>
              <a:t> </a:t>
            </a:r>
            <a:r>
              <a:rPr sz="1600" dirty="0">
                <a:solidFill>
                  <a:srgbClr val="252599"/>
                </a:solidFill>
              </a:rPr>
              <a:t>procedures</a:t>
            </a:r>
            <a:r>
              <a:rPr sz="1600" dirty="0"/>
              <a:t>.</a:t>
            </a:r>
          </a:p>
          <a:p>
            <a:pPr marL="386715" marR="350520">
              <a:lnSpc>
                <a:spcPct val="80000"/>
              </a:lnSpc>
              <a:spcBef>
                <a:spcPts val="165"/>
              </a:spcBef>
            </a:pPr>
            <a:r>
              <a:rPr sz="1600" b="1" dirty="0">
                <a:latin typeface="Arial"/>
                <a:cs typeface="Arial"/>
              </a:rPr>
              <a:t>Sales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and Distribution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- &gt;Basic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Functions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-&gt;Pricing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-&gt;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Pricing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Control -&gt;Define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and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Assign  </a:t>
            </a:r>
            <a:r>
              <a:rPr sz="1600" b="1" dirty="0">
                <a:latin typeface="Arial"/>
                <a:cs typeface="Arial"/>
              </a:rPr>
              <a:t>Pricing </a:t>
            </a:r>
            <a:r>
              <a:rPr sz="1600" b="1" spc="-5" dirty="0">
                <a:latin typeface="Arial"/>
                <a:cs typeface="Arial"/>
              </a:rPr>
              <a:t>Procedure </a:t>
            </a:r>
            <a:r>
              <a:rPr sz="1600" b="1" dirty="0">
                <a:latin typeface="Arial"/>
                <a:cs typeface="Arial"/>
              </a:rPr>
              <a:t>-&gt;Maintain Pricing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5" dirty="0" err="1" smtClean="0">
                <a:latin typeface="Arial"/>
                <a:cs typeface="Arial"/>
              </a:rPr>
              <a:t>Procedure</a:t>
            </a:r>
            <a:r>
              <a:rPr sz="1600" b="1" i="1" spc="-20" dirty="0" err="1" smtClean="0">
                <a:solidFill>
                  <a:srgbClr val="252599"/>
                </a:solidFill>
                <a:latin typeface="Arial"/>
                <a:cs typeface="Arial"/>
              </a:rPr>
              <a:t>T</a:t>
            </a:r>
            <a:r>
              <a:rPr sz="1600" b="1" i="1" spc="-20" dirty="0" smtClean="0">
                <a:solidFill>
                  <a:srgbClr val="252599"/>
                </a:solidFill>
                <a:latin typeface="Arial"/>
                <a:cs typeface="Arial"/>
              </a:rPr>
              <a:t>-Code</a:t>
            </a:r>
            <a:r>
              <a:rPr sz="1600" b="1" i="1" spc="-100" dirty="0" smtClean="0">
                <a:solidFill>
                  <a:srgbClr val="252599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rgbClr val="252599"/>
                </a:solidFill>
                <a:latin typeface="Arial"/>
                <a:cs typeface="Arial"/>
              </a:rPr>
              <a:t>V/08</a:t>
            </a:r>
          </a:p>
          <a:p>
            <a:pPr marL="43815">
              <a:lnSpc>
                <a:spcPts val="1510"/>
              </a:lnSpc>
              <a:tabLst>
                <a:tab pos="387350" algn="l"/>
              </a:tabLst>
            </a:pPr>
            <a:r>
              <a:rPr sz="1600" spc="-5" dirty="0"/>
              <a:t>5)	</a:t>
            </a:r>
            <a:r>
              <a:rPr sz="1600" dirty="0"/>
              <a:t>Create </a:t>
            </a:r>
            <a:r>
              <a:rPr sz="1600" dirty="0">
                <a:solidFill>
                  <a:srgbClr val="252599"/>
                </a:solidFill>
              </a:rPr>
              <a:t>Pricing Condition</a:t>
            </a:r>
            <a:r>
              <a:rPr sz="1600" spc="-170" dirty="0">
                <a:solidFill>
                  <a:srgbClr val="252599"/>
                </a:solidFill>
              </a:rPr>
              <a:t> </a:t>
            </a:r>
            <a:r>
              <a:rPr sz="1600" dirty="0">
                <a:solidFill>
                  <a:srgbClr val="252599"/>
                </a:solidFill>
              </a:rPr>
              <a:t>Records</a:t>
            </a:r>
          </a:p>
          <a:p>
            <a:pPr marL="386715" marR="23495">
              <a:lnSpc>
                <a:spcPts val="1340"/>
              </a:lnSpc>
              <a:spcBef>
                <a:spcPts val="160"/>
              </a:spcBef>
            </a:pPr>
            <a:r>
              <a:rPr sz="1600" b="1" spc="-15" dirty="0">
                <a:latin typeface="Arial"/>
                <a:cs typeface="Arial"/>
              </a:rPr>
              <a:t>SAP </a:t>
            </a:r>
            <a:r>
              <a:rPr sz="1600" b="1" dirty="0">
                <a:latin typeface="Arial"/>
                <a:cs typeface="Arial"/>
              </a:rPr>
              <a:t>Easy </a:t>
            </a:r>
            <a:r>
              <a:rPr sz="1600" b="1" spc="-10" dirty="0">
                <a:latin typeface="Arial"/>
                <a:cs typeface="Arial"/>
              </a:rPr>
              <a:t>Access </a:t>
            </a:r>
            <a:r>
              <a:rPr sz="1600" b="1" dirty="0">
                <a:latin typeface="Arial"/>
                <a:cs typeface="Arial"/>
              </a:rPr>
              <a:t>-&gt; </a:t>
            </a:r>
            <a:r>
              <a:rPr sz="1600" b="1" spc="-5" dirty="0">
                <a:latin typeface="Arial"/>
                <a:cs typeface="Arial"/>
              </a:rPr>
              <a:t>Logistics-&gt;Sales and Distribution-&gt;Master Data-&gt;Conditions </a:t>
            </a:r>
            <a:r>
              <a:rPr sz="1600" b="1" dirty="0">
                <a:latin typeface="Arial"/>
                <a:cs typeface="Arial"/>
              </a:rPr>
              <a:t>Select </a:t>
            </a:r>
            <a:r>
              <a:rPr sz="1600" b="1" spc="-5" dirty="0">
                <a:latin typeface="Arial"/>
                <a:cs typeface="Arial"/>
              </a:rPr>
              <a:t>Using  Condition </a:t>
            </a:r>
            <a:r>
              <a:rPr sz="1600" b="1" spc="-45" dirty="0">
                <a:latin typeface="Arial"/>
                <a:cs typeface="Arial"/>
              </a:rPr>
              <a:t>Type </a:t>
            </a:r>
            <a:r>
              <a:rPr sz="1600" b="1" dirty="0">
                <a:latin typeface="Arial"/>
                <a:cs typeface="Arial"/>
              </a:rPr>
              <a:t>-&gt;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 err="1" smtClean="0">
                <a:latin typeface="Arial"/>
                <a:cs typeface="Arial"/>
              </a:rPr>
              <a:t>Create</a:t>
            </a:r>
            <a:r>
              <a:rPr sz="1600" b="1" i="1" spc="-20" dirty="0" err="1" smtClean="0">
                <a:solidFill>
                  <a:srgbClr val="252599"/>
                </a:solidFill>
                <a:latin typeface="Arial"/>
                <a:cs typeface="Arial"/>
              </a:rPr>
              <a:t>T</a:t>
            </a:r>
            <a:r>
              <a:rPr sz="1600" b="1" i="1" spc="-20" dirty="0" smtClean="0">
                <a:solidFill>
                  <a:srgbClr val="252599"/>
                </a:solidFill>
                <a:latin typeface="Arial"/>
                <a:cs typeface="Arial"/>
              </a:rPr>
              <a:t>-Code</a:t>
            </a:r>
            <a:r>
              <a:rPr sz="1600" b="1" i="1" spc="-95" dirty="0" smtClean="0">
                <a:solidFill>
                  <a:srgbClr val="252599"/>
                </a:solidFill>
                <a:latin typeface="Arial"/>
                <a:cs typeface="Arial"/>
              </a:rPr>
              <a:t> </a:t>
            </a:r>
            <a:r>
              <a:rPr sz="1600" b="1" i="1" spc="-30" dirty="0">
                <a:solidFill>
                  <a:srgbClr val="252599"/>
                </a:solidFill>
                <a:latin typeface="Arial"/>
                <a:cs typeface="Arial"/>
              </a:rPr>
              <a:t>VK11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938516" y="291084"/>
            <a:ext cx="729996" cy="739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00" y="822960"/>
            <a:ext cx="809244" cy="81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0" y="1432560"/>
            <a:ext cx="809244" cy="81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" y="224068"/>
            <a:ext cx="91439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z="3600" spc="-5" dirty="0"/>
              <a:t>Sales </a:t>
            </a:r>
            <a:r>
              <a:rPr sz="3600" dirty="0"/>
              <a:t>Process </a:t>
            </a:r>
            <a:r>
              <a:rPr sz="3600" spc="-5" dirty="0"/>
              <a:t>– </a:t>
            </a:r>
            <a:r>
              <a:rPr sz="3600" spc="-5" dirty="0" smtClean="0"/>
              <a:t>I</a:t>
            </a:r>
            <a:r>
              <a:rPr lang="en-US" sz="3600" spc="-5" dirty="0" smtClean="0"/>
              <a:t>n</a:t>
            </a:r>
            <a:r>
              <a:rPr sz="3600" spc="-5" dirty="0" smtClean="0"/>
              <a:t>quiry </a:t>
            </a:r>
            <a:r>
              <a:rPr sz="3600" spc="-5" dirty="0"/>
              <a:t>&amp;</a:t>
            </a:r>
            <a:r>
              <a:rPr sz="3600" spc="-50" dirty="0"/>
              <a:t> </a:t>
            </a:r>
            <a:r>
              <a:rPr sz="3600" dirty="0"/>
              <a:t>Quotation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394715" y="1831848"/>
            <a:ext cx="652272" cy="66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4715" y="2417064"/>
            <a:ext cx="652272" cy="66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7344" y="1219200"/>
            <a:ext cx="3419856" cy="3124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95800" y="1219199"/>
            <a:ext cx="3789679" cy="3124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2140" y="4460620"/>
            <a:ext cx="357251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7465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Document </a:t>
            </a:r>
            <a:r>
              <a:rPr sz="1200" spc="-25" dirty="0">
                <a:latin typeface="Arial"/>
                <a:cs typeface="Arial"/>
              </a:rPr>
              <a:t>Type </a:t>
            </a:r>
            <a:r>
              <a:rPr sz="1200" dirty="0">
                <a:latin typeface="Arial"/>
                <a:cs typeface="Arial"/>
              </a:rPr>
              <a:t>determines a </a:t>
            </a:r>
            <a:r>
              <a:rPr sz="1200" spc="-5" dirty="0">
                <a:latin typeface="Arial"/>
                <a:cs typeface="Arial"/>
              </a:rPr>
              <a:t>type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sales  </a:t>
            </a:r>
            <a:r>
              <a:rPr sz="1200" spc="-5" dirty="0">
                <a:latin typeface="Arial"/>
                <a:cs typeface="Arial"/>
              </a:rPr>
              <a:t>transaction, </a:t>
            </a:r>
            <a:r>
              <a:rPr sz="1200" dirty="0">
                <a:latin typeface="Arial"/>
                <a:cs typeface="Arial"/>
              </a:rPr>
              <a:t>e.g. Quotation or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Order.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The </a:t>
            </a:r>
            <a:r>
              <a:rPr sz="1200" dirty="0">
                <a:latin typeface="Arial"/>
                <a:cs typeface="Arial"/>
              </a:rPr>
              <a:t>Header data contain details of sold-to  </a:t>
            </a:r>
            <a:r>
              <a:rPr sz="1200" spc="-20" dirty="0">
                <a:latin typeface="Arial"/>
                <a:cs typeface="Arial"/>
              </a:rPr>
              <a:t>party, </a:t>
            </a:r>
            <a:r>
              <a:rPr sz="1200" spc="-5" dirty="0">
                <a:latin typeface="Arial"/>
                <a:cs typeface="Arial"/>
              </a:rPr>
              <a:t>validity </a:t>
            </a:r>
            <a:r>
              <a:rPr sz="1200" dirty="0">
                <a:latin typeface="Arial"/>
                <a:cs typeface="Arial"/>
              </a:rPr>
              <a:t>dates, required </a:t>
            </a:r>
            <a:r>
              <a:rPr sz="1200" spc="-5" dirty="0">
                <a:latin typeface="Arial"/>
                <a:cs typeface="Arial"/>
              </a:rPr>
              <a:t>delivery </a:t>
            </a:r>
            <a:r>
              <a:rPr sz="1200" dirty="0">
                <a:latin typeface="Arial"/>
                <a:cs typeface="Arial"/>
              </a:rPr>
              <a:t>date.  Item data </a:t>
            </a:r>
            <a:r>
              <a:rPr sz="1200" spc="-5" dirty="0">
                <a:latin typeface="Arial"/>
                <a:cs typeface="Arial"/>
              </a:rPr>
              <a:t>will have </a:t>
            </a:r>
            <a:r>
              <a:rPr sz="1200" dirty="0">
                <a:latin typeface="Arial"/>
                <a:cs typeface="Arial"/>
              </a:rPr>
              <a:t>details about material</a:t>
            </a:r>
            <a:r>
              <a:rPr sz="1200" spc="-1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and  required quantities. Schedule line data  contains quantities and </a:t>
            </a:r>
            <a:r>
              <a:rPr sz="1200" spc="-5" dirty="0">
                <a:latin typeface="Arial"/>
                <a:cs typeface="Arial"/>
              </a:rPr>
              <a:t>delivery</a:t>
            </a:r>
            <a:r>
              <a:rPr sz="1200" spc="-1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dates</a:t>
            </a:r>
          </a:p>
          <a:p>
            <a:pPr marL="12700" marR="1729105">
              <a:lnSpc>
                <a:spcPct val="100000"/>
              </a:lnSpc>
            </a:pPr>
            <a:r>
              <a:rPr sz="1200" spc="-55" dirty="0">
                <a:latin typeface="Arial"/>
                <a:cs typeface="Arial"/>
              </a:rPr>
              <a:t>VA11 </a:t>
            </a:r>
            <a:r>
              <a:rPr sz="1200" dirty="0">
                <a:latin typeface="Arial"/>
                <a:cs typeface="Arial"/>
              </a:rPr>
              <a:t>– Create Inquiry  </a:t>
            </a:r>
            <a:r>
              <a:rPr sz="1200" spc="-30" dirty="0">
                <a:latin typeface="Arial"/>
                <a:cs typeface="Arial"/>
              </a:rPr>
              <a:t>VA12 </a:t>
            </a:r>
            <a:r>
              <a:rPr sz="1200" dirty="0">
                <a:latin typeface="Arial"/>
                <a:cs typeface="Arial"/>
              </a:rPr>
              <a:t>– Change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Inquiry  </a:t>
            </a:r>
            <a:r>
              <a:rPr sz="1200" spc="-30" dirty="0">
                <a:latin typeface="Arial"/>
                <a:cs typeface="Arial"/>
              </a:rPr>
              <a:t>VA13 </a:t>
            </a:r>
            <a:r>
              <a:rPr sz="1200" dirty="0">
                <a:latin typeface="Arial"/>
                <a:cs typeface="Arial"/>
              </a:rPr>
              <a:t>– Display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Inquiry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787900" y="4460620"/>
            <a:ext cx="3497579" cy="171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 Quotation is created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or </a:t>
            </a:r>
            <a:r>
              <a:rPr sz="1400" spc="-5" dirty="0">
                <a:latin typeface="Arial"/>
                <a:cs typeface="Arial"/>
              </a:rPr>
              <a:t>without  </a:t>
            </a:r>
            <a:r>
              <a:rPr sz="1400" dirty="0">
                <a:latin typeface="Arial"/>
                <a:cs typeface="Arial"/>
              </a:rPr>
              <a:t>reference to an </a:t>
            </a:r>
            <a:r>
              <a:rPr sz="1400" spc="-15" dirty="0">
                <a:latin typeface="Arial"/>
                <a:cs typeface="Arial"/>
              </a:rPr>
              <a:t>Inquiry. </a:t>
            </a:r>
            <a:r>
              <a:rPr sz="1400" dirty="0">
                <a:latin typeface="Arial"/>
                <a:cs typeface="Arial"/>
              </a:rPr>
              <a:t>If referred to an  </a:t>
            </a:r>
            <a:r>
              <a:rPr sz="1400" spc="-15" dirty="0">
                <a:latin typeface="Arial"/>
                <a:cs typeface="Arial"/>
              </a:rPr>
              <a:t>Inquiry, </a:t>
            </a:r>
            <a:r>
              <a:rPr sz="1400" dirty="0">
                <a:latin typeface="Arial"/>
                <a:cs typeface="Arial"/>
              </a:rPr>
              <a:t>the data is copied from inquiry to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 quotation. </a:t>
            </a:r>
            <a:r>
              <a:rPr sz="1400" spc="-5" dirty="0">
                <a:latin typeface="Arial"/>
                <a:cs typeface="Arial"/>
              </a:rPr>
              <a:t>The validity </a:t>
            </a:r>
            <a:r>
              <a:rPr sz="1400" dirty="0">
                <a:latin typeface="Arial"/>
                <a:cs typeface="Arial"/>
              </a:rPr>
              <a:t>dates &amp; </a:t>
            </a:r>
            <a:r>
              <a:rPr sz="1400" spc="-5" dirty="0">
                <a:latin typeface="Arial"/>
                <a:cs typeface="Arial"/>
              </a:rPr>
              <a:t>delivery  </a:t>
            </a:r>
            <a:r>
              <a:rPr sz="1400" dirty="0">
                <a:latin typeface="Arial"/>
                <a:cs typeface="Arial"/>
              </a:rPr>
              <a:t>dates can be re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determined.</a:t>
            </a:r>
          </a:p>
          <a:p>
            <a:pPr marL="12700" marR="1654175">
              <a:lnSpc>
                <a:spcPct val="100000"/>
              </a:lnSpc>
            </a:pPr>
            <a:r>
              <a:rPr sz="1400" spc="-30" dirty="0">
                <a:latin typeface="Arial"/>
                <a:cs typeface="Arial"/>
              </a:rPr>
              <a:t>VA21 </a:t>
            </a:r>
            <a:r>
              <a:rPr sz="1400" dirty="0">
                <a:latin typeface="Arial"/>
                <a:cs typeface="Arial"/>
              </a:rPr>
              <a:t>– Create Inquiry  </a:t>
            </a:r>
            <a:r>
              <a:rPr sz="1400" spc="-30" dirty="0">
                <a:latin typeface="Arial"/>
                <a:cs typeface="Arial"/>
              </a:rPr>
              <a:t>VA22 </a:t>
            </a:r>
            <a:r>
              <a:rPr sz="1400" dirty="0">
                <a:latin typeface="Arial"/>
                <a:cs typeface="Arial"/>
              </a:rPr>
              <a:t>– Change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Inquiry  </a:t>
            </a:r>
            <a:r>
              <a:rPr sz="1400" spc="-30" dirty="0">
                <a:latin typeface="Arial"/>
                <a:cs typeface="Arial"/>
              </a:rPr>
              <a:t>VA23 </a:t>
            </a:r>
            <a:r>
              <a:rPr sz="1400" dirty="0">
                <a:latin typeface="Arial"/>
                <a:cs typeface="Arial"/>
              </a:rPr>
              <a:t>– Display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Inquiry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5759196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Sales Process -</a:t>
            </a:r>
            <a:r>
              <a:rPr spc="-70" dirty="0"/>
              <a:t> </a:t>
            </a:r>
            <a:r>
              <a:rPr dirty="0"/>
              <a:t>Sales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088" y="4987163"/>
            <a:ext cx="8318500" cy="1291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Char char="•"/>
              <a:tabLst>
                <a:tab pos="142875" algn="l"/>
              </a:tabLst>
            </a:pP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sales order is </a:t>
            </a:r>
            <a:r>
              <a:rPr sz="1200" dirty="0">
                <a:latin typeface="Arial"/>
                <a:cs typeface="Arial"/>
              </a:rPr>
              <a:t>created </a:t>
            </a:r>
            <a:r>
              <a:rPr sz="1200" spc="-5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/ </a:t>
            </a:r>
            <a:r>
              <a:rPr sz="1200" spc="-5" dirty="0">
                <a:latin typeface="Arial"/>
                <a:cs typeface="Arial"/>
              </a:rPr>
              <a:t>without </a:t>
            </a:r>
            <a:r>
              <a:rPr sz="1200" dirty="0">
                <a:latin typeface="Arial"/>
                <a:cs typeface="Arial"/>
              </a:rPr>
              <a:t>reference to </a:t>
            </a:r>
            <a:r>
              <a:rPr sz="1200" spc="-5" dirty="0">
                <a:latin typeface="Arial"/>
                <a:cs typeface="Arial"/>
              </a:rPr>
              <a:t>a preceding </a:t>
            </a:r>
            <a:r>
              <a:rPr sz="1200" dirty="0">
                <a:latin typeface="Arial"/>
                <a:cs typeface="Arial"/>
              </a:rPr>
              <a:t>( </a:t>
            </a:r>
            <a:r>
              <a:rPr sz="1200" spc="-5" dirty="0">
                <a:latin typeface="Arial"/>
                <a:cs typeface="Arial"/>
              </a:rPr>
              <a:t>inquiry </a:t>
            </a:r>
            <a:r>
              <a:rPr sz="1200" dirty="0">
                <a:latin typeface="Arial"/>
                <a:cs typeface="Arial"/>
              </a:rPr>
              <a:t>/ </a:t>
            </a:r>
            <a:r>
              <a:rPr sz="1200" spc="-5" dirty="0">
                <a:latin typeface="Arial"/>
                <a:cs typeface="Arial"/>
              </a:rPr>
              <a:t>quotation </a:t>
            </a:r>
            <a:r>
              <a:rPr sz="1200" dirty="0">
                <a:latin typeface="Arial"/>
                <a:cs typeface="Arial"/>
              </a:rPr>
              <a:t>/ </a:t>
            </a:r>
            <a:r>
              <a:rPr sz="1200" spc="-5" dirty="0">
                <a:latin typeface="Arial"/>
                <a:cs typeface="Arial"/>
              </a:rPr>
              <a:t>order) document. </a:t>
            </a:r>
            <a:r>
              <a:rPr sz="1200" dirty="0">
                <a:latin typeface="Arial"/>
                <a:cs typeface="Arial"/>
              </a:rPr>
              <a:t>If referred, the </a:t>
            </a:r>
            <a:r>
              <a:rPr sz="1200" spc="15" dirty="0">
                <a:latin typeface="Arial"/>
                <a:cs typeface="Arial"/>
              </a:rPr>
              <a:t>data  </a:t>
            </a:r>
            <a:r>
              <a:rPr sz="1200" spc="-5" dirty="0">
                <a:latin typeface="Arial"/>
                <a:cs typeface="Arial"/>
              </a:rPr>
              <a:t>is copied </a:t>
            </a:r>
            <a:r>
              <a:rPr sz="1200" dirty="0">
                <a:latin typeface="Arial"/>
                <a:cs typeface="Arial"/>
              </a:rPr>
              <a:t>from the </a:t>
            </a:r>
            <a:r>
              <a:rPr sz="1200" spc="-5" dirty="0">
                <a:latin typeface="Arial"/>
                <a:cs typeface="Arial"/>
              </a:rPr>
              <a:t>preceding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document</a:t>
            </a:r>
            <a:endParaRPr sz="1200">
              <a:latin typeface="Arial"/>
              <a:cs typeface="Arial"/>
            </a:endParaRPr>
          </a:p>
          <a:p>
            <a:pPr marL="146685" indent="-133985">
              <a:lnSpc>
                <a:spcPct val="100000"/>
              </a:lnSpc>
              <a:buChar char="•"/>
              <a:tabLst>
                <a:tab pos="147320" algn="l"/>
              </a:tabLst>
            </a:pPr>
            <a:r>
              <a:rPr sz="1200" dirty="0">
                <a:latin typeface="Arial"/>
                <a:cs typeface="Arial"/>
              </a:rPr>
              <a:t>The data </a:t>
            </a:r>
            <a:r>
              <a:rPr sz="1200" spc="-5" dirty="0">
                <a:latin typeface="Arial"/>
                <a:cs typeface="Arial"/>
              </a:rPr>
              <a:t>in a sales </a:t>
            </a:r>
            <a:r>
              <a:rPr sz="1200" dirty="0">
                <a:latin typeface="Arial"/>
                <a:cs typeface="Arial"/>
              </a:rPr>
              <a:t>document </a:t>
            </a:r>
            <a:r>
              <a:rPr sz="1200" spc="-5" dirty="0">
                <a:latin typeface="Arial"/>
                <a:cs typeface="Arial"/>
              </a:rPr>
              <a:t>is distributed </a:t>
            </a:r>
            <a:r>
              <a:rPr sz="1200" dirty="0">
                <a:latin typeface="Arial"/>
                <a:cs typeface="Arial"/>
              </a:rPr>
              <a:t>among </a:t>
            </a:r>
            <a:r>
              <a:rPr sz="1200" spc="-10" dirty="0">
                <a:latin typeface="Arial"/>
                <a:cs typeface="Arial"/>
              </a:rPr>
              <a:t>header, </a:t>
            </a:r>
            <a:r>
              <a:rPr sz="1200" dirty="0">
                <a:latin typeface="Arial"/>
                <a:cs typeface="Arial"/>
              </a:rPr>
              <a:t>item </a:t>
            </a:r>
            <a:r>
              <a:rPr sz="1200" spc="-5" dirty="0">
                <a:latin typeface="Arial"/>
                <a:cs typeface="Arial"/>
              </a:rPr>
              <a:t>and schedule line</a:t>
            </a:r>
            <a:r>
              <a:rPr sz="1200" spc="-1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levels</a:t>
            </a:r>
            <a:endParaRPr sz="1200">
              <a:latin typeface="Arial"/>
              <a:cs typeface="Arial"/>
            </a:endParaRPr>
          </a:p>
          <a:p>
            <a:pPr marL="12700" marR="459740">
              <a:lnSpc>
                <a:spcPct val="100000"/>
              </a:lnSpc>
              <a:buChar char="•"/>
              <a:tabLst>
                <a:tab pos="147320" algn="l"/>
              </a:tabLst>
            </a:pPr>
            <a:r>
              <a:rPr sz="1200" spc="-65" dirty="0">
                <a:latin typeface="Arial"/>
                <a:cs typeface="Arial"/>
              </a:rPr>
              <a:t>To </a:t>
            </a:r>
            <a:r>
              <a:rPr sz="1200" dirty="0">
                <a:latin typeface="Arial"/>
                <a:cs typeface="Arial"/>
              </a:rPr>
              <a:t>process the </a:t>
            </a:r>
            <a:r>
              <a:rPr sz="1200" spc="-5" dirty="0">
                <a:latin typeface="Arial"/>
                <a:cs typeface="Arial"/>
              </a:rPr>
              <a:t>sales </a:t>
            </a:r>
            <a:r>
              <a:rPr sz="1200" dirty="0">
                <a:latin typeface="Arial"/>
                <a:cs typeface="Arial"/>
              </a:rPr>
              <a:t>documents </a:t>
            </a:r>
            <a:r>
              <a:rPr sz="1200" spc="-5" dirty="0">
                <a:latin typeface="Arial"/>
                <a:cs typeface="Arial"/>
              </a:rPr>
              <a:t>efficiently </a:t>
            </a:r>
            <a:r>
              <a:rPr sz="1200" dirty="0">
                <a:latin typeface="Arial"/>
                <a:cs typeface="Arial"/>
              </a:rPr>
              <a:t>the data </a:t>
            </a:r>
            <a:r>
              <a:rPr sz="1200" spc="-5" dirty="0">
                <a:latin typeface="Arial"/>
                <a:cs typeface="Arial"/>
              </a:rPr>
              <a:t>can be displayed </a:t>
            </a:r>
            <a:r>
              <a:rPr sz="1200" dirty="0">
                <a:latin typeface="Arial"/>
                <a:cs typeface="Arial"/>
              </a:rPr>
              <a:t>&amp; processed </a:t>
            </a:r>
            <a:r>
              <a:rPr sz="1200" spc="-5" dirty="0">
                <a:latin typeface="Arial"/>
                <a:cs typeface="Arial"/>
              </a:rPr>
              <a:t>in different views.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10" dirty="0">
                <a:latin typeface="Arial"/>
                <a:cs typeface="Arial"/>
              </a:rPr>
              <a:t>views </a:t>
            </a:r>
            <a:r>
              <a:rPr sz="1200" spc="-5" dirty="0">
                <a:latin typeface="Arial"/>
                <a:cs typeface="Arial"/>
              </a:rPr>
              <a:t>are  grouped in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15" dirty="0">
                <a:latin typeface="Arial"/>
                <a:cs typeface="Arial"/>
              </a:rPr>
              <a:t>Overview, </a:t>
            </a:r>
            <a:r>
              <a:rPr sz="1200" dirty="0">
                <a:latin typeface="Arial"/>
                <a:cs typeface="Arial"/>
              </a:rPr>
              <a:t>Header &amp; Item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screens</a:t>
            </a:r>
            <a:endParaRPr sz="1200">
              <a:latin typeface="Arial"/>
              <a:cs typeface="Arial"/>
            </a:endParaRPr>
          </a:p>
          <a:p>
            <a:pPr marL="12700" marR="178435">
              <a:lnSpc>
                <a:spcPct val="100000"/>
              </a:lnSpc>
              <a:buChar char="•"/>
              <a:tabLst>
                <a:tab pos="147320" algn="l"/>
              </a:tabLst>
            </a:pPr>
            <a:r>
              <a:rPr sz="1200" dirty="0">
                <a:latin typeface="Arial"/>
                <a:cs typeface="Arial"/>
              </a:rPr>
              <a:t>The important functions </a:t>
            </a:r>
            <a:r>
              <a:rPr sz="1200" spc="-5" dirty="0">
                <a:latin typeface="Arial"/>
                <a:cs typeface="Arial"/>
              </a:rPr>
              <a:t>like </a:t>
            </a:r>
            <a:r>
              <a:rPr sz="1200" dirty="0">
                <a:latin typeface="Arial"/>
                <a:cs typeface="Arial"/>
              </a:rPr>
              <a:t>plant </a:t>
            </a:r>
            <a:r>
              <a:rPr sz="1200" spc="-5" dirty="0">
                <a:latin typeface="Arial"/>
                <a:cs typeface="Arial"/>
              </a:rPr>
              <a:t>determination, pricing, availability </a:t>
            </a:r>
            <a:r>
              <a:rPr sz="1200" dirty="0">
                <a:latin typeface="Arial"/>
                <a:cs typeface="Arial"/>
              </a:rPr>
              <a:t>check, </a:t>
            </a:r>
            <a:r>
              <a:rPr sz="1200" spc="-5" dirty="0">
                <a:latin typeface="Arial"/>
                <a:cs typeface="Arial"/>
              </a:rPr>
              <a:t>delivery scheduling, credit </a:t>
            </a:r>
            <a:r>
              <a:rPr sz="1200" dirty="0">
                <a:latin typeface="Arial"/>
                <a:cs typeface="Arial"/>
              </a:rPr>
              <a:t>check </a:t>
            </a:r>
            <a:r>
              <a:rPr sz="1200" spc="-5" dirty="0">
                <a:latin typeface="Arial"/>
                <a:cs typeface="Arial"/>
              </a:rPr>
              <a:t>are carried  </a:t>
            </a:r>
            <a:r>
              <a:rPr sz="1200" dirty="0">
                <a:latin typeface="Arial"/>
                <a:cs typeface="Arial"/>
              </a:rPr>
              <a:t>out </a:t>
            </a:r>
            <a:r>
              <a:rPr sz="1200" spc="-5" dirty="0">
                <a:latin typeface="Arial"/>
                <a:cs typeface="Arial"/>
              </a:rPr>
              <a:t>automatically depending upon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settings </a:t>
            </a:r>
            <a:r>
              <a:rPr sz="1200" dirty="0">
                <a:latin typeface="Arial"/>
                <a:cs typeface="Arial"/>
              </a:rPr>
              <a:t>that </a:t>
            </a:r>
            <a:r>
              <a:rPr sz="1200" spc="-5" dirty="0">
                <a:latin typeface="Arial"/>
                <a:cs typeface="Arial"/>
              </a:rPr>
              <a:t>are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done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5600" y="2351493"/>
            <a:ext cx="4495800" cy="744855"/>
          </a:xfrm>
          <a:custGeom>
            <a:avLst/>
            <a:gdLst/>
            <a:ahLst/>
            <a:cxnLst/>
            <a:rect l="l" t="t" r="r" b="b"/>
            <a:pathLst>
              <a:path w="4495800" h="744855">
                <a:moveTo>
                  <a:pt x="0" y="744258"/>
                </a:moveTo>
                <a:lnTo>
                  <a:pt x="4495800" y="744258"/>
                </a:lnTo>
                <a:lnTo>
                  <a:pt x="4495800" y="0"/>
                </a:lnTo>
                <a:lnTo>
                  <a:pt x="0" y="0"/>
                </a:lnTo>
                <a:lnTo>
                  <a:pt x="0" y="744258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600" y="2351493"/>
            <a:ext cx="4495800" cy="744855"/>
          </a:xfrm>
          <a:custGeom>
            <a:avLst/>
            <a:gdLst/>
            <a:ahLst/>
            <a:cxnLst/>
            <a:rect l="l" t="t" r="r" b="b"/>
            <a:pathLst>
              <a:path w="4495800" h="744855">
                <a:moveTo>
                  <a:pt x="0" y="744258"/>
                </a:moveTo>
                <a:lnTo>
                  <a:pt x="4495800" y="744258"/>
                </a:lnTo>
                <a:lnTo>
                  <a:pt x="4495800" y="0"/>
                </a:lnTo>
                <a:lnTo>
                  <a:pt x="0" y="0"/>
                </a:lnTo>
                <a:lnTo>
                  <a:pt x="0" y="74425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83611" y="2504821"/>
            <a:ext cx="2068830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Existing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document</a:t>
            </a:r>
            <a:endParaRPr sz="1800">
              <a:latin typeface="Arial"/>
              <a:cs typeface="Arial"/>
            </a:endParaRPr>
          </a:p>
          <a:p>
            <a:pPr marL="121920">
              <a:lnSpc>
                <a:spcPct val="100000"/>
              </a:lnSpc>
              <a:spcBef>
                <a:spcPts val="20"/>
              </a:spcBef>
            </a:pPr>
            <a:r>
              <a:rPr sz="1000" b="1" spc="-5" dirty="0">
                <a:latin typeface="Arial"/>
                <a:cs typeface="Arial"/>
              </a:rPr>
              <a:t>Eg: sales</a:t>
            </a:r>
            <a:r>
              <a:rPr sz="1000" b="1" spc="-1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order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600" y="3210267"/>
            <a:ext cx="4495800" cy="744855"/>
          </a:xfrm>
          <a:custGeom>
            <a:avLst/>
            <a:gdLst/>
            <a:ahLst/>
            <a:cxnLst/>
            <a:rect l="l" t="t" r="r" b="b"/>
            <a:pathLst>
              <a:path w="4495800" h="744854">
                <a:moveTo>
                  <a:pt x="0" y="744258"/>
                </a:moveTo>
                <a:lnTo>
                  <a:pt x="4495800" y="744258"/>
                </a:lnTo>
                <a:lnTo>
                  <a:pt x="4495800" y="0"/>
                </a:lnTo>
                <a:lnTo>
                  <a:pt x="0" y="0"/>
                </a:lnTo>
                <a:lnTo>
                  <a:pt x="0" y="744258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600" y="3210267"/>
            <a:ext cx="4495800" cy="744855"/>
          </a:xfrm>
          <a:custGeom>
            <a:avLst/>
            <a:gdLst/>
            <a:ahLst/>
            <a:cxnLst/>
            <a:rect l="l" t="t" r="r" b="b"/>
            <a:pathLst>
              <a:path w="4495800" h="744854">
                <a:moveTo>
                  <a:pt x="0" y="744258"/>
                </a:moveTo>
                <a:lnTo>
                  <a:pt x="4495800" y="744258"/>
                </a:lnTo>
                <a:lnTo>
                  <a:pt x="4495800" y="0"/>
                </a:lnTo>
                <a:lnTo>
                  <a:pt x="0" y="0"/>
                </a:lnTo>
                <a:lnTo>
                  <a:pt x="0" y="74425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80920" y="3439921"/>
            <a:ext cx="2425700" cy="539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Customizing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000" b="1" spc="-5" dirty="0">
                <a:latin typeface="Arial"/>
                <a:cs typeface="Arial"/>
              </a:rPr>
              <a:t>Eg: sales document type, delivery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block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5600" y="4069041"/>
            <a:ext cx="4495800" cy="744855"/>
          </a:xfrm>
          <a:custGeom>
            <a:avLst/>
            <a:gdLst/>
            <a:ahLst/>
            <a:cxnLst/>
            <a:rect l="l" t="t" r="r" b="b"/>
            <a:pathLst>
              <a:path w="4495800" h="744854">
                <a:moveTo>
                  <a:pt x="0" y="744258"/>
                </a:moveTo>
                <a:lnTo>
                  <a:pt x="4495800" y="744258"/>
                </a:lnTo>
                <a:lnTo>
                  <a:pt x="4495800" y="0"/>
                </a:lnTo>
                <a:lnTo>
                  <a:pt x="0" y="0"/>
                </a:lnTo>
                <a:lnTo>
                  <a:pt x="0" y="744258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5600" y="4069041"/>
            <a:ext cx="4495800" cy="744855"/>
          </a:xfrm>
          <a:custGeom>
            <a:avLst/>
            <a:gdLst/>
            <a:ahLst/>
            <a:cxnLst/>
            <a:rect l="l" t="t" r="r" b="b"/>
            <a:pathLst>
              <a:path w="4495800" h="744854">
                <a:moveTo>
                  <a:pt x="0" y="744258"/>
                </a:moveTo>
                <a:lnTo>
                  <a:pt x="4495800" y="744258"/>
                </a:lnTo>
                <a:lnTo>
                  <a:pt x="4495800" y="0"/>
                </a:lnTo>
                <a:lnTo>
                  <a:pt x="0" y="0"/>
                </a:lnTo>
                <a:lnTo>
                  <a:pt x="0" y="74425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87600" y="4222750"/>
            <a:ext cx="2259965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Hard-coded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  <a:p>
            <a:pPr marL="64135">
              <a:lnSpc>
                <a:spcPct val="100000"/>
              </a:lnSpc>
              <a:spcBef>
                <a:spcPts val="20"/>
              </a:spcBef>
            </a:pPr>
            <a:r>
              <a:rPr sz="1000" b="1" spc="-5" dirty="0">
                <a:latin typeface="Arial"/>
                <a:cs typeface="Arial"/>
              </a:rPr>
              <a:t>Eg: </a:t>
            </a:r>
            <a:r>
              <a:rPr sz="1000" b="1" spc="-10" dirty="0">
                <a:latin typeface="Arial"/>
                <a:cs typeface="Arial"/>
              </a:rPr>
              <a:t>ABAP</a:t>
            </a:r>
            <a:r>
              <a:rPr sz="1000" b="1" spc="-5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programs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5600" y="1492719"/>
            <a:ext cx="4495800" cy="744855"/>
          </a:xfrm>
          <a:custGeom>
            <a:avLst/>
            <a:gdLst/>
            <a:ahLst/>
            <a:cxnLst/>
            <a:rect l="l" t="t" r="r" b="b"/>
            <a:pathLst>
              <a:path w="4495800" h="744855">
                <a:moveTo>
                  <a:pt x="0" y="744258"/>
                </a:moveTo>
                <a:lnTo>
                  <a:pt x="4495800" y="744258"/>
                </a:lnTo>
                <a:lnTo>
                  <a:pt x="4495800" y="0"/>
                </a:lnTo>
                <a:lnTo>
                  <a:pt x="0" y="0"/>
                </a:lnTo>
                <a:lnTo>
                  <a:pt x="0" y="744258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5600" y="1492719"/>
            <a:ext cx="4495800" cy="744855"/>
          </a:xfrm>
          <a:custGeom>
            <a:avLst/>
            <a:gdLst/>
            <a:ahLst/>
            <a:cxnLst/>
            <a:rect l="l" t="t" r="r" b="b"/>
            <a:pathLst>
              <a:path w="4495800" h="744855">
                <a:moveTo>
                  <a:pt x="0" y="744258"/>
                </a:moveTo>
                <a:lnTo>
                  <a:pt x="4495800" y="744258"/>
                </a:lnTo>
                <a:lnTo>
                  <a:pt x="4495800" y="0"/>
                </a:lnTo>
                <a:lnTo>
                  <a:pt x="0" y="0"/>
                </a:lnTo>
                <a:lnTo>
                  <a:pt x="0" y="74425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54655" y="1645920"/>
            <a:ext cx="2298700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Master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b="1" spc="-5" dirty="0">
                <a:latin typeface="Arial"/>
                <a:cs typeface="Arial"/>
              </a:rPr>
              <a:t>Eg: Customer master, Material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Master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94707" y="2416406"/>
            <a:ext cx="1169670" cy="846455"/>
          </a:xfrm>
          <a:custGeom>
            <a:avLst/>
            <a:gdLst/>
            <a:ahLst/>
            <a:cxnLst/>
            <a:rect l="l" t="t" r="r" b="b"/>
            <a:pathLst>
              <a:path w="1169670" h="846454">
                <a:moveTo>
                  <a:pt x="1000945" y="0"/>
                </a:moveTo>
                <a:lnTo>
                  <a:pt x="0" y="178649"/>
                </a:lnTo>
                <a:lnTo>
                  <a:pt x="0" y="212000"/>
                </a:lnTo>
                <a:lnTo>
                  <a:pt x="4205" y="248723"/>
                </a:lnTo>
                <a:lnTo>
                  <a:pt x="12617" y="295461"/>
                </a:lnTo>
                <a:lnTo>
                  <a:pt x="44160" y="407288"/>
                </a:lnTo>
                <a:lnTo>
                  <a:pt x="96730" y="594234"/>
                </a:lnTo>
                <a:lnTo>
                  <a:pt x="168229" y="846268"/>
                </a:lnTo>
                <a:lnTo>
                  <a:pt x="1169176" y="660996"/>
                </a:lnTo>
                <a:lnTo>
                  <a:pt x="1080855" y="367234"/>
                </a:lnTo>
                <a:lnTo>
                  <a:pt x="1032489" y="208661"/>
                </a:lnTo>
                <a:lnTo>
                  <a:pt x="1009357" y="136869"/>
                </a:lnTo>
                <a:lnTo>
                  <a:pt x="998842" y="96821"/>
                </a:lnTo>
                <a:lnTo>
                  <a:pt x="994637" y="78496"/>
                </a:lnTo>
                <a:lnTo>
                  <a:pt x="992534" y="60105"/>
                </a:lnTo>
                <a:lnTo>
                  <a:pt x="992534" y="45112"/>
                </a:lnTo>
                <a:lnTo>
                  <a:pt x="994637" y="30052"/>
                </a:lnTo>
                <a:lnTo>
                  <a:pt x="998842" y="8396"/>
                </a:lnTo>
                <a:lnTo>
                  <a:pt x="1000945" y="0"/>
                </a:lnTo>
                <a:close/>
              </a:path>
            </a:pathLst>
          </a:custGeom>
          <a:solidFill>
            <a:srgbClr val="AFB6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501" y="2409742"/>
            <a:ext cx="1211580" cy="822960"/>
          </a:xfrm>
          <a:custGeom>
            <a:avLst/>
            <a:gdLst/>
            <a:ahLst/>
            <a:cxnLst/>
            <a:rect l="l" t="t" r="r" b="b"/>
            <a:pathLst>
              <a:path w="1211580" h="822960">
                <a:moveTo>
                  <a:pt x="1013563" y="0"/>
                </a:moveTo>
                <a:lnTo>
                  <a:pt x="0" y="175251"/>
                </a:lnTo>
                <a:lnTo>
                  <a:pt x="2103" y="210321"/>
                </a:lnTo>
                <a:lnTo>
                  <a:pt x="6308" y="247043"/>
                </a:lnTo>
                <a:lnTo>
                  <a:pt x="16823" y="290436"/>
                </a:lnTo>
                <a:lnTo>
                  <a:pt x="50469" y="398932"/>
                </a:lnTo>
                <a:lnTo>
                  <a:pt x="109348" y="579194"/>
                </a:lnTo>
                <a:lnTo>
                  <a:pt x="189258" y="822888"/>
                </a:lnTo>
                <a:lnTo>
                  <a:pt x="1211234" y="639286"/>
                </a:lnTo>
                <a:lnTo>
                  <a:pt x="1127119" y="385578"/>
                </a:lnTo>
                <a:lnTo>
                  <a:pt x="1034592" y="96821"/>
                </a:lnTo>
                <a:lnTo>
                  <a:pt x="1026180" y="60105"/>
                </a:lnTo>
                <a:lnTo>
                  <a:pt x="1013563" y="0"/>
                </a:lnTo>
                <a:close/>
              </a:path>
            </a:pathLst>
          </a:custGeom>
          <a:solidFill>
            <a:srgbClr val="FDE6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7900" y="2498234"/>
            <a:ext cx="170815" cy="133985"/>
          </a:xfrm>
          <a:custGeom>
            <a:avLst/>
            <a:gdLst/>
            <a:ahLst/>
            <a:cxnLst/>
            <a:rect l="l" t="t" r="r" b="b"/>
            <a:pathLst>
              <a:path w="170814" h="133985">
                <a:moveTo>
                  <a:pt x="94629" y="0"/>
                </a:moveTo>
                <a:lnTo>
                  <a:pt x="77806" y="0"/>
                </a:lnTo>
                <a:lnTo>
                  <a:pt x="60983" y="1665"/>
                </a:lnTo>
                <a:lnTo>
                  <a:pt x="44160" y="6663"/>
                </a:lnTo>
                <a:lnTo>
                  <a:pt x="31543" y="13327"/>
                </a:lnTo>
                <a:lnTo>
                  <a:pt x="18925" y="21656"/>
                </a:lnTo>
                <a:lnTo>
                  <a:pt x="10514" y="33384"/>
                </a:lnTo>
                <a:lnTo>
                  <a:pt x="2102" y="45045"/>
                </a:lnTo>
                <a:lnTo>
                  <a:pt x="0" y="58372"/>
                </a:lnTo>
                <a:lnTo>
                  <a:pt x="0" y="71766"/>
                </a:lnTo>
                <a:lnTo>
                  <a:pt x="16823" y="106809"/>
                </a:lnTo>
                <a:lnTo>
                  <a:pt x="58880" y="130172"/>
                </a:lnTo>
                <a:lnTo>
                  <a:pt x="75703" y="133510"/>
                </a:lnTo>
                <a:lnTo>
                  <a:pt x="92526" y="133510"/>
                </a:lnTo>
                <a:lnTo>
                  <a:pt x="138790" y="120163"/>
                </a:lnTo>
                <a:lnTo>
                  <a:pt x="166127" y="88425"/>
                </a:lnTo>
                <a:lnTo>
                  <a:pt x="170333" y="75098"/>
                </a:lnTo>
                <a:lnTo>
                  <a:pt x="170333" y="61770"/>
                </a:lnTo>
                <a:lnTo>
                  <a:pt x="151407" y="24988"/>
                </a:lnTo>
                <a:lnTo>
                  <a:pt x="111452" y="3331"/>
                </a:lnTo>
                <a:lnTo>
                  <a:pt x="94629" y="0"/>
                </a:lnTo>
                <a:close/>
              </a:path>
            </a:pathLst>
          </a:custGeom>
          <a:solidFill>
            <a:srgbClr val="DDC7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36311" y="2514893"/>
            <a:ext cx="55244" cy="97155"/>
          </a:xfrm>
          <a:custGeom>
            <a:avLst/>
            <a:gdLst/>
            <a:ahLst/>
            <a:cxnLst/>
            <a:rect l="l" t="t" r="r" b="b"/>
            <a:pathLst>
              <a:path w="55244" h="97155">
                <a:moveTo>
                  <a:pt x="16823" y="0"/>
                </a:moveTo>
                <a:lnTo>
                  <a:pt x="8411" y="8329"/>
                </a:lnTo>
                <a:lnTo>
                  <a:pt x="4205" y="18391"/>
                </a:lnTo>
                <a:lnTo>
                  <a:pt x="0" y="28386"/>
                </a:lnTo>
                <a:lnTo>
                  <a:pt x="0" y="48443"/>
                </a:lnTo>
                <a:lnTo>
                  <a:pt x="2102" y="56773"/>
                </a:lnTo>
                <a:lnTo>
                  <a:pt x="33646" y="91816"/>
                </a:lnTo>
                <a:lnTo>
                  <a:pt x="44160" y="96827"/>
                </a:lnTo>
                <a:lnTo>
                  <a:pt x="54674" y="85140"/>
                </a:lnTo>
                <a:lnTo>
                  <a:pt x="44160" y="80162"/>
                </a:lnTo>
                <a:lnTo>
                  <a:pt x="35749" y="75098"/>
                </a:lnTo>
                <a:lnTo>
                  <a:pt x="29440" y="68434"/>
                </a:lnTo>
                <a:lnTo>
                  <a:pt x="21028" y="61770"/>
                </a:lnTo>
                <a:lnTo>
                  <a:pt x="12617" y="45112"/>
                </a:lnTo>
                <a:lnTo>
                  <a:pt x="10514" y="36716"/>
                </a:lnTo>
                <a:lnTo>
                  <a:pt x="8411" y="26720"/>
                </a:lnTo>
                <a:lnTo>
                  <a:pt x="10514" y="13393"/>
                </a:lnTo>
                <a:lnTo>
                  <a:pt x="16823" y="0"/>
                </a:lnTo>
                <a:close/>
              </a:path>
            </a:pathLst>
          </a:custGeom>
          <a:solidFill>
            <a:srgbClr val="837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0472" y="2579996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4" h="40639">
                <a:moveTo>
                  <a:pt x="10514" y="20037"/>
                </a:moveTo>
                <a:lnTo>
                  <a:pt x="0" y="31725"/>
                </a:lnTo>
                <a:lnTo>
                  <a:pt x="18925" y="36729"/>
                </a:lnTo>
                <a:lnTo>
                  <a:pt x="27337" y="38401"/>
                </a:lnTo>
                <a:lnTo>
                  <a:pt x="37851" y="40067"/>
                </a:lnTo>
                <a:lnTo>
                  <a:pt x="63086" y="36729"/>
                </a:lnTo>
                <a:lnTo>
                  <a:pt x="73600" y="33390"/>
                </a:lnTo>
                <a:lnTo>
                  <a:pt x="84115" y="28386"/>
                </a:lnTo>
                <a:lnTo>
                  <a:pt x="86922" y="26714"/>
                </a:lnTo>
                <a:lnTo>
                  <a:pt x="48366" y="26714"/>
                </a:lnTo>
                <a:lnTo>
                  <a:pt x="27337" y="25048"/>
                </a:lnTo>
                <a:lnTo>
                  <a:pt x="10514" y="20037"/>
                </a:lnTo>
                <a:close/>
              </a:path>
              <a:path w="113664" h="40639">
                <a:moveTo>
                  <a:pt x="113555" y="0"/>
                </a:moveTo>
                <a:lnTo>
                  <a:pt x="100938" y="11661"/>
                </a:lnTo>
                <a:lnTo>
                  <a:pt x="84115" y="20037"/>
                </a:lnTo>
                <a:lnTo>
                  <a:pt x="67292" y="25048"/>
                </a:lnTo>
                <a:lnTo>
                  <a:pt x="48366" y="26714"/>
                </a:lnTo>
                <a:lnTo>
                  <a:pt x="86922" y="26714"/>
                </a:lnTo>
                <a:lnTo>
                  <a:pt x="92526" y="23375"/>
                </a:lnTo>
                <a:lnTo>
                  <a:pt x="100938" y="16725"/>
                </a:lnTo>
                <a:lnTo>
                  <a:pt x="107247" y="8329"/>
                </a:lnTo>
                <a:lnTo>
                  <a:pt x="113555" y="0"/>
                </a:lnTo>
                <a:close/>
              </a:path>
            </a:pathLst>
          </a:custGeom>
          <a:solidFill>
            <a:srgbClr val="615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4723" y="2479843"/>
            <a:ext cx="164465" cy="127000"/>
          </a:xfrm>
          <a:custGeom>
            <a:avLst/>
            <a:gdLst/>
            <a:ahLst/>
            <a:cxnLst/>
            <a:rect l="l" t="t" r="r" b="b"/>
            <a:pathLst>
              <a:path w="164464" h="127000">
                <a:moveTo>
                  <a:pt x="82012" y="0"/>
                </a:moveTo>
                <a:lnTo>
                  <a:pt x="35749" y="10061"/>
                </a:lnTo>
                <a:lnTo>
                  <a:pt x="6308" y="38381"/>
                </a:lnTo>
                <a:lnTo>
                  <a:pt x="0" y="50109"/>
                </a:lnTo>
                <a:lnTo>
                  <a:pt x="0" y="76763"/>
                </a:lnTo>
                <a:lnTo>
                  <a:pt x="23131" y="108482"/>
                </a:lnTo>
                <a:lnTo>
                  <a:pt x="65189" y="125201"/>
                </a:lnTo>
                <a:lnTo>
                  <a:pt x="82012" y="126867"/>
                </a:lnTo>
                <a:lnTo>
                  <a:pt x="98835" y="125201"/>
                </a:lnTo>
                <a:lnTo>
                  <a:pt x="138790" y="108482"/>
                </a:lnTo>
                <a:lnTo>
                  <a:pt x="161922" y="76763"/>
                </a:lnTo>
                <a:lnTo>
                  <a:pt x="164024" y="63436"/>
                </a:lnTo>
                <a:lnTo>
                  <a:pt x="161922" y="50109"/>
                </a:lnTo>
                <a:lnTo>
                  <a:pt x="138790" y="18391"/>
                </a:lnTo>
                <a:lnTo>
                  <a:pt x="98835" y="1665"/>
                </a:lnTo>
                <a:lnTo>
                  <a:pt x="82012" y="0"/>
                </a:lnTo>
                <a:close/>
              </a:path>
            </a:pathLst>
          </a:custGeom>
          <a:solidFill>
            <a:srgbClr val="B7AD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0986" y="2549943"/>
            <a:ext cx="113664" cy="57150"/>
          </a:xfrm>
          <a:custGeom>
            <a:avLst/>
            <a:gdLst/>
            <a:ahLst/>
            <a:cxnLst/>
            <a:rect l="l" t="t" r="r" b="b"/>
            <a:pathLst>
              <a:path w="113664" h="57150">
                <a:moveTo>
                  <a:pt x="82012" y="0"/>
                </a:moveTo>
                <a:lnTo>
                  <a:pt x="14720" y="21723"/>
                </a:lnTo>
                <a:lnTo>
                  <a:pt x="0" y="50089"/>
                </a:lnTo>
                <a:lnTo>
                  <a:pt x="16823" y="55100"/>
                </a:lnTo>
                <a:lnTo>
                  <a:pt x="35749" y="56766"/>
                </a:lnTo>
                <a:lnTo>
                  <a:pt x="48366" y="56766"/>
                </a:lnTo>
                <a:lnTo>
                  <a:pt x="94629" y="38381"/>
                </a:lnTo>
                <a:lnTo>
                  <a:pt x="113555" y="13393"/>
                </a:lnTo>
                <a:lnTo>
                  <a:pt x="82012" y="0"/>
                </a:lnTo>
                <a:close/>
              </a:path>
            </a:pathLst>
          </a:custGeom>
          <a:solidFill>
            <a:srgbClr val="A49C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78369" y="2506563"/>
            <a:ext cx="73660" cy="70485"/>
          </a:xfrm>
          <a:custGeom>
            <a:avLst/>
            <a:gdLst/>
            <a:ahLst/>
            <a:cxnLst/>
            <a:rect l="l" t="t" r="r" b="b"/>
            <a:pathLst>
              <a:path w="73660" h="70485">
                <a:moveTo>
                  <a:pt x="48366" y="0"/>
                </a:moveTo>
                <a:lnTo>
                  <a:pt x="39954" y="0"/>
                </a:lnTo>
                <a:lnTo>
                  <a:pt x="29440" y="3331"/>
                </a:lnTo>
                <a:lnTo>
                  <a:pt x="23131" y="6663"/>
                </a:lnTo>
                <a:lnTo>
                  <a:pt x="14720" y="9995"/>
                </a:lnTo>
                <a:lnTo>
                  <a:pt x="8411" y="14992"/>
                </a:lnTo>
                <a:lnTo>
                  <a:pt x="4205" y="21723"/>
                </a:lnTo>
                <a:lnTo>
                  <a:pt x="0" y="35050"/>
                </a:lnTo>
                <a:lnTo>
                  <a:pt x="4205" y="51775"/>
                </a:lnTo>
                <a:lnTo>
                  <a:pt x="16823" y="65102"/>
                </a:lnTo>
                <a:lnTo>
                  <a:pt x="25234" y="70100"/>
                </a:lnTo>
                <a:lnTo>
                  <a:pt x="73600" y="6663"/>
                </a:lnTo>
                <a:lnTo>
                  <a:pt x="67292" y="3331"/>
                </a:lnTo>
                <a:lnTo>
                  <a:pt x="56777" y="1665"/>
                </a:lnTo>
                <a:lnTo>
                  <a:pt x="48366" y="0"/>
                </a:lnTo>
                <a:close/>
              </a:path>
            </a:pathLst>
          </a:custGeom>
          <a:solidFill>
            <a:srgbClr val="716A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3603" y="2513227"/>
            <a:ext cx="69850" cy="67310"/>
          </a:xfrm>
          <a:custGeom>
            <a:avLst/>
            <a:gdLst/>
            <a:ahLst/>
            <a:cxnLst/>
            <a:rect l="l" t="t" r="r" b="b"/>
            <a:pathLst>
              <a:path w="69850" h="67310">
                <a:moveTo>
                  <a:pt x="48366" y="0"/>
                </a:moveTo>
                <a:lnTo>
                  <a:pt x="0" y="63436"/>
                </a:lnTo>
                <a:lnTo>
                  <a:pt x="8411" y="65102"/>
                </a:lnTo>
                <a:lnTo>
                  <a:pt x="18925" y="66768"/>
                </a:lnTo>
                <a:lnTo>
                  <a:pt x="56777" y="55107"/>
                </a:lnTo>
                <a:lnTo>
                  <a:pt x="69395" y="30052"/>
                </a:lnTo>
                <a:lnTo>
                  <a:pt x="65189" y="16725"/>
                </a:lnTo>
                <a:lnTo>
                  <a:pt x="60983" y="9995"/>
                </a:lnTo>
                <a:lnTo>
                  <a:pt x="48366" y="0"/>
                </a:lnTo>
                <a:close/>
              </a:path>
            </a:pathLst>
          </a:custGeom>
          <a:solidFill>
            <a:srgbClr val="615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84677" y="2494902"/>
            <a:ext cx="50800" cy="70485"/>
          </a:xfrm>
          <a:custGeom>
            <a:avLst/>
            <a:gdLst/>
            <a:ahLst/>
            <a:cxnLst/>
            <a:rect l="l" t="t" r="r" b="b"/>
            <a:pathLst>
              <a:path w="50800" h="70485">
                <a:moveTo>
                  <a:pt x="12617" y="0"/>
                </a:moveTo>
                <a:lnTo>
                  <a:pt x="4205" y="13327"/>
                </a:lnTo>
                <a:lnTo>
                  <a:pt x="2102" y="19990"/>
                </a:lnTo>
                <a:lnTo>
                  <a:pt x="0" y="28320"/>
                </a:lnTo>
                <a:lnTo>
                  <a:pt x="2102" y="35050"/>
                </a:lnTo>
                <a:lnTo>
                  <a:pt x="6308" y="48377"/>
                </a:lnTo>
                <a:lnTo>
                  <a:pt x="12617" y="55040"/>
                </a:lnTo>
                <a:lnTo>
                  <a:pt x="16823" y="60038"/>
                </a:lnTo>
                <a:lnTo>
                  <a:pt x="23131" y="63436"/>
                </a:lnTo>
                <a:lnTo>
                  <a:pt x="39954" y="70100"/>
                </a:lnTo>
                <a:lnTo>
                  <a:pt x="50469" y="58372"/>
                </a:lnTo>
                <a:lnTo>
                  <a:pt x="42057" y="56706"/>
                </a:lnTo>
                <a:lnTo>
                  <a:pt x="33646" y="51709"/>
                </a:lnTo>
                <a:lnTo>
                  <a:pt x="27337" y="48377"/>
                </a:lnTo>
                <a:lnTo>
                  <a:pt x="21028" y="43379"/>
                </a:lnTo>
                <a:lnTo>
                  <a:pt x="12617" y="30052"/>
                </a:lnTo>
                <a:lnTo>
                  <a:pt x="10514" y="23322"/>
                </a:lnTo>
                <a:lnTo>
                  <a:pt x="10514" y="8329"/>
                </a:lnTo>
                <a:lnTo>
                  <a:pt x="12617" y="0"/>
                </a:lnTo>
                <a:close/>
              </a:path>
            </a:pathLst>
          </a:custGeom>
          <a:solidFill>
            <a:srgbClr val="837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4632" y="2538282"/>
            <a:ext cx="69850" cy="28575"/>
          </a:xfrm>
          <a:custGeom>
            <a:avLst/>
            <a:gdLst/>
            <a:ahLst/>
            <a:cxnLst/>
            <a:rect l="l" t="t" r="r" b="b"/>
            <a:pathLst>
              <a:path w="69850" h="28575">
                <a:moveTo>
                  <a:pt x="10514" y="14992"/>
                </a:moveTo>
                <a:lnTo>
                  <a:pt x="0" y="26720"/>
                </a:lnTo>
                <a:lnTo>
                  <a:pt x="8411" y="28386"/>
                </a:lnTo>
                <a:lnTo>
                  <a:pt x="25234" y="28386"/>
                </a:lnTo>
                <a:lnTo>
                  <a:pt x="42057" y="25054"/>
                </a:lnTo>
                <a:lnTo>
                  <a:pt x="48366" y="21723"/>
                </a:lnTo>
                <a:lnTo>
                  <a:pt x="54716" y="16658"/>
                </a:lnTo>
                <a:lnTo>
                  <a:pt x="25234" y="16658"/>
                </a:lnTo>
                <a:lnTo>
                  <a:pt x="10514" y="14992"/>
                </a:lnTo>
                <a:close/>
              </a:path>
              <a:path w="69850" h="28575">
                <a:moveTo>
                  <a:pt x="69395" y="0"/>
                </a:moveTo>
                <a:lnTo>
                  <a:pt x="60983" y="6663"/>
                </a:lnTo>
                <a:lnTo>
                  <a:pt x="50469" y="11661"/>
                </a:lnTo>
                <a:lnTo>
                  <a:pt x="37851" y="14992"/>
                </a:lnTo>
                <a:lnTo>
                  <a:pt x="25234" y="16658"/>
                </a:lnTo>
                <a:lnTo>
                  <a:pt x="54716" y="16658"/>
                </a:lnTo>
                <a:lnTo>
                  <a:pt x="60983" y="11661"/>
                </a:lnTo>
                <a:lnTo>
                  <a:pt x="69395" y="0"/>
                </a:lnTo>
                <a:close/>
              </a:path>
            </a:pathLst>
          </a:custGeom>
          <a:solidFill>
            <a:srgbClr val="615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93089" y="2466516"/>
            <a:ext cx="113664" cy="88900"/>
          </a:xfrm>
          <a:custGeom>
            <a:avLst/>
            <a:gdLst/>
            <a:ahLst/>
            <a:cxnLst/>
            <a:rect l="l" t="t" r="r" b="b"/>
            <a:pathLst>
              <a:path w="113664" h="88900">
                <a:moveTo>
                  <a:pt x="69395" y="0"/>
                </a:moveTo>
                <a:lnTo>
                  <a:pt x="46263" y="0"/>
                </a:lnTo>
                <a:lnTo>
                  <a:pt x="25234" y="6663"/>
                </a:lnTo>
                <a:lnTo>
                  <a:pt x="0" y="45045"/>
                </a:lnTo>
                <a:lnTo>
                  <a:pt x="2102" y="53374"/>
                </a:lnTo>
                <a:lnTo>
                  <a:pt x="46263" y="88425"/>
                </a:lnTo>
                <a:lnTo>
                  <a:pt x="69395" y="88425"/>
                </a:lnTo>
                <a:lnTo>
                  <a:pt x="109349" y="61770"/>
                </a:lnTo>
                <a:lnTo>
                  <a:pt x="113555" y="45045"/>
                </a:lnTo>
                <a:lnTo>
                  <a:pt x="111452" y="35050"/>
                </a:lnTo>
                <a:lnTo>
                  <a:pt x="79909" y="3331"/>
                </a:lnTo>
                <a:lnTo>
                  <a:pt x="69395" y="0"/>
                </a:lnTo>
                <a:close/>
              </a:path>
            </a:pathLst>
          </a:custGeom>
          <a:solidFill>
            <a:srgbClr val="B7AD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74672" y="2776982"/>
            <a:ext cx="49212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Sales  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8458" y="3271180"/>
            <a:ext cx="636888" cy="692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8271" y="2294293"/>
            <a:ext cx="642251" cy="629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9811" y="4069053"/>
            <a:ext cx="770103" cy="733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4047" y="1502657"/>
            <a:ext cx="1010574" cy="6622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5600" y="1206474"/>
            <a:ext cx="4495800" cy="229235"/>
          </a:xfrm>
          <a:custGeom>
            <a:avLst/>
            <a:gdLst/>
            <a:ahLst/>
            <a:cxnLst/>
            <a:rect l="l" t="t" r="r" b="b"/>
            <a:pathLst>
              <a:path w="4495800" h="229234">
                <a:moveTo>
                  <a:pt x="0" y="229006"/>
                </a:moveTo>
                <a:lnTo>
                  <a:pt x="4495800" y="229006"/>
                </a:lnTo>
                <a:lnTo>
                  <a:pt x="4495800" y="0"/>
                </a:lnTo>
                <a:lnTo>
                  <a:pt x="0" y="0"/>
                </a:lnTo>
                <a:lnTo>
                  <a:pt x="0" y="229006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5600" y="1206474"/>
            <a:ext cx="4495800" cy="229235"/>
          </a:xfrm>
          <a:custGeom>
            <a:avLst/>
            <a:gdLst/>
            <a:ahLst/>
            <a:cxnLst/>
            <a:rect l="l" t="t" r="r" b="b"/>
            <a:pathLst>
              <a:path w="4495800" h="229234">
                <a:moveTo>
                  <a:pt x="0" y="229006"/>
                </a:moveTo>
                <a:lnTo>
                  <a:pt x="4495800" y="229006"/>
                </a:lnTo>
                <a:lnTo>
                  <a:pt x="4495800" y="0"/>
                </a:lnTo>
                <a:lnTo>
                  <a:pt x="0" y="0"/>
                </a:lnTo>
                <a:lnTo>
                  <a:pt x="0" y="22900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47699" y="1178052"/>
            <a:ext cx="31102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Data sources </a:t>
            </a:r>
            <a:r>
              <a:rPr sz="1800" b="1" dirty="0">
                <a:latin typeface="Arial"/>
                <a:cs typeface="Arial"/>
              </a:rPr>
              <a:t>for </a:t>
            </a:r>
            <a:r>
              <a:rPr sz="1800" b="1" spc="-5" dirty="0">
                <a:latin typeface="Arial"/>
                <a:cs typeface="Arial"/>
              </a:rPr>
              <a:t>sales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order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5632" y="2452242"/>
            <a:ext cx="838835" cy="261620"/>
          </a:xfrm>
          <a:custGeom>
            <a:avLst/>
            <a:gdLst/>
            <a:ahLst/>
            <a:cxnLst/>
            <a:rect l="l" t="t" r="r" b="b"/>
            <a:pathLst>
              <a:path w="838835" h="261619">
                <a:moveTo>
                  <a:pt x="752289" y="233839"/>
                </a:moveTo>
                <a:lnTo>
                  <a:pt x="744728" y="261493"/>
                </a:lnTo>
                <a:lnTo>
                  <a:pt x="838707" y="242824"/>
                </a:lnTo>
                <a:lnTo>
                  <a:pt x="832901" y="237617"/>
                </a:lnTo>
                <a:lnTo>
                  <a:pt x="766063" y="237617"/>
                </a:lnTo>
                <a:lnTo>
                  <a:pt x="752289" y="233839"/>
                </a:lnTo>
                <a:close/>
              </a:path>
              <a:path w="838835" h="261619">
                <a:moveTo>
                  <a:pt x="759821" y="206291"/>
                </a:moveTo>
                <a:lnTo>
                  <a:pt x="752289" y="233839"/>
                </a:lnTo>
                <a:lnTo>
                  <a:pt x="766063" y="237617"/>
                </a:lnTo>
                <a:lnTo>
                  <a:pt x="773557" y="210058"/>
                </a:lnTo>
                <a:lnTo>
                  <a:pt x="759821" y="206291"/>
                </a:lnTo>
                <a:close/>
              </a:path>
              <a:path w="838835" h="261619">
                <a:moveTo>
                  <a:pt x="767334" y="178816"/>
                </a:moveTo>
                <a:lnTo>
                  <a:pt x="759821" y="206291"/>
                </a:lnTo>
                <a:lnTo>
                  <a:pt x="773557" y="210058"/>
                </a:lnTo>
                <a:lnTo>
                  <a:pt x="766063" y="237617"/>
                </a:lnTo>
                <a:lnTo>
                  <a:pt x="832901" y="237617"/>
                </a:lnTo>
                <a:lnTo>
                  <a:pt x="767334" y="178816"/>
                </a:lnTo>
                <a:close/>
              </a:path>
              <a:path w="838835" h="261619">
                <a:moveTo>
                  <a:pt x="7556" y="0"/>
                </a:moveTo>
                <a:lnTo>
                  <a:pt x="0" y="27559"/>
                </a:lnTo>
                <a:lnTo>
                  <a:pt x="752289" y="233839"/>
                </a:lnTo>
                <a:lnTo>
                  <a:pt x="759821" y="206291"/>
                </a:lnTo>
                <a:lnTo>
                  <a:pt x="7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2910" y="2057273"/>
            <a:ext cx="397510" cy="581025"/>
          </a:xfrm>
          <a:custGeom>
            <a:avLst/>
            <a:gdLst/>
            <a:ahLst/>
            <a:cxnLst/>
            <a:rect l="l" t="t" r="r" b="b"/>
            <a:pathLst>
              <a:path w="397510" h="581025">
                <a:moveTo>
                  <a:pt x="337459" y="517296"/>
                </a:moveTo>
                <a:lnTo>
                  <a:pt x="313728" y="533273"/>
                </a:lnTo>
                <a:lnTo>
                  <a:pt x="397167" y="580516"/>
                </a:lnTo>
                <a:lnTo>
                  <a:pt x="390522" y="529209"/>
                </a:lnTo>
                <a:lnTo>
                  <a:pt x="345478" y="529209"/>
                </a:lnTo>
                <a:lnTo>
                  <a:pt x="337459" y="517296"/>
                </a:lnTo>
                <a:close/>
              </a:path>
              <a:path w="397510" h="581025">
                <a:moveTo>
                  <a:pt x="361213" y="501304"/>
                </a:moveTo>
                <a:lnTo>
                  <a:pt x="337459" y="517296"/>
                </a:lnTo>
                <a:lnTo>
                  <a:pt x="345478" y="529209"/>
                </a:lnTo>
                <a:lnTo>
                  <a:pt x="369227" y="513206"/>
                </a:lnTo>
                <a:lnTo>
                  <a:pt x="361213" y="501304"/>
                </a:lnTo>
                <a:close/>
              </a:path>
              <a:path w="397510" h="581025">
                <a:moveTo>
                  <a:pt x="384848" y="485393"/>
                </a:moveTo>
                <a:lnTo>
                  <a:pt x="361213" y="501304"/>
                </a:lnTo>
                <a:lnTo>
                  <a:pt x="369227" y="513206"/>
                </a:lnTo>
                <a:lnTo>
                  <a:pt x="345478" y="529209"/>
                </a:lnTo>
                <a:lnTo>
                  <a:pt x="390522" y="529209"/>
                </a:lnTo>
                <a:lnTo>
                  <a:pt x="384848" y="485393"/>
                </a:lnTo>
                <a:close/>
              </a:path>
              <a:path w="397510" h="581025">
                <a:moveTo>
                  <a:pt x="23698" y="0"/>
                </a:moveTo>
                <a:lnTo>
                  <a:pt x="0" y="16001"/>
                </a:lnTo>
                <a:lnTo>
                  <a:pt x="337459" y="517296"/>
                </a:lnTo>
                <a:lnTo>
                  <a:pt x="361213" y="501304"/>
                </a:lnTo>
                <a:lnTo>
                  <a:pt x="236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9959" y="3153029"/>
            <a:ext cx="654685" cy="1038225"/>
          </a:xfrm>
          <a:custGeom>
            <a:avLst/>
            <a:gdLst/>
            <a:ahLst/>
            <a:cxnLst/>
            <a:rect l="l" t="t" r="r" b="b"/>
            <a:pathLst>
              <a:path w="654685" h="1038225">
                <a:moveTo>
                  <a:pt x="596945" y="65158"/>
                </a:moveTo>
                <a:lnTo>
                  <a:pt x="0" y="1022985"/>
                </a:lnTo>
                <a:lnTo>
                  <a:pt x="24244" y="1038098"/>
                </a:lnTo>
                <a:lnTo>
                  <a:pt x="621190" y="80290"/>
                </a:lnTo>
                <a:lnTo>
                  <a:pt x="596945" y="65158"/>
                </a:lnTo>
                <a:close/>
              </a:path>
              <a:path w="654685" h="1038225">
                <a:moveTo>
                  <a:pt x="649361" y="53086"/>
                </a:moveTo>
                <a:lnTo>
                  <a:pt x="604469" y="53086"/>
                </a:lnTo>
                <a:lnTo>
                  <a:pt x="628726" y="68199"/>
                </a:lnTo>
                <a:lnTo>
                  <a:pt x="621190" y="80290"/>
                </a:lnTo>
                <a:lnTo>
                  <a:pt x="645363" y="95376"/>
                </a:lnTo>
                <a:lnTo>
                  <a:pt x="649361" y="53086"/>
                </a:lnTo>
                <a:close/>
              </a:path>
              <a:path w="654685" h="1038225">
                <a:moveTo>
                  <a:pt x="604469" y="53086"/>
                </a:moveTo>
                <a:lnTo>
                  <a:pt x="596945" y="65158"/>
                </a:lnTo>
                <a:lnTo>
                  <a:pt x="621190" y="80290"/>
                </a:lnTo>
                <a:lnTo>
                  <a:pt x="628726" y="68199"/>
                </a:lnTo>
                <a:lnTo>
                  <a:pt x="604469" y="53086"/>
                </a:lnTo>
                <a:close/>
              </a:path>
              <a:path w="654685" h="1038225">
                <a:moveTo>
                  <a:pt x="654380" y="0"/>
                </a:moveTo>
                <a:lnTo>
                  <a:pt x="572719" y="50037"/>
                </a:lnTo>
                <a:lnTo>
                  <a:pt x="596945" y="65158"/>
                </a:lnTo>
                <a:lnTo>
                  <a:pt x="604469" y="53086"/>
                </a:lnTo>
                <a:lnTo>
                  <a:pt x="649361" y="53086"/>
                </a:lnTo>
                <a:lnTo>
                  <a:pt x="6543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0886" y="3148583"/>
            <a:ext cx="587375" cy="359410"/>
          </a:xfrm>
          <a:custGeom>
            <a:avLst/>
            <a:gdLst/>
            <a:ahLst/>
            <a:cxnLst/>
            <a:rect l="l" t="t" r="r" b="b"/>
            <a:pathLst>
              <a:path w="587375" h="359410">
                <a:moveTo>
                  <a:pt x="506507" y="31732"/>
                </a:moveTo>
                <a:lnTo>
                  <a:pt x="0" y="334644"/>
                </a:lnTo>
                <a:lnTo>
                  <a:pt x="14655" y="359155"/>
                </a:lnTo>
                <a:lnTo>
                  <a:pt x="521144" y="56225"/>
                </a:lnTo>
                <a:lnTo>
                  <a:pt x="506507" y="31732"/>
                </a:lnTo>
                <a:close/>
              </a:path>
              <a:path w="587375" h="359410">
                <a:moveTo>
                  <a:pt x="571809" y="24383"/>
                </a:moveTo>
                <a:lnTo>
                  <a:pt x="518794" y="24383"/>
                </a:lnTo>
                <a:lnTo>
                  <a:pt x="533400" y="48894"/>
                </a:lnTo>
                <a:lnTo>
                  <a:pt x="521144" y="56225"/>
                </a:lnTo>
                <a:lnTo>
                  <a:pt x="535813" y="80771"/>
                </a:lnTo>
                <a:lnTo>
                  <a:pt x="571809" y="24383"/>
                </a:lnTo>
                <a:close/>
              </a:path>
              <a:path w="587375" h="359410">
                <a:moveTo>
                  <a:pt x="518794" y="24383"/>
                </a:moveTo>
                <a:lnTo>
                  <a:pt x="506507" y="31732"/>
                </a:lnTo>
                <a:lnTo>
                  <a:pt x="521144" y="56225"/>
                </a:lnTo>
                <a:lnTo>
                  <a:pt x="533400" y="48894"/>
                </a:lnTo>
                <a:lnTo>
                  <a:pt x="518794" y="24383"/>
                </a:lnTo>
                <a:close/>
              </a:path>
              <a:path w="587375" h="359410">
                <a:moveTo>
                  <a:pt x="587375" y="0"/>
                </a:moveTo>
                <a:lnTo>
                  <a:pt x="491871" y="7238"/>
                </a:lnTo>
                <a:lnTo>
                  <a:pt x="506507" y="31732"/>
                </a:lnTo>
                <a:lnTo>
                  <a:pt x="518794" y="24383"/>
                </a:lnTo>
                <a:lnTo>
                  <a:pt x="571809" y="24383"/>
                </a:lnTo>
                <a:lnTo>
                  <a:pt x="587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45226" y="1882394"/>
            <a:ext cx="2424430" cy="2133600"/>
          </a:xfrm>
          <a:custGeom>
            <a:avLst/>
            <a:gdLst/>
            <a:ahLst/>
            <a:cxnLst/>
            <a:rect l="l" t="t" r="r" b="b"/>
            <a:pathLst>
              <a:path w="2424429" h="2133600">
                <a:moveTo>
                  <a:pt x="1212088" y="0"/>
                </a:moveTo>
                <a:lnTo>
                  <a:pt x="1160851" y="935"/>
                </a:lnTo>
                <a:lnTo>
                  <a:pt x="1110156" y="3718"/>
                </a:lnTo>
                <a:lnTo>
                  <a:pt x="1060046" y="8310"/>
                </a:lnTo>
                <a:lnTo>
                  <a:pt x="1010562" y="14675"/>
                </a:lnTo>
                <a:lnTo>
                  <a:pt x="961746" y="22775"/>
                </a:lnTo>
                <a:lnTo>
                  <a:pt x="913640" y="32574"/>
                </a:lnTo>
                <a:lnTo>
                  <a:pt x="866287" y="44035"/>
                </a:lnTo>
                <a:lnTo>
                  <a:pt x="819728" y="57121"/>
                </a:lnTo>
                <a:lnTo>
                  <a:pt x="774006" y="71795"/>
                </a:lnTo>
                <a:lnTo>
                  <a:pt x="729162" y="88019"/>
                </a:lnTo>
                <a:lnTo>
                  <a:pt x="685239" y="105757"/>
                </a:lnTo>
                <a:lnTo>
                  <a:pt x="642279" y="124972"/>
                </a:lnTo>
                <a:lnTo>
                  <a:pt x="600324" y="145626"/>
                </a:lnTo>
                <a:lnTo>
                  <a:pt x="559415" y="167683"/>
                </a:lnTo>
                <a:lnTo>
                  <a:pt x="519596" y="191106"/>
                </a:lnTo>
                <a:lnTo>
                  <a:pt x="480907" y="215858"/>
                </a:lnTo>
                <a:lnTo>
                  <a:pt x="443392" y="241902"/>
                </a:lnTo>
                <a:lnTo>
                  <a:pt x="407092" y="269200"/>
                </a:lnTo>
                <a:lnTo>
                  <a:pt x="372049" y="297716"/>
                </a:lnTo>
                <a:lnTo>
                  <a:pt x="338305" y="327413"/>
                </a:lnTo>
                <a:lnTo>
                  <a:pt x="305903" y="358254"/>
                </a:lnTo>
                <a:lnTo>
                  <a:pt x="274884" y="390201"/>
                </a:lnTo>
                <a:lnTo>
                  <a:pt x="245291" y="423219"/>
                </a:lnTo>
                <a:lnTo>
                  <a:pt x="217165" y="457269"/>
                </a:lnTo>
                <a:lnTo>
                  <a:pt x="190549" y="492315"/>
                </a:lnTo>
                <a:lnTo>
                  <a:pt x="165485" y="528319"/>
                </a:lnTo>
                <a:lnTo>
                  <a:pt x="142015" y="565246"/>
                </a:lnTo>
                <a:lnTo>
                  <a:pt x="120180" y="603057"/>
                </a:lnTo>
                <a:lnTo>
                  <a:pt x="100024" y="641717"/>
                </a:lnTo>
                <a:lnTo>
                  <a:pt x="81587" y="681187"/>
                </a:lnTo>
                <a:lnTo>
                  <a:pt x="64912" y="721430"/>
                </a:lnTo>
                <a:lnTo>
                  <a:pt x="50042" y="762411"/>
                </a:lnTo>
                <a:lnTo>
                  <a:pt x="37018" y="804092"/>
                </a:lnTo>
                <a:lnTo>
                  <a:pt x="25882" y="846435"/>
                </a:lnTo>
                <a:lnTo>
                  <a:pt x="16676" y="889404"/>
                </a:lnTo>
                <a:lnTo>
                  <a:pt x="9443" y="932962"/>
                </a:lnTo>
                <a:lnTo>
                  <a:pt x="4225" y="977072"/>
                </a:lnTo>
                <a:lnTo>
                  <a:pt x="1063" y="1021697"/>
                </a:lnTo>
                <a:lnTo>
                  <a:pt x="0" y="1066800"/>
                </a:lnTo>
                <a:lnTo>
                  <a:pt x="1063" y="1111893"/>
                </a:lnTo>
                <a:lnTo>
                  <a:pt x="4225" y="1156509"/>
                </a:lnTo>
                <a:lnTo>
                  <a:pt x="9443" y="1200612"/>
                </a:lnTo>
                <a:lnTo>
                  <a:pt x="16676" y="1244163"/>
                </a:lnTo>
                <a:lnTo>
                  <a:pt x="25882" y="1287127"/>
                </a:lnTo>
                <a:lnTo>
                  <a:pt x="37018" y="1329465"/>
                </a:lnTo>
                <a:lnTo>
                  <a:pt x="50042" y="1371142"/>
                </a:lnTo>
                <a:lnTo>
                  <a:pt x="64912" y="1412119"/>
                </a:lnTo>
                <a:lnTo>
                  <a:pt x="81587" y="1452360"/>
                </a:lnTo>
                <a:lnTo>
                  <a:pt x="100024" y="1491828"/>
                </a:lnTo>
                <a:lnTo>
                  <a:pt x="120180" y="1530486"/>
                </a:lnTo>
                <a:lnTo>
                  <a:pt x="142015" y="1568297"/>
                </a:lnTo>
                <a:lnTo>
                  <a:pt x="165485" y="1605223"/>
                </a:lnTo>
                <a:lnTo>
                  <a:pt x="190549" y="1641228"/>
                </a:lnTo>
                <a:lnTo>
                  <a:pt x="217165" y="1676275"/>
                </a:lnTo>
                <a:lnTo>
                  <a:pt x="245291" y="1710326"/>
                </a:lnTo>
                <a:lnTo>
                  <a:pt x="274884" y="1743345"/>
                </a:lnTo>
                <a:lnTo>
                  <a:pt x="305903" y="1775294"/>
                </a:lnTo>
                <a:lnTo>
                  <a:pt x="338305" y="1806137"/>
                </a:lnTo>
                <a:lnTo>
                  <a:pt x="372049" y="1835836"/>
                </a:lnTo>
                <a:lnTo>
                  <a:pt x="407092" y="1864355"/>
                </a:lnTo>
                <a:lnTo>
                  <a:pt x="443392" y="1891656"/>
                </a:lnTo>
                <a:lnTo>
                  <a:pt x="480907" y="1917703"/>
                </a:lnTo>
                <a:lnTo>
                  <a:pt x="519596" y="1942458"/>
                </a:lnTo>
                <a:lnTo>
                  <a:pt x="559415" y="1965884"/>
                </a:lnTo>
                <a:lnTo>
                  <a:pt x="600324" y="1987945"/>
                </a:lnTo>
                <a:lnTo>
                  <a:pt x="642279" y="2008602"/>
                </a:lnTo>
                <a:lnTo>
                  <a:pt x="685239" y="2027820"/>
                </a:lnTo>
                <a:lnTo>
                  <a:pt x="729162" y="2045561"/>
                </a:lnTo>
                <a:lnTo>
                  <a:pt x="774006" y="2061789"/>
                </a:lnTo>
                <a:lnTo>
                  <a:pt x="819728" y="2076465"/>
                </a:lnTo>
                <a:lnTo>
                  <a:pt x="866287" y="2089554"/>
                </a:lnTo>
                <a:lnTo>
                  <a:pt x="913640" y="2101017"/>
                </a:lnTo>
                <a:lnTo>
                  <a:pt x="961746" y="2110818"/>
                </a:lnTo>
                <a:lnTo>
                  <a:pt x="1010562" y="2118921"/>
                </a:lnTo>
                <a:lnTo>
                  <a:pt x="1060046" y="2125287"/>
                </a:lnTo>
                <a:lnTo>
                  <a:pt x="1110156" y="2129880"/>
                </a:lnTo>
                <a:lnTo>
                  <a:pt x="1160851" y="2132664"/>
                </a:lnTo>
                <a:lnTo>
                  <a:pt x="1212088" y="2133599"/>
                </a:lnTo>
                <a:lnTo>
                  <a:pt x="1263324" y="2132664"/>
                </a:lnTo>
                <a:lnTo>
                  <a:pt x="1314019" y="2129880"/>
                </a:lnTo>
                <a:lnTo>
                  <a:pt x="1364129" y="2125287"/>
                </a:lnTo>
                <a:lnTo>
                  <a:pt x="1413613" y="2118921"/>
                </a:lnTo>
                <a:lnTo>
                  <a:pt x="1462429" y="2110818"/>
                </a:lnTo>
                <a:lnTo>
                  <a:pt x="1510535" y="2101017"/>
                </a:lnTo>
                <a:lnTo>
                  <a:pt x="1557888" y="2089554"/>
                </a:lnTo>
                <a:lnTo>
                  <a:pt x="1604447" y="2076465"/>
                </a:lnTo>
                <a:lnTo>
                  <a:pt x="1650169" y="2061789"/>
                </a:lnTo>
                <a:lnTo>
                  <a:pt x="1695013" y="2045561"/>
                </a:lnTo>
                <a:lnTo>
                  <a:pt x="1738936" y="2027820"/>
                </a:lnTo>
                <a:lnTo>
                  <a:pt x="1781896" y="2008602"/>
                </a:lnTo>
                <a:lnTo>
                  <a:pt x="1823851" y="1987945"/>
                </a:lnTo>
                <a:lnTo>
                  <a:pt x="1864760" y="1965884"/>
                </a:lnTo>
                <a:lnTo>
                  <a:pt x="1904579" y="1942458"/>
                </a:lnTo>
                <a:lnTo>
                  <a:pt x="1943268" y="1917703"/>
                </a:lnTo>
                <a:lnTo>
                  <a:pt x="1980783" y="1891656"/>
                </a:lnTo>
                <a:lnTo>
                  <a:pt x="2017083" y="1864355"/>
                </a:lnTo>
                <a:lnTo>
                  <a:pt x="2052126" y="1835836"/>
                </a:lnTo>
                <a:lnTo>
                  <a:pt x="2085870" y="1806137"/>
                </a:lnTo>
                <a:lnTo>
                  <a:pt x="2118272" y="1775294"/>
                </a:lnTo>
                <a:lnTo>
                  <a:pt x="2149291" y="1743345"/>
                </a:lnTo>
                <a:lnTo>
                  <a:pt x="2178884" y="1710326"/>
                </a:lnTo>
                <a:lnTo>
                  <a:pt x="2207010" y="1676275"/>
                </a:lnTo>
                <a:lnTo>
                  <a:pt x="2233626" y="1641228"/>
                </a:lnTo>
                <a:lnTo>
                  <a:pt x="2258690" y="1605223"/>
                </a:lnTo>
                <a:lnTo>
                  <a:pt x="2282160" y="1568297"/>
                </a:lnTo>
                <a:lnTo>
                  <a:pt x="2303995" y="1530486"/>
                </a:lnTo>
                <a:lnTo>
                  <a:pt x="2324151" y="1491828"/>
                </a:lnTo>
                <a:lnTo>
                  <a:pt x="2342588" y="1452360"/>
                </a:lnTo>
                <a:lnTo>
                  <a:pt x="2359263" y="1412119"/>
                </a:lnTo>
                <a:lnTo>
                  <a:pt x="2374133" y="1371142"/>
                </a:lnTo>
                <a:lnTo>
                  <a:pt x="2387157" y="1329465"/>
                </a:lnTo>
                <a:lnTo>
                  <a:pt x="2398293" y="1287127"/>
                </a:lnTo>
                <a:lnTo>
                  <a:pt x="2407499" y="1244163"/>
                </a:lnTo>
                <a:lnTo>
                  <a:pt x="2414732" y="1200612"/>
                </a:lnTo>
                <a:lnTo>
                  <a:pt x="2419950" y="1156509"/>
                </a:lnTo>
                <a:lnTo>
                  <a:pt x="2423112" y="1111893"/>
                </a:lnTo>
                <a:lnTo>
                  <a:pt x="2424176" y="1066800"/>
                </a:lnTo>
                <a:lnTo>
                  <a:pt x="2423112" y="1021697"/>
                </a:lnTo>
                <a:lnTo>
                  <a:pt x="2419950" y="977072"/>
                </a:lnTo>
                <a:lnTo>
                  <a:pt x="2414732" y="932962"/>
                </a:lnTo>
                <a:lnTo>
                  <a:pt x="2407499" y="889404"/>
                </a:lnTo>
                <a:lnTo>
                  <a:pt x="2398293" y="846435"/>
                </a:lnTo>
                <a:lnTo>
                  <a:pt x="2387157" y="804092"/>
                </a:lnTo>
                <a:lnTo>
                  <a:pt x="2374133" y="762411"/>
                </a:lnTo>
                <a:lnTo>
                  <a:pt x="2359263" y="721430"/>
                </a:lnTo>
                <a:lnTo>
                  <a:pt x="2342588" y="681187"/>
                </a:lnTo>
                <a:lnTo>
                  <a:pt x="2324151" y="641717"/>
                </a:lnTo>
                <a:lnTo>
                  <a:pt x="2303995" y="603057"/>
                </a:lnTo>
                <a:lnTo>
                  <a:pt x="2282160" y="565246"/>
                </a:lnTo>
                <a:lnTo>
                  <a:pt x="2258690" y="528319"/>
                </a:lnTo>
                <a:lnTo>
                  <a:pt x="2233626" y="492315"/>
                </a:lnTo>
                <a:lnTo>
                  <a:pt x="2207010" y="457269"/>
                </a:lnTo>
                <a:lnTo>
                  <a:pt x="2178884" y="423219"/>
                </a:lnTo>
                <a:lnTo>
                  <a:pt x="2149291" y="390201"/>
                </a:lnTo>
                <a:lnTo>
                  <a:pt x="2118272" y="358254"/>
                </a:lnTo>
                <a:lnTo>
                  <a:pt x="2085870" y="327413"/>
                </a:lnTo>
                <a:lnTo>
                  <a:pt x="2052126" y="297716"/>
                </a:lnTo>
                <a:lnTo>
                  <a:pt x="2017083" y="269200"/>
                </a:lnTo>
                <a:lnTo>
                  <a:pt x="1980783" y="241902"/>
                </a:lnTo>
                <a:lnTo>
                  <a:pt x="1943268" y="215858"/>
                </a:lnTo>
                <a:lnTo>
                  <a:pt x="1904579" y="191106"/>
                </a:lnTo>
                <a:lnTo>
                  <a:pt x="1864760" y="167683"/>
                </a:lnTo>
                <a:lnTo>
                  <a:pt x="1823851" y="145626"/>
                </a:lnTo>
                <a:lnTo>
                  <a:pt x="1781896" y="124972"/>
                </a:lnTo>
                <a:lnTo>
                  <a:pt x="1738936" y="105757"/>
                </a:lnTo>
                <a:lnTo>
                  <a:pt x="1695013" y="88019"/>
                </a:lnTo>
                <a:lnTo>
                  <a:pt x="1650169" y="71795"/>
                </a:lnTo>
                <a:lnTo>
                  <a:pt x="1604447" y="57121"/>
                </a:lnTo>
                <a:lnTo>
                  <a:pt x="1557888" y="44035"/>
                </a:lnTo>
                <a:lnTo>
                  <a:pt x="1510535" y="32574"/>
                </a:lnTo>
                <a:lnTo>
                  <a:pt x="1462429" y="22775"/>
                </a:lnTo>
                <a:lnTo>
                  <a:pt x="1413613" y="14675"/>
                </a:lnTo>
                <a:lnTo>
                  <a:pt x="1364129" y="8310"/>
                </a:lnTo>
                <a:lnTo>
                  <a:pt x="1314019" y="3718"/>
                </a:lnTo>
                <a:lnTo>
                  <a:pt x="1263324" y="935"/>
                </a:lnTo>
                <a:lnTo>
                  <a:pt x="1212088" y="0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45226" y="1882394"/>
            <a:ext cx="2424430" cy="2133600"/>
          </a:xfrm>
          <a:custGeom>
            <a:avLst/>
            <a:gdLst/>
            <a:ahLst/>
            <a:cxnLst/>
            <a:rect l="l" t="t" r="r" b="b"/>
            <a:pathLst>
              <a:path w="2424429" h="2133600">
                <a:moveTo>
                  <a:pt x="0" y="1066800"/>
                </a:moveTo>
                <a:lnTo>
                  <a:pt x="1063" y="1021697"/>
                </a:lnTo>
                <a:lnTo>
                  <a:pt x="4225" y="977072"/>
                </a:lnTo>
                <a:lnTo>
                  <a:pt x="9443" y="932962"/>
                </a:lnTo>
                <a:lnTo>
                  <a:pt x="16676" y="889404"/>
                </a:lnTo>
                <a:lnTo>
                  <a:pt x="25882" y="846435"/>
                </a:lnTo>
                <a:lnTo>
                  <a:pt x="37018" y="804092"/>
                </a:lnTo>
                <a:lnTo>
                  <a:pt x="50042" y="762411"/>
                </a:lnTo>
                <a:lnTo>
                  <a:pt x="64912" y="721430"/>
                </a:lnTo>
                <a:lnTo>
                  <a:pt x="81587" y="681187"/>
                </a:lnTo>
                <a:lnTo>
                  <a:pt x="100024" y="641717"/>
                </a:lnTo>
                <a:lnTo>
                  <a:pt x="120180" y="603057"/>
                </a:lnTo>
                <a:lnTo>
                  <a:pt x="142015" y="565246"/>
                </a:lnTo>
                <a:lnTo>
                  <a:pt x="165485" y="528319"/>
                </a:lnTo>
                <a:lnTo>
                  <a:pt x="190549" y="492315"/>
                </a:lnTo>
                <a:lnTo>
                  <a:pt x="217165" y="457269"/>
                </a:lnTo>
                <a:lnTo>
                  <a:pt x="245291" y="423219"/>
                </a:lnTo>
                <a:lnTo>
                  <a:pt x="274884" y="390201"/>
                </a:lnTo>
                <a:lnTo>
                  <a:pt x="305903" y="358254"/>
                </a:lnTo>
                <a:lnTo>
                  <a:pt x="338305" y="327413"/>
                </a:lnTo>
                <a:lnTo>
                  <a:pt x="372049" y="297716"/>
                </a:lnTo>
                <a:lnTo>
                  <a:pt x="407092" y="269200"/>
                </a:lnTo>
                <a:lnTo>
                  <a:pt x="443392" y="241902"/>
                </a:lnTo>
                <a:lnTo>
                  <a:pt x="480907" y="215858"/>
                </a:lnTo>
                <a:lnTo>
                  <a:pt x="519596" y="191106"/>
                </a:lnTo>
                <a:lnTo>
                  <a:pt x="559415" y="167683"/>
                </a:lnTo>
                <a:lnTo>
                  <a:pt x="600324" y="145626"/>
                </a:lnTo>
                <a:lnTo>
                  <a:pt x="642279" y="124972"/>
                </a:lnTo>
                <a:lnTo>
                  <a:pt x="685239" y="105757"/>
                </a:lnTo>
                <a:lnTo>
                  <a:pt x="729162" y="88019"/>
                </a:lnTo>
                <a:lnTo>
                  <a:pt x="774006" y="71795"/>
                </a:lnTo>
                <a:lnTo>
                  <a:pt x="819728" y="57121"/>
                </a:lnTo>
                <a:lnTo>
                  <a:pt x="866287" y="44035"/>
                </a:lnTo>
                <a:lnTo>
                  <a:pt x="913640" y="32574"/>
                </a:lnTo>
                <a:lnTo>
                  <a:pt x="961746" y="22775"/>
                </a:lnTo>
                <a:lnTo>
                  <a:pt x="1010562" y="14675"/>
                </a:lnTo>
                <a:lnTo>
                  <a:pt x="1060046" y="8310"/>
                </a:lnTo>
                <a:lnTo>
                  <a:pt x="1110156" y="3718"/>
                </a:lnTo>
                <a:lnTo>
                  <a:pt x="1160851" y="935"/>
                </a:lnTo>
                <a:lnTo>
                  <a:pt x="1212088" y="0"/>
                </a:lnTo>
                <a:lnTo>
                  <a:pt x="1263324" y="935"/>
                </a:lnTo>
                <a:lnTo>
                  <a:pt x="1314019" y="3718"/>
                </a:lnTo>
                <a:lnTo>
                  <a:pt x="1364129" y="8310"/>
                </a:lnTo>
                <a:lnTo>
                  <a:pt x="1413613" y="14675"/>
                </a:lnTo>
                <a:lnTo>
                  <a:pt x="1462429" y="22775"/>
                </a:lnTo>
                <a:lnTo>
                  <a:pt x="1510535" y="32574"/>
                </a:lnTo>
                <a:lnTo>
                  <a:pt x="1557888" y="44035"/>
                </a:lnTo>
                <a:lnTo>
                  <a:pt x="1604447" y="57121"/>
                </a:lnTo>
                <a:lnTo>
                  <a:pt x="1650169" y="71795"/>
                </a:lnTo>
                <a:lnTo>
                  <a:pt x="1695013" y="88019"/>
                </a:lnTo>
                <a:lnTo>
                  <a:pt x="1738936" y="105757"/>
                </a:lnTo>
                <a:lnTo>
                  <a:pt x="1781896" y="124972"/>
                </a:lnTo>
                <a:lnTo>
                  <a:pt x="1823851" y="145626"/>
                </a:lnTo>
                <a:lnTo>
                  <a:pt x="1864760" y="167683"/>
                </a:lnTo>
                <a:lnTo>
                  <a:pt x="1904579" y="191106"/>
                </a:lnTo>
                <a:lnTo>
                  <a:pt x="1943268" y="215858"/>
                </a:lnTo>
                <a:lnTo>
                  <a:pt x="1980783" y="241902"/>
                </a:lnTo>
                <a:lnTo>
                  <a:pt x="2017083" y="269200"/>
                </a:lnTo>
                <a:lnTo>
                  <a:pt x="2052126" y="297716"/>
                </a:lnTo>
                <a:lnTo>
                  <a:pt x="2085870" y="327413"/>
                </a:lnTo>
                <a:lnTo>
                  <a:pt x="2118272" y="358254"/>
                </a:lnTo>
                <a:lnTo>
                  <a:pt x="2149291" y="390201"/>
                </a:lnTo>
                <a:lnTo>
                  <a:pt x="2178884" y="423219"/>
                </a:lnTo>
                <a:lnTo>
                  <a:pt x="2207010" y="457269"/>
                </a:lnTo>
                <a:lnTo>
                  <a:pt x="2233626" y="492315"/>
                </a:lnTo>
                <a:lnTo>
                  <a:pt x="2258690" y="528319"/>
                </a:lnTo>
                <a:lnTo>
                  <a:pt x="2282160" y="565246"/>
                </a:lnTo>
                <a:lnTo>
                  <a:pt x="2303995" y="603057"/>
                </a:lnTo>
                <a:lnTo>
                  <a:pt x="2324151" y="641717"/>
                </a:lnTo>
                <a:lnTo>
                  <a:pt x="2342588" y="681187"/>
                </a:lnTo>
                <a:lnTo>
                  <a:pt x="2359263" y="721430"/>
                </a:lnTo>
                <a:lnTo>
                  <a:pt x="2374133" y="762411"/>
                </a:lnTo>
                <a:lnTo>
                  <a:pt x="2387157" y="804092"/>
                </a:lnTo>
                <a:lnTo>
                  <a:pt x="2398293" y="846435"/>
                </a:lnTo>
                <a:lnTo>
                  <a:pt x="2407499" y="889404"/>
                </a:lnTo>
                <a:lnTo>
                  <a:pt x="2414732" y="932962"/>
                </a:lnTo>
                <a:lnTo>
                  <a:pt x="2419950" y="977072"/>
                </a:lnTo>
                <a:lnTo>
                  <a:pt x="2423112" y="1021697"/>
                </a:lnTo>
                <a:lnTo>
                  <a:pt x="2424176" y="1066800"/>
                </a:lnTo>
                <a:lnTo>
                  <a:pt x="2423112" y="1111893"/>
                </a:lnTo>
                <a:lnTo>
                  <a:pt x="2419950" y="1156509"/>
                </a:lnTo>
                <a:lnTo>
                  <a:pt x="2414732" y="1200612"/>
                </a:lnTo>
                <a:lnTo>
                  <a:pt x="2407499" y="1244163"/>
                </a:lnTo>
                <a:lnTo>
                  <a:pt x="2398293" y="1287127"/>
                </a:lnTo>
                <a:lnTo>
                  <a:pt x="2387157" y="1329465"/>
                </a:lnTo>
                <a:lnTo>
                  <a:pt x="2374133" y="1371142"/>
                </a:lnTo>
                <a:lnTo>
                  <a:pt x="2359263" y="1412119"/>
                </a:lnTo>
                <a:lnTo>
                  <a:pt x="2342588" y="1452360"/>
                </a:lnTo>
                <a:lnTo>
                  <a:pt x="2324151" y="1491828"/>
                </a:lnTo>
                <a:lnTo>
                  <a:pt x="2303995" y="1530486"/>
                </a:lnTo>
                <a:lnTo>
                  <a:pt x="2282160" y="1568297"/>
                </a:lnTo>
                <a:lnTo>
                  <a:pt x="2258690" y="1605223"/>
                </a:lnTo>
                <a:lnTo>
                  <a:pt x="2233626" y="1641228"/>
                </a:lnTo>
                <a:lnTo>
                  <a:pt x="2207010" y="1676275"/>
                </a:lnTo>
                <a:lnTo>
                  <a:pt x="2178884" y="1710326"/>
                </a:lnTo>
                <a:lnTo>
                  <a:pt x="2149291" y="1743345"/>
                </a:lnTo>
                <a:lnTo>
                  <a:pt x="2118272" y="1775294"/>
                </a:lnTo>
                <a:lnTo>
                  <a:pt x="2085870" y="1806137"/>
                </a:lnTo>
                <a:lnTo>
                  <a:pt x="2052126" y="1835836"/>
                </a:lnTo>
                <a:lnTo>
                  <a:pt x="2017083" y="1864355"/>
                </a:lnTo>
                <a:lnTo>
                  <a:pt x="1980783" y="1891656"/>
                </a:lnTo>
                <a:lnTo>
                  <a:pt x="1943268" y="1917703"/>
                </a:lnTo>
                <a:lnTo>
                  <a:pt x="1904579" y="1942458"/>
                </a:lnTo>
                <a:lnTo>
                  <a:pt x="1864760" y="1965884"/>
                </a:lnTo>
                <a:lnTo>
                  <a:pt x="1823851" y="1987945"/>
                </a:lnTo>
                <a:lnTo>
                  <a:pt x="1781896" y="2008602"/>
                </a:lnTo>
                <a:lnTo>
                  <a:pt x="1738936" y="2027820"/>
                </a:lnTo>
                <a:lnTo>
                  <a:pt x="1695013" y="2045561"/>
                </a:lnTo>
                <a:lnTo>
                  <a:pt x="1650169" y="2061789"/>
                </a:lnTo>
                <a:lnTo>
                  <a:pt x="1604447" y="2076465"/>
                </a:lnTo>
                <a:lnTo>
                  <a:pt x="1557888" y="2089554"/>
                </a:lnTo>
                <a:lnTo>
                  <a:pt x="1510535" y="2101017"/>
                </a:lnTo>
                <a:lnTo>
                  <a:pt x="1462429" y="2110818"/>
                </a:lnTo>
                <a:lnTo>
                  <a:pt x="1413613" y="2118921"/>
                </a:lnTo>
                <a:lnTo>
                  <a:pt x="1364129" y="2125287"/>
                </a:lnTo>
                <a:lnTo>
                  <a:pt x="1314019" y="2129880"/>
                </a:lnTo>
                <a:lnTo>
                  <a:pt x="1263324" y="2132664"/>
                </a:lnTo>
                <a:lnTo>
                  <a:pt x="1212088" y="2133599"/>
                </a:lnTo>
                <a:lnTo>
                  <a:pt x="1160851" y="2132664"/>
                </a:lnTo>
                <a:lnTo>
                  <a:pt x="1110156" y="2129880"/>
                </a:lnTo>
                <a:lnTo>
                  <a:pt x="1060046" y="2125287"/>
                </a:lnTo>
                <a:lnTo>
                  <a:pt x="1010562" y="2118921"/>
                </a:lnTo>
                <a:lnTo>
                  <a:pt x="961746" y="2110818"/>
                </a:lnTo>
                <a:lnTo>
                  <a:pt x="913640" y="2101017"/>
                </a:lnTo>
                <a:lnTo>
                  <a:pt x="866287" y="2089554"/>
                </a:lnTo>
                <a:lnTo>
                  <a:pt x="819728" y="2076465"/>
                </a:lnTo>
                <a:lnTo>
                  <a:pt x="774006" y="2061789"/>
                </a:lnTo>
                <a:lnTo>
                  <a:pt x="729162" y="2045561"/>
                </a:lnTo>
                <a:lnTo>
                  <a:pt x="685239" y="2027820"/>
                </a:lnTo>
                <a:lnTo>
                  <a:pt x="642279" y="2008602"/>
                </a:lnTo>
                <a:lnTo>
                  <a:pt x="600324" y="1987945"/>
                </a:lnTo>
                <a:lnTo>
                  <a:pt x="559415" y="1965884"/>
                </a:lnTo>
                <a:lnTo>
                  <a:pt x="519596" y="1942458"/>
                </a:lnTo>
                <a:lnTo>
                  <a:pt x="480907" y="1917703"/>
                </a:lnTo>
                <a:lnTo>
                  <a:pt x="443392" y="1891656"/>
                </a:lnTo>
                <a:lnTo>
                  <a:pt x="407092" y="1864355"/>
                </a:lnTo>
                <a:lnTo>
                  <a:pt x="372049" y="1835836"/>
                </a:lnTo>
                <a:lnTo>
                  <a:pt x="338305" y="1806137"/>
                </a:lnTo>
                <a:lnTo>
                  <a:pt x="305903" y="1775294"/>
                </a:lnTo>
                <a:lnTo>
                  <a:pt x="274884" y="1743345"/>
                </a:lnTo>
                <a:lnTo>
                  <a:pt x="245291" y="1710326"/>
                </a:lnTo>
                <a:lnTo>
                  <a:pt x="217165" y="1676275"/>
                </a:lnTo>
                <a:lnTo>
                  <a:pt x="190549" y="1641228"/>
                </a:lnTo>
                <a:lnTo>
                  <a:pt x="165485" y="1605223"/>
                </a:lnTo>
                <a:lnTo>
                  <a:pt x="142015" y="1568297"/>
                </a:lnTo>
                <a:lnTo>
                  <a:pt x="120180" y="1530486"/>
                </a:lnTo>
                <a:lnTo>
                  <a:pt x="100024" y="1491828"/>
                </a:lnTo>
                <a:lnTo>
                  <a:pt x="81587" y="1452360"/>
                </a:lnTo>
                <a:lnTo>
                  <a:pt x="64912" y="1412119"/>
                </a:lnTo>
                <a:lnTo>
                  <a:pt x="50042" y="1371142"/>
                </a:lnTo>
                <a:lnTo>
                  <a:pt x="37018" y="1329465"/>
                </a:lnTo>
                <a:lnTo>
                  <a:pt x="25882" y="1287127"/>
                </a:lnTo>
                <a:lnTo>
                  <a:pt x="16676" y="1244163"/>
                </a:lnTo>
                <a:lnTo>
                  <a:pt x="9443" y="1200612"/>
                </a:lnTo>
                <a:lnTo>
                  <a:pt x="4225" y="1156509"/>
                </a:lnTo>
                <a:lnTo>
                  <a:pt x="1063" y="1111893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65088" y="2308605"/>
            <a:ext cx="1584960" cy="1280160"/>
          </a:xfrm>
          <a:custGeom>
            <a:avLst/>
            <a:gdLst/>
            <a:ahLst/>
            <a:cxnLst/>
            <a:rect l="l" t="t" r="r" b="b"/>
            <a:pathLst>
              <a:path w="1584959" h="1280160">
                <a:moveTo>
                  <a:pt x="792226" y="0"/>
                </a:moveTo>
                <a:lnTo>
                  <a:pt x="740139" y="1361"/>
                </a:lnTo>
                <a:lnTo>
                  <a:pt x="688951" y="5390"/>
                </a:lnTo>
                <a:lnTo>
                  <a:pt x="638767" y="12002"/>
                </a:lnTo>
                <a:lnTo>
                  <a:pt x="589691" y="21113"/>
                </a:lnTo>
                <a:lnTo>
                  <a:pt x="541828" y="32637"/>
                </a:lnTo>
                <a:lnTo>
                  <a:pt x="495282" y="46492"/>
                </a:lnTo>
                <a:lnTo>
                  <a:pt x="450157" y="62591"/>
                </a:lnTo>
                <a:lnTo>
                  <a:pt x="406558" y="80851"/>
                </a:lnTo>
                <a:lnTo>
                  <a:pt x="364590" y="101188"/>
                </a:lnTo>
                <a:lnTo>
                  <a:pt x="324355" y="123517"/>
                </a:lnTo>
                <a:lnTo>
                  <a:pt x="285960" y="147753"/>
                </a:lnTo>
                <a:lnTo>
                  <a:pt x="249509" y="173812"/>
                </a:lnTo>
                <a:lnTo>
                  <a:pt x="215105" y="201610"/>
                </a:lnTo>
                <a:lnTo>
                  <a:pt x="182854" y="231063"/>
                </a:lnTo>
                <a:lnTo>
                  <a:pt x="152859" y="262085"/>
                </a:lnTo>
                <a:lnTo>
                  <a:pt x="125225" y="294593"/>
                </a:lnTo>
                <a:lnTo>
                  <a:pt x="100057" y="328501"/>
                </a:lnTo>
                <a:lnTo>
                  <a:pt x="77459" y="363727"/>
                </a:lnTo>
                <a:lnTo>
                  <a:pt x="57535" y="400184"/>
                </a:lnTo>
                <a:lnTo>
                  <a:pt x="40390" y="437790"/>
                </a:lnTo>
                <a:lnTo>
                  <a:pt x="26128" y="476459"/>
                </a:lnTo>
                <a:lnTo>
                  <a:pt x="14853" y="516106"/>
                </a:lnTo>
                <a:lnTo>
                  <a:pt x="6671" y="556649"/>
                </a:lnTo>
                <a:lnTo>
                  <a:pt x="1685" y="598001"/>
                </a:lnTo>
                <a:lnTo>
                  <a:pt x="0" y="640080"/>
                </a:lnTo>
                <a:lnTo>
                  <a:pt x="1685" y="682157"/>
                </a:lnTo>
                <a:lnTo>
                  <a:pt x="6671" y="723508"/>
                </a:lnTo>
                <a:lnTo>
                  <a:pt x="14853" y="764047"/>
                </a:lnTo>
                <a:lnTo>
                  <a:pt x="26128" y="803692"/>
                </a:lnTo>
                <a:lnTo>
                  <a:pt x="40390" y="842356"/>
                </a:lnTo>
                <a:lnTo>
                  <a:pt x="57535" y="879956"/>
                </a:lnTo>
                <a:lnTo>
                  <a:pt x="77459" y="916408"/>
                </a:lnTo>
                <a:lnTo>
                  <a:pt x="100057" y="951627"/>
                </a:lnTo>
                <a:lnTo>
                  <a:pt x="125225" y="985529"/>
                </a:lnTo>
                <a:lnTo>
                  <a:pt x="152859" y="1018029"/>
                </a:lnTo>
                <a:lnTo>
                  <a:pt x="182854" y="1049044"/>
                </a:lnTo>
                <a:lnTo>
                  <a:pt x="215105" y="1078489"/>
                </a:lnTo>
                <a:lnTo>
                  <a:pt x="249509" y="1106280"/>
                </a:lnTo>
                <a:lnTo>
                  <a:pt x="285960" y="1132331"/>
                </a:lnTo>
                <a:lnTo>
                  <a:pt x="324355" y="1156560"/>
                </a:lnTo>
                <a:lnTo>
                  <a:pt x="364590" y="1178881"/>
                </a:lnTo>
                <a:lnTo>
                  <a:pt x="406558" y="1199211"/>
                </a:lnTo>
                <a:lnTo>
                  <a:pt x="450157" y="1217465"/>
                </a:lnTo>
                <a:lnTo>
                  <a:pt x="495282" y="1233559"/>
                </a:lnTo>
                <a:lnTo>
                  <a:pt x="541828" y="1247408"/>
                </a:lnTo>
                <a:lnTo>
                  <a:pt x="589691" y="1258928"/>
                </a:lnTo>
                <a:lnTo>
                  <a:pt x="638767" y="1268035"/>
                </a:lnTo>
                <a:lnTo>
                  <a:pt x="688951" y="1274644"/>
                </a:lnTo>
                <a:lnTo>
                  <a:pt x="740139" y="1278671"/>
                </a:lnTo>
                <a:lnTo>
                  <a:pt x="792226" y="1280033"/>
                </a:lnTo>
                <a:lnTo>
                  <a:pt x="844327" y="1278671"/>
                </a:lnTo>
                <a:lnTo>
                  <a:pt x="895528" y="1274644"/>
                </a:lnTo>
                <a:lnTo>
                  <a:pt x="945724" y="1268035"/>
                </a:lnTo>
                <a:lnTo>
                  <a:pt x="994811" y="1258928"/>
                </a:lnTo>
                <a:lnTo>
                  <a:pt x="1042685" y="1247408"/>
                </a:lnTo>
                <a:lnTo>
                  <a:pt x="1089240" y="1233559"/>
                </a:lnTo>
                <a:lnTo>
                  <a:pt x="1134373" y="1217465"/>
                </a:lnTo>
                <a:lnTo>
                  <a:pt x="1177980" y="1199211"/>
                </a:lnTo>
                <a:lnTo>
                  <a:pt x="1219955" y="1178881"/>
                </a:lnTo>
                <a:lnTo>
                  <a:pt x="1260195" y="1156560"/>
                </a:lnTo>
                <a:lnTo>
                  <a:pt x="1298595" y="1132331"/>
                </a:lnTo>
                <a:lnTo>
                  <a:pt x="1335051" y="1106280"/>
                </a:lnTo>
                <a:lnTo>
                  <a:pt x="1369459" y="1078489"/>
                </a:lnTo>
                <a:lnTo>
                  <a:pt x="1401714" y="1049044"/>
                </a:lnTo>
                <a:lnTo>
                  <a:pt x="1431711" y="1018029"/>
                </a:lnTo>
                <a:lnTo>
                  <a:pt x="1459347" y="985529"/>
                </a:lnTo>
                <a:lnTo>
                  <a:pt x="1484517" y="951627"/>
                </a:lnTo>
                <a:lnTo>
                  <a:pt x="1507117" y="916408"/>
                </a:lnTo>
                <a:lnTo>
                  <a:pt x="1527042" y="879956"/>
                </a:lnTo>
                <a:lnTo>
                  <a:pt x="1544187" y="842356"/>
                </a:lnTo>
                <a:lnTo>
                  <a:pt x="1558450" y="803692"/>
                </a:lnTo>
                <a:lnTo>
                  <a:pt x="1569725" y="764047"/>
                </a:lnTo>
                <a:lnTo>
                  <a:pt x="1577907" y="723508"/>
                </a:lnTo>
                <a:lnTo>
                  <a:pt x="1582893" y="682157"/>
                </a:lnTo>
                <a:lnTo>
                  <a:pt x="1584579" y="640080"/>
                </a:lnTo>
                <a:lnTo>
                  <a:pt x="1582893" y="598001"/>
                </a:lnTo>
                <a:lnTo>
                  <a:pt x="1577907" y="556649"/>
                </a:lnTo>
                <a:lnTo>
                  <a:pt x="1569725" y="516106"/>
                </a:lnTo>
                <a:lnTo>
                  <a:pt x="1558450" y="476459"/>
                </a:lnTo>
                <a:lnTo>
                  <a:pt x="1544187" y="437790"/>
                </a:lnTo>
                <a:lnTo>
                  <a:pt x="1527042" y="400184"/>
                </a:lnTo>
                <a:lnTo>
                  <a:pt x="1507117" y="363727"/>
                </a:lnTo>
                <a:lnTo>
                  <a:pt x="1484517" y="328501"/>
                </a:lnTo>
                <a:lnTo>
                  <a:pt x="1459347" y="294593"/>
                </a:lnTo>
                <a:lnTo>
                  <a:pt x="1431711" y="262085"/>
                </a:lnTo>
                <a:lnTo>
                  <a:pt x="1401714" y="231063"/>
                </a:lnTo>
                <a:lnTo>
                  <a:pt x="1369459" y="201610"/>
                </a:lnTo>
                <a:lnTo>
                  <a:pt x="1335051" y="173812"/>
                </a:lnTo>
                <a:lnTo>
                  <a:pt x="1298595" y="147753"/>
                </a:lnTo>
                <a:lnTo>
                  <a:pt x="1260195" y="123517"/>
                </a:lnTo>
                <a:lnTo>
                  <a:pt x="1219955" y="101188"/>
                </a:lnTo>
                <a:lnTo>
                  <a:pt x="1177980" y="80851"/>
                </a:lnTo>
                <a:lnTo>
                  <a:pt x="1134373" y="62591"/>
                </a:lnTo>
                <a:lnTo>
                  <a:pt x="1089240" y="46492"/>
                </a:lnTo>
                <a:lnTo>
                  <a:pt x="1042685" y="32637"/>
                </a:lnTo>
                <a:lnTo>
                  <a:pt x="994811" y="21113"/>
                </a:lnTo>
                <a:lnTo>
                  <a:pt x="945724" y="12002"/>
                </a:lnTo>
                <a:lnTo>
                  <a:pt x="895528" y="5390"/>
                </a:lnTo>
                <a:lnTo>
                  <a:pt x="844327" y="1361"/>
                </a:lnTo>
                <a:lnTo>
                  <a:pt x="792226" y="0"/>
                </a:lnTo>
                <a:close/>
              </a:path>
            </a:pathLst>
          </a:custGeom>
          <a:solidFill>
            <a:srgbClr val="B6FF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65088" y="2308605"/>
            <a:ext cx="1584960" cy="1280160"/>
          </a:xfrm>
          <a:custGeom>
            <a:avLst/>
            <a:gdLst/>
            <a:ahLst/>
            <a:cxnLst/>
            <a:rect l="l" t="t" r="r" b="b"/>
            <a:pathLst>
              <a:path w="1584959" h="1280160">
                <a:moveTo>
                  <a:pt x="0" y="640080"/>
                </a:moveTo>
                <a:lnTo>
                  <a:pt x="1685" y="598001"/>
                </a:lnTo>
                <a:lnTo>
                  <a:pt x="6671" y="556649"/>
                </a:lnTo>
                <a:lnTo>
                  <a:pt x="14853" y="516106"/>
                </a:lnTo>
                <a:lnTo>
                  <a:pt x="26128" y="476459"/>
                </a:lnTo>
                <a:lnTo>
                  <a:pt x="40390" y="437790"/>
                </a:lnTo>
                <a:lnTo>
                  <a:pt x="57535" y="400184"/>
                </a:lnTo>
                <a:lnTo>
                  <a:pt x="77459" y="363727"/>
                </a:lnTo>
                <a:lnTo>
                  <a:pt x="100057" y="328501"/>
                </a:lnTo>
                <a:lnTo>
                  <a:pt x="125225" y="294593"/>
                </a:lnTo>
                <a:lnTo>
                  <a:pt x="152859" y="262085"/>
                </a:lnTo>
                <a:lnTo>
                  <a:pt x="182854" y="231063"/>
                </a:lnTo>
                <a:lnTo>
                  <a:pt x="215105" y="201610"/>
                </a:lnTo>
                <a:lnTo>
                  <a:pt x="249509" y="173812"/>
                </a:lnTo>
                <a:lnTo>
                  <a:pt x="285960" y="147753"/>
                </a:lnTo>
                <a:lnTo>
                  <a:pt x="324355" y="123517"/>
                </a:lnTo>
                <a:lnTo>
                  <a:pt x="364590" y="101188"/>
                </a:lnTo>
                <a:lnTo>
                  <a:pt x="406558" y="80851"/>
                </a:lnTo>
                <a:lnTo>
                  <a:pt x="450157" y="62591"/>
                </a:lnTo>
                <a:lnTo>
                  <a:pt x="495282" y="46492"/>
                </a:lnTo>
                <a:lnTo>
                  <a:pt x="541828" y="32637"/>
                </a:lnTo>
                <a:lnTo>
                  <a:pt x="589691" y="21113"/>
                </a:lnTo>
                <a:lnTo>
                  <a:pt x="638767" y="12002"/>
                </a:lnTo>
                <a:lnTo>
                  <a:pt x="688951" y="5390"/>
                </a:lnTo>
                <a:lnTo>
                  <a:pt x="740139" y="1361"/>
                </a:lnTo>
                <a:lnTo>
                  <a:pt x="792226" y="0"/>
                </a:lnTo>
                <a:lnTo>
                  <a:pt x="844327" y="1361"/>
                </a:lnTo>
                <a:lnTo>
                  <a:pt x="895528" y="5390"/>
                </a:lnTo>
                <a:lnTo>
                  <a:pt x="945724" y="12002"/>
                </a:lnTo>
                <a:lnTo>
                  <a:pt x="994811" y="21113"/>
                </a:lnTo>
                <a:lnTo>
                  <a:pt x="1042685" y="32637"/>
                </a:lnTo>
                <a:lnTo>
                  <a:pt x="1089240" y="46492"/>
                </a:lnTo>
                <a:lnTo>
                  <a:pt x="1134373" y="62591"/>
                </a:lnTo>
                <a:lnTo>
                  <a:pt x="1177980" y="80851"/>
                </a:lnTo>
                <a:lnTo>
                  <a:pt x="1219955" y="101188"/>
                </a:lnTo>
                <a:lnTo>
                  <a:pt x="1260195" y="123517"/>
                </a:lnTo>
                <a:lnTo>
                  <a:pt x="1298595" y="147753"/>
                </a:lnTo>
                <a:lnTo>
                  <a:pt x="1335051" y="173812"/>
                </a:lnTo>
                <a:lnTo>
                  <a:pt x="1369459" y="201610"/>
                </a:lnTo>
                <a:lnTo>
                  <a:pt x="1401714" y="231063"/>
                </a:lnTo>
                <a:lnTo>
                  <a:pt x="1431711" y="262085"/>
                </a:lnTo>
                <a:lnTo>
                  <a:pt x="1459347" y="294593"/>
                </a:lnTo>
                <a:lnTo>
                  <a:pt x="1484517" y="328501"/>
                </a:lnTo>
                <a:lnTo>
                  <a:pt x="1507117" y="363727"/>
                </a:lnTo>
                <a:lnTo>
                  <a:pt x="1527042" y="400184"/>
                </a:lnTo>
                <a:lnTo>
                  <a:pt x="1544187" y="437790"/>
                </a:lnTo>
                <a:lnTo>
                  <a:pt x="1558450" y="476459"/>
                </a:lnTo>
                <a:lnTo>
                  <a:pt x="1569725" y="516106"/>
                </a:lnTo>
                <a:lnTo>
                  <a:pt x="1577907" y="556649"/>
                </a:lnTo>
                <a:lnTo>
                  <a:pt x="1582893" y="598001"/>
                </a:lnTo>
                <a:lnTo>
                  <a:pt x="1584579" y="640080"/>
                </a:lnTo>
                <a:lnTo>
                  <a:pt x="1582893" y="682157"/>
                </a:lnTo>
                <a:lnTo>
                  <a:pt x="1577907" y="723508"/>
                </a:lnTo>
                <a:lnTo>
                  <a:pt x="1569725" y="764047"/>
                </a:lnTo>
                <a:lnTo>
                  <a:pt x="1558450" y="803692"/>
                </a:lnTo>
                <a:lnTo>
                  <a:pt x="1544187" y="842356"/>
                </a:lnTo>
                <a:lnTo>
                  <a:pt x="1527042" y="879956"/>
                </a:lnTo>
                <a:lnTo>
                  <a:pt x="1507117" y="916408"/>
                </a:lnTo>
                <a:lnTo>
                  <a:pt x="1484517" y="951627"/>
                </a:lnTo>
                <a:lnTo>
                  <a:pt x="1459347" y="985529"/>
                </a:lnTo>
                <a:lnTo>
                  <a:pt x="1431711" y="1018029"/>
                </a:lnTo>
                <a:lnTo>
                  <a:pt x="1401714" y="1049044"/>
                </a:lnTo>
                <a:lnTo>
                  <a:pt x="1369459" y="1078489"/>
                </a:lnTo>
                <a:lnTo>
                  <a:pt x="1335051" y="1106280"/>
                </a:lnTo>
                <a:lnTo>
                  <a:pt x="1298595" y="1132331"/>
                </a:lnTo>
                <a:lnTo>
                  <a:pt x="1260195" y="1156560"/>
                </a:lnTo>
                <a:lnTo>
                  <a:pt x="1219955" y="1178881"/>
                </a:lnTo>
                <a:lnTo>
                  <a:pt x="1177980" y="1199211"/>
                </a:lnTo>
                <a:lnTo>
                  <a:pt x="1134373" y="1217465"/>
                </a:lnTo>
                <a:lnTo>
                  <a:pt x="1089240" y="1233559"/>
                </a:lnTo>
                <a:lnTo>
                  <a:pt x="1042685" y="1247408"/>
                </a:lnTo>
                <a:lnTo>
                  <a:pt x="994811" y="1258928"/>
                </a:lnTo>
                <a:lnTo>
                  <a:pt x="945724" y="1268035"/>
                </a:lnTo>
                <a:lnTo>
                  <a:pt x="895528" y="1274644"/>
                </a:lnTo>
                <a:lnTo>
                  <a:pt x="844327" y="1278671"/>
                </a:lnTo>
                <a:lnTo>
                  <a:pt x="792226" y="1280033"/>
                </a:lnTo>
                <a:lnTo>
                  <a:pt x="740139" y="1278671"/>
                </a:lnTo>
                <a:lnTo>
                  <a:pt x="688951" y="1274644"/>
                </a:lnTo>
                <a:lnTo>
                  <a:pt x="638767" y="1268035"/>
                </a:lnTo>
                <a:lnTo>
                  <a:pt x="589691" y="1258928"/>
                </a:lnTo>
                <a:lnTo>
                  <a:pt x="541828" y="1247408"/>
                </a:lnTo>
                <a:lnTo>
                  <a:pt x="495282" y="1233559"/>
                </a:lnTo>
                <a:lnTo>
                  <a:pt x="450157" y="1217465"/>
                </a:lnTo>
                <a:lnTo>
                  <a:pt x="406558" y="1199211"/>
                </a:lnTo>
                <a:lnTo>
                  <a:pt x="364590" y="1178881"/>
                </a:lnTo>
                <a:lnTo>
                  <a:pt x="324355" y="1156560"/>
                </a:lnTo>
                <a:lnTo>
                  <a:pt x="285960" y="1132331"/>
                </a:lnTo>
                <a:lnTo>
                  <a:pt x="249509" y="1106280"/>
                </a:lnTo>
                <a:lnTo>
                  <a:pt x="215105" y="1078489"/>
                </a:lnTo>
                <a:lnTo>
                  <a:pt x="182854" y="1049044"/>
                </a:lnTo>
                <a:lnTo>
                  <a:pt x="152859" y="1018029"/>
                </a:lnTo>
                <a:lnTo>
                  <a:pt x="125225" y="985529"/>
                </a:lnTo>
                <a:lnTo>
                  <a:pt x="100057" y="951627"/>
                </a:lnTo>
                <a:lnTo>
                  <a:pt x="77459" y="916408"/>
                </a:lnTo>
                <a:lnTo>
                  <a:pt x="57535" y="879956"/>
                </a:lnTo>
                <a:lnTo>
                  <a:pt x="40390" y="842356"/>
                </a:lnTo>
                <a:lnTo>
                  <a:pt x="26128" y="803692"/>
                </a:lnTo>
                <a:lnTo>
                  <a:pt x="14853" y="764047"/>
                </a:lnTo>
                <a:lnTo>
                  <a:pt x="6671" y="723508"/>
                </a:lnTo>
                <a:lnTo>
                  <a:pt x="1685" y="682157"/>
                </a:lnTo>
                <a:lnTo>
                  <a:pt x="0" y="64008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268592" y="2836926"/>
            <a:ext cx="13792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Sales</a:t>
            </a:r>
            <a:r>
              <a:rPr sz="1400" spc="3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Document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232908" y="3429000"/>
            <a:ext cx="932179" cy="6404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32908" y="3429000"/>
            <a:ext cx="932180" cy="640715"/>
          </a:xfrm>
          <a:custGeom>
            <a:avLst/>
            <a:gdLst/>
            <a:ahLst/>
            <a:cxnLst/>
            <a:rect l="l" t="t" r="r" b="b"/>
            <a:pathLst>
              <a:path w="932179" h="640714">
                <a:moveTo>
                  <a:pt x="0" y="320294"/>
                </a:moveTo>
                <a:lnTo>
                  <a:pt x="12309" y="246848"/>
                </a:lnTo>
                <a:lnTo>
                  <a:pt x="47371" y="179429"/>
                </a:lnTo>
                <a:lnTo>
                  <a:pt x="72561" y="148580"/>
                </a:lnTo>
                <a:lnTo>
                  <a:pt x="102390" y="119959"/>
                </a:lnTo>
                <a:lnTo>
                  <a:pt x="136509" y="93805"/>
                </a:lnTo>
                <a:lnTo>
                  <a:pt x="174568" y="70359"/>
                </a:lnTo>
                <a:lnTo>
                  <a:pt x="216218" y="49861"/>
                </a:lnTo>
                <a:lnTo>
                  <a:pt x="261109" y="32551"/>
                </a:lnTo>
                <a:lnTo>
                  <a:pt x="308891" y="18670"/>
                </a:lnTo>
                <a:lnTo>
                  <a:pt x="359215" y="8458"/>
                </a:lnTo>
                <a:lnTo>
                  <a:pt x="411731" y="2154"/>
                </a:lnTo>
                <a:lnTo>
                  <a:pt x="466089" y="0"/>
                </a:lnTo>
                <a:lnTo>
                  <a:pt x="520448" y="2154"/>
                </a:lnTo>
                <a:lnTo>
                  <a:pt x="572964" y="8458"/>
                </a:lnTo>
                <a:lnTo>
                  <a:pt x="623288" y="18670"/>
                </a:lnTo>
                <a:lnTo>
                  <a:pt x="671070" y="32551"/>
                </a:lnTo>
                <a:lnTo>
                  <a:pt x="715961" y="49861"/>
                </a:lnTo>
                <a:lnTo>
                  <a:pt x="757611" y="70359"/>
                </a:lnTo>
                <a:lnTo>
                  <a:pt x="795670" y="93805"/>
                </a:lnTo>
                <a:lnTo>
                  <a:pt x="829789" y="119959"/>
                </a:lnTo>
                <a:lnTo>
                  <a:pt x="859618" y="148580"/>
                </a:lnTo>
                <a:lnTo>
                  <a:pt x="884808" y="179429"/>
                </a:lnTo>
                <a:lnTo>
                  <a:pt x="905009" y="212265"/>
                </a:lnTo>
                <a:lnTo>
                  <a:pt x="929044" y="282937"/>
                </a:lnTo>
                <a:lnTo>
                  <a:pt x="932179" y="320294"/>
                </a:lnTo>
                <a:lnTo>
                  <a:pt x="929044" y="357624"/>
                </a:lnTo>
                <a:lnTo>
                  <a:pt x="919870" y="393692"/>
                </a:lnTo>
                <a:lnTo>
                  <a:pt x="884808" y="461078"/>
                </a:lnTo>
                <a:lnTo>
                  <a:pt x="859618" y="491914"/>
                </a:lnTo>
                <a:lnTo>
                  <a:pt x="829789" y="520525"/>
                </a:lnTo>
                <a:lnTo>
                  <a:pt x="795670" y="546671"/>
                </a:lnTo>
                <a:lnTo>
                  <a:pt x="757611" y="570111"/>
                </a:lnTo>
                <a:lnTo>
                  <a:pt x="715961" y="590605"/>
                </a:lnTo>
                <a:lnTo>
                  <a:pt x="671070" y="607911"/>
                </a:lnTo>
                <a:lnTo>
                  <a:pt x="623288" y="621791"/>
                </a:lnTo>
                <a:lnTo>
                  <a:pt x="572964" y="632003"/>
                </a:lnTo>
                <a:lnTo>
                  <a:pt x="520448" y="638306"/>
                </a:lnTo>
                <a:lnTo>
                  <a:pt x="466089" y="640461"/>
                </a:lnTo>
                <a:lnTo>
                  <a:pt x="411731" y="638306"/>
                </a:lnTo>
                <a:lnTo>
                  <a:pt x="359215" y="632003"/>
                </a:lnTo>
                <a:lnTo>
                  <a:pt x="308891" y="621791"/>
                </a:lnTo>
                <a:lnTo>
                  <a:pt x="261109" y="607911"/>
                </a:lnTo>
                <a:lnTo>
                  <a:pt x="216218" y="590605"/>
                </a:lnTo>
                <a:lnTo>
                  <a:pt x="174568" y="570111"/>
                </a:lnTo>
                <a:lnTo>
                  <a:pt x="136509" y="546671"/>
                </a:lnTo>
                <a:lnTo>
                  <a:pt x="102390" y="520525"/>
                </a:lnTo>
                <a:lnTo>
                  <a:pt x="72561" y="491914"/>
                </a:lnTo>
                <a:lnTo>
                  <a:pt x="47371" y="461078"/>
                </a:lnTo>
                <a:lnTo>
                  <a:pt x="27170" y="428257"/>
                </a:lnTo>
                <a:lnTo>
                  <a:pt x="3135" y="357624"/>
                </a:lnTo>
                <a:lnTo>
                  <a:pt x="0" y="3202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497829" y="3670172"/>
            <a:ext cx="40513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Out</a:t>
            </a:r>
            <a:r>
              <a:rPr sz="1000" spc="-10" dirty="0">
                <a:latin typeface="Arial"/>
                <a:cs typeface="Arial"/>
              </a:rPr>
              <a:t>p</a:t>
            </a:r>
            <a:r>
              <a:rPr sz="1000" spc="-5" dirty="0">
                <a:latin typeface="Arial"/>
                <a:cs typeface="Arial"/>
              </a:rPr>
              <a:t>ut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491223" y="3855339"/>
            <a:ext cx="932179" cy="6404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91223" y="3855339"/>
            <a:ext cx="932180" cy="640715"/>
          </a:xfrm>
          <a:custGeom>
            <a:avLst/>
            <a:gdLst/>
            <a:ahLst/>
            <a:cxnLst/>
            <a:rect l="l" t="t" r="r" b="b"/>
            <a:pathLst>
              <a:path w="932179" h="640714">
                <a:moveTo>
                  <a:pt x="0" y="320167"/>
                </a:moveTo>
                <a:lnTo>
                  <a:pt x="12309" y="246768"/>
                </a:lnTo>
                <a:lnTo>
                  <a:pt x="47371" y="179382"/>
                </a:lnTo>
                <a:lnTo>
                  <a:pt x="72561" y="148546"/>
                </a:lnTo>
                <a:lnTo>
                  <a:pt x="102390" y="119935"/>
                </a:lnTo>
                <a:lnTo>
                  <a:pt x="136509" y="93789"/>
                </a:lnTo>
                <a:lnTo>
                  <a:pt x="174568" y="70349"/>
                </a:lnTo>
                <a:lnTo>
                  <a:pt x="216218" y="49855"/>
                </a:lnTo>
                <a:lnTo>
                  <a:pt x="261109" y="32549"/>
                </a:lnTo>
                <a:lnTo>
                  <a:pt x="308891" y="18669"/>
                </a:lnTo>
                <a:lnTo>
                  <a:pt x="359215" y="8457"/>
                </a:lnTo>
                <a:lnTo>
                  <a:pt x="411731" y="2154"/>
                </a:lnTo>
                <a:lnTo>
                  <a:pt x="466090" y="0"/>
                </a:lnTo>
                <a:lnTo>
                  <a:pt x="520448" y="2154"/>
                </a:lnTo>
                <a:lnTo>
                  <a:pt x="572964" y="8457"/>
                </a:lnTo>
                <a:lnTo>
                  <a:pt x="623288" y="18669"/>
                </a:lnTo>
                <a:lnTo>
                  <a:pt x="671070" y="32549"/>
                </a:lnTo>
                <a:lnTo>
                  <a:pt x="715961" y="49855"/>
                </a:lnTo>
                <a:lnTo>
                  <a:pt x="757611" y="70349"/>
                </a:lnTo>
                <a:lnTo>
                  <a:pt x="795670" y="93789"/>
                </a:lnTo>
                <a:lnTo>
                  <a:pt x="829789" y="119935"/>
                </a:lnTo>
                <a:lnTo>
                  <a:pt x="859618" y="148546"/>
                </a:lnTo>
                <a:lnTo>
                  <a:pt x="884808" y="179382"/>
                </a:lnTo>
                <a:lnTo>
                  <a:pt x="905009" y="212203"/>
                </a:lnTo>
                <a:lnTo>
                  <a:pt x="929044" y="282836"/>
                </a:lnTo>
                <a:lnTo>
                  <a:pt x="932179" y="320167"/>
                </a:lnTo>
                <a:lnTo>
                  <a:pt x="929044" y="357523"/>
                </a:lnTo>
                <a:lnTo>
                  <a:pt x="919870" y="393612"/>
                </a:lnTo>
                <a:lnTo>
                  <a:pt x="884808" y="461031"/>
                </a:lnTo>
                <a:lnTo>
                  <a:pt x="859618" y="491880"/>
                </a:lnTo>
                <a:lnTo>
                  <a:pt x="829789" y="520501"/>
                </a:lnTo>
                <a:lnTo>
                  <a:pt x="795670" y="546655"/>
                </a:lnTo>
                <a:lnTo>
                  <a:pt x="757611" y="570101"/>
                </a:lnTo>
                <a:lnTo>
                  <a:pt x="715961" y="590599"/>
                </a:lnTo>
                <a:lnTo>
                  <a:pt x="671070" y="607909"/>
                </a:lnTo>
                <a:lnTo>
                  <a:pt x="623288" y="621790"/>
                </a:lnTo>
                <a:lnTo>
                  <a:pt x="572964" y="632002"/>
                </a:lnTo>
                <a:lnTo>
                  <a:pt x="520448" y="638306"/>
                </a:lnTo>
                <a:lnTo>
                  <a:pt x="466090" y="640461"/>
                </a:lnTo>
                <a:lnTo>
                  <a:pt x="411731" y="638306"/>
                </a:lnTo>
                <a:lnTo>
                  <a:pt x="359215" y="632002"/>
                </a:lnTo>
                <a:lnTo>
                  <a:pt x="308891" y="621790"/>
                </a:lnTo>
                <a:lnTo>
                  <a:pt x="261109" y="607909"/>
                </a:lnTo>
                <a:lnTo>
                  <a:pt x="216218" y="590599"/>
                </a:lnTo>
                <a:lnTo>
                  <a:pt x="174568" y="570101"/>
                </a:lnTo>
                <a:lnTo>
                  <a:pt x="136509" y="546655"/>
                </a:lnTo>
                <a:lnTo>
                  <a:pt x="102390" y="520501"/>
                </a:lnTo>
                <a:lnTo>
                  <a:pt x="72561" y="491880"/>
                </a:lnTo>
                <a:lnTo>
                  <a:pt x="47371" y="461031"/>
                </a:lnTo>
                <a:lnTo>
                  <a:pt x="27170" y="428195"/>
                </a:lnTo>
                <a:lnTo>
                  <a:pt x="3135" y="357523"/>
                </a:lnTo>
                <a:lnTo>
                  <a:pt x="0" y="320167"/>
                </a:lnTo>
                <a:close/>
              </a:path>
            </a:pathLst>
          </a:custGeom>
          <a:ln w="9525">
            <a:solidFill>
              <a:srgbClr val="00D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759320" y="4020439"/>
            <a:ext cx="39052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marR="5080" indent="-635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Credit  Check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749667" y="3429000"/>
            <a:ext cx="932179" cy="6404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49667" y="3429000"/>
            <a:ext cx="932180" cy="640715"/>
          </a:xfrm>
          <a:custGeom>
            <a:avLst/>
            <a:gdLst/>
            <a:ahLst/>
            <a:cxnLst/>
            <a:rect l="l" t="t" r="r" b="b"/>
            <a:pathLst>
              <a:path w="932179" h="640714">
                <a:moveTo>
                  <a:pt x="0" y="320294"/>
                </a:moveTo>
                <a:lnTo>
                  <a:pt x="12309" y="246848"/>
                </a:lnTo>
                <a:lnTo>
                  <a:pt x="47371" y="179429"/>
                </a:lnTo>
                <a:lnTo>
                  <a:pt x="72561" y="148580"/>
                </a:lnTo>
                <a:lnTo>
                  <a:pt x="102390" y="119959"/>
                </a:lnTo>
                <a:lnTo>
                  <a:pt x="136509" y="93805"/>
                </a:lnTo>
                <a:lnTo>
                  <a:pt x="174568" y="70359"/>
                </a:lnTo>
                <a:lnTo>
                  <a:pt x="216218" y="49861"/>
                </a:lnTo>
                <a:lnTo>
                  <a:pt x="261109" y="32551"/>
                </a:lnTo>
                <a:lnTo>
                  <a:pt x="308891" y="18670"/>
                </a:lnTo>
                <a:lnTo>
                  <a:pt x="359215" y="8458"/>
                </a:lnTo>
                <a:lnTo>
                  <a:pt x="411731" y="2154"/>
                </a:lnTo>
                <a:lnTo>
                  <a:pt x="466089" y="0"/>
                </a:lnTo>
                <a:lnTo>
                  <a:pt x="520448" y="2154"/>
                </a:lnTo>
                <a:lnTo>
                  <a:pt x="572964" y="8458"/>
                </a:lnTo>
                <a:lnTo>
                  <a:pt x="623288" y="18670"/>
                </a:lnTo>
                <a:lnTo>
                  <a:pt x="671070" y="32551"/>
                </a:lnTo>
                <a:lnTo>
                  <a:pt x="715961" y="49861"/>
                </a:lnTo>
                <a:lnTo>
                  <a:pt x="757611" y="70359"/>
                </a:lnTo>
                <a:lnTo>
                  <a:pt x="795670" y="93805"/>
                </a:lnTo>
                <a:lnTo>
                  <a:pt x="829789" y="119959"/>
                </a:lnTo>
                <a:lnTo>
                  <a:pt x="859618" y="148580"/>
                </a:lnTo>
                <a:lnTo>
                  <a:pt x="884808" y="179429"/>
                </a:lnTo>
                <a:lnTo>
                  <a:pt x="905009" y="212265"/>
                </a:lnTo>
                <a:lnTo>
                  <a:pt x="929044" y="282937"/>
                </a:lnTo>
                <a:lnTo>
                  <a:pt x="932179" y="320294"/>
                </a:lnTo>
                <a:lnTo>
                  <a:pt x="929044" y="357624"/>
                </a:lnTo>
                <a:lnTo>
                  <a:pt x="919870" y="393692"/>
                </a:lnTo>
                <a:lnTo>
                  <a:pt x="884808" y="461078"/>
                </a:lnTo>
                <a:lnTo>
                  <a:pt x="859618" y="491914"/>
                </a:lnTo>
                <a:lnTo>
                  <a:pt x="829789" y="520525"/>
                </a:lnTo>
                <a:lnTo>
                  <a:pt x="795670" y="546671"/>
                </a:lnTo>
                <a:lnTo>
                  <a:pt x="757611" y="570111"/>
                </a:lnTo>
                <a:lnTo>
                  <a:pt x="715961" y="590605"/>
                </a:lnTo>
                <a:lnTo>
                  <a:pt x="671070" y="607911"/>
                </a:lnTo>
                <a:lnTo>
                  <a:pt x="623288" y="621791"/>
                </a:lnTo>
                <a:lnTo>
                  <a:pt x="572964" y="632003"/>
                </a:lnTo>
                <a:lnTo>
                  <a:pt x="520448" y="638306"/>
                </a:lnTo>
                <a:lnTo>
                  <a:pt x="466089" y="640461"/>
                </a:lnTo>
                <a:lnTo>
                  <a:pt x="411731" y="638306"/>
                </a:lnTo>
                <a:lnTo>
                  <a:pt x="359215" y="632003"/>
                </a:lnTo>
                <a:lnTo>
                  <a:pt x="308891" y="621791"/>
                </a:lnTo>
                <a:lnTo>
                  <a:pt x="261109" y="607911"/>
                </a:lnTo>
                <a:lnTo>
                  <a:pt x="216218" y="590605"/>
                </a:lnTo>
                <a:lnTo>
                  <a:pt x="174568" y="570111"/>
                </a:lnTo>
                <a:lnTo>
                  <a:pt x="136509" y="546671"/>
                </a:lnTo>
                <a:lnTo>
                  <a:pt x="102390" y="520525"/>
                </a:lnTo>
                <a:lnTo>
                  <a:pt x="72561" y="491914"/>
                </a:lnTo>
                <a:lnTo>
                  <a:pt x="47371" y="461078"/>
                </a:lnTo>
                <a:lnTo>
                  <a:pt x="27170" y="428257"/>
                </a:lnTo>
                <a:lnTo>
                  <a:pt x="3135" y="357624"/>
                </a:lnTo>
                <a:lnTo>
                  <a:pt x="0" y="3202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911210" y="3593972"/>
            <a:ext cx="61468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615" marR="5080" indent="-8255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Sales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Info’  </a:t>
            </a:r>
            <a:r>
              <a:rPr sz="1000" spc="-10" dirty="0">
                <a:latin typeface="Arial"/>
                <a:cs typeface="Arial"/>
              </a:rPr>
              <a:t>System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953000" y="2575305"/>
            <a:ext cx="932179" cy="640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53000" y="2575305"/>
            <a:ext cx="932180" cy="640715"/>
          </a:xfrm>
          <a:custGeom>
            <a:avLst/>
            <a:gdLst/>
            <a:ahLst/>
            <a:cxnLst/>
            <a:rect l="l" t="t" r="r" b="b"/>
            <a:pathLst>
              <a:path w="932179" h="640714">
                <a:moveTo>
                  <a:pt x="0" y="320294"/>
                </a:moveTo>
                <a:lnTo>
                  <a:pt x="12309" y="246848"/>
                </a:lnTo>
                <a:lnTo>
                  <a:pt x="47371" y="179429"/>
                </a:lnTo>
                <a:lnTo>
                  <a:pt x="72561" y="148580"/>
                </a:lnTo>
                <a:lnTo>
                  <a:pt x="102390" y="119959"/>
                </a:lnTo>
                <a:lnTo>
                  <a:pt x="136509" y="93805"/>
                </a:lnTo>
                <a:lnTo>
                  <a:pt x="174568" y="70359"/>
                </a:lnTo>
                <a:lnTo>
                  <a:pt x="216218" y="49861"/>
                </a:lnTo>
                <a:lnTo>
                  <a:pt x="261109" y="32551"/>
                </a:lnTo>
                <a:lnTo>
                  <a:pt x="308891" y="18670"/>
                </a:lnTo>
                <a:lnTo>
                  <a:pt x="359215" y="8458"/>
                </a:lnTo>
                <a:lnTo>
                  <a:pt x="411731" y="2154"/>
                </a:lnTo>
                <a:lnTo>
                  <a:pt x="466089" y="0"/>
                </a:lnTo>
                <a:lnTo>
                  <a:pt x="520448" y="2154"/>
                </a:lnTo>
                <a:lnTo>
                  <a:pt x="572964" y="8458"/>
                </a:lnTo>
                <a:lnTo>
                  <a:pt x="623288" y="18670"/>
                </a:lnTo>
                <a:lnTo>
                  <a:pt x="671070" y="32551"/>
                </a:lnTo>
                <a:lnTo>
                  <a:pt x="715961" y="49861"/>
                </a:lnTo>
                <a:lnTo>
                  <a:pt x="757611" y="70359"/>
                </a:lnTo>
                <a:lnTo>
                  <a:pt x="795670" y="93805"/>
                </a:lnTo>
                <a:lnTo>
                  <a:pt x="829789" y="119959"/>
                </a:lnTo>
                <a:lnTo>
                  <a:pt x="859618" y="148580"/>
                </a:lnTo>
                <a:lnTo>
                  <a:pt x="884808" y="179429"/>
                </a:lnTo>
                <a:lnTo>
                  <a:pt x="905009" y="212265"/>
                </a:lnTo>
                <a:lnTo>
                  <a:pt x="929044" y="282937"/>
                </a:lnTo>
                <a:lnTo>
                  <a:pt x="932179" y="320294"/>
                </a:lnTo>
                <a:lnTo>
                  <a:pt x="929044" y="357650"/>
                </a:lnTo>
                <a:lnTo>
                  <a:pt x="919870" y="393739"/>
                </a:lnTo>
                <a:lnTo>
                  <a:pt x="884808" y="461158"/>
                </a:lnTo>
                <a:lnTo>
                  <a:pt x="859618" y="492007"/>
                </a:lnTo>
                <a:lnTo>
                  <a:pt x="829789" y="520628"/>
                </a:lnTo>
                <a:lnTo>
                  <a:pt x="795670" y="546782"/>
                </a:lnTo>
                <a:lnTo>
                  <a:pt x="757611" y="570228"/>
                </a:lnTo>
                <a:lnTo>
                  <a:pt x="715961" y="590726"/>
                </a:lnTo>
                <a:lnTo>
                  <a:pt x="671070" y="608036"/>
                </a:lnTo>
                <a:lnTo>
                  <a:pt x="623288" y="621917"/>
                </a:lnTo>
                <a:lnTo>
                  <a:pt x="572964" y="632129"/>
                </a:lnTo>
                <a:lnTo>
                  <a:pt x="520448" y="638433"/>
                </a:lnTo>
                <a:lnTo>
                  <a:pt x="466089" y="640588"/>
                </a:lnTo>
                <a:lnTo>
                  <a:pt x="411731" y="638433"/>
                </a:lnTo>
                <a:lnTo>
                  <a:pt x="359215" y="632129"/>
                </a:lnTo>
                <a:lnTo>
                  <a:pt x="308891" y="621917"/>
                </a:lnTo>
                <a:lnTo>
                  <a:pt x="261109" y="608036"/>
                </a:lnTo>
                <a:lnTo>
                  <a:pt x="216218" y="590726"/>
                </a:lnTo>
                <a:lnTo>
                  <a:pt x="174568" y="570228"/>
                </a:lnTo>
                <a:lnTo>
                  <a:pt x="136509" y="546782"/>
                </a:lnTo>
                <a:lnTo>
                  <a:pt x="102390" y="520628"/>
                </a:lnTo>
                <a:lnTo>
                  <a:pt x="72561" y="492007"/>
                </a:lnTo>
                <a:lnTo>
                  <a:pt x="47371" y="461158"/>
                </a:lnTo>
                <a:lnTo>
                  <a:pt x="27170" y="428322"/>
                </a:lnTo>
                <a:lnTo>
                  <a:pt x="3135" y="357650"/>
                </a:lnTo>
                <a:lnTo>
                  <a:pt x="0" y="3202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283453" y="2816478"/>
            <a:ext cx="27432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5" dirty="0">
                <a:latin typeface="Arial"/>
                <a:cs typeface="Arial"/>
              </a:rPr>
              <a:t>T</a:t>
            </a:r>
            <a:r>
              <a:rPr sz="1000" spc="-5" dirty="0">
                <a:latin typeface="Arial"/>
                <a:cs typeface="Arial"/>
              </a:rPr>
              <a:t>ext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279135" y="1775205"/>
            <a:ext cx="932306" cy="6405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279135" y="1775205"/>
            <a:ext cx="932815" cy="640715"/>
          </a:xfrm>
          <a:custGeom>
            <a:avLst/>
            <a:gdLst/>
            <a:ahLst/>
            <a:cxnLst/>
            <a:rect l="l" t="t" r="r" b="b"/>
            <a:pathLst>
              <a:path w="932814" h="640714">
                <a:moveTo>
                  <a:pt x="0" y="320294"/>
                </a:moveTo>
                <a:lnTo>
                  <a:pt x="12309" y="246848"/>
                </a:lnTo>
                <a:lnTo>
                  <a:pt x="47371" y="179429"/>
                </a:lnTo>
                <a:lnTo>
                  <a:pt x="72561" y="148580"/>
                </a:lnTo>
                <a:lnTo>
                  <a:pt x="102390" y="119959"/>
                </a:lnTo>
                <a:lnTo>
                  <a:pt x="136509" y="93805"/>
                </a:lnTo>
                <a:lnTo>
                  <a:pt x="174568" y="70359"/>
                </a:lnTo>
                <a:lnTo>
                  <a:pt x="216218" y="49861"/>
                </a:lnTo>
                <a:lnTo>
                  <a:pt x="261109" y="32551"/>
                </a:lnTo>
                <a:lnTo>
                  <a:pt x="308891" y="18670"/>
                </a:lnTo>
                <a:lnTo>
                  <a:pt x="359215" y="8458"/>
                </a:lnTo>
                <a:lnTo>
                  <a:pt x="411731" y="2154"/>
                </a:lnTo>
                <a:lnTo>
                  <a:pt x="466089" y="0"/>
                </a:lnTo>
                <a:lnTo>
                  <a:pt x="520450" y="2154"/>
                </a:lnTo>
                <a:lnTo>
                  <a:pt x="572971" y="8458"/>
                </a:lnTo>
                <a:lnTo>
                  <a:pt x="623303" y="18670"/>
                </a:lnTo>
                <a:lnTo>
                  <a:pt x="671096" y="32551"/>
                </a:lnTo>
                <a:lnTo>
                  <a:pt x="715998" y="49861"/>
                </a:lnTo>
                <a:lnTo>
                  <a:pt x="757661" y="70359"/>
                </a:lnTo>
                <a:lnTo>
                  <a:pt x="795734" y="93805"/>
                </a:lnTo>
                <a:lnTo>
                  <a:pt x="829866" y="119959"/>
                </a:lnTo>
                <a:lnTo>
                  <a:pt x="859708" y="148580"/>
                </a:lnTo>
                <a:lnTo>
                  <a:pt x="884910" y="179429"/>
                </a:lnTo>
                <a:lnTo>
                  <a:pt x="905121" y="212265"/>
                </a:lnTo>
                <a:lnTo>
                  <a:pt x="929169" y="282937"/>
                </a:lnTo>
                <a:lnTo>
                  <a:pt x="932306" y="320294"/>
                </a:lnTo>
                <a:lnTo>
                  <a:pt x="929169" y="357650"/>
                </a:lnTo>
                <a:lnTo>
                  <a:pt x="919990" y="393739"/>
                </a:lnTo>
                <a:lnTo>
                  <a:pt x="884910" y="461158"/>
                </a:lnTo>
                <a:lnTo>
                  <a:pt x="859708" y="492007"/>
                </a:lnTo>
                <a:lnTo>
                  <a:pt x="829866" y="520628"/>
                </a:lnTo>
                <a:lnTo>
                  <a:pt x="795734" y="546782"/>
                </a:lnTo>
                <a:lnTo>
                  <a:pt x="757661" y="570228"/>
                </a:lnTo>
                <a:lnTo>
                  <a:pt x="715998" y="590726"/>
                </a:lnTo>
                <a:lnTo>
                  <a:pt x="671096" y="608036"/>
                </a:lnTo>
                <a:lnTo>
                  <a:pt x="623303" y="621917"/>
                </a:lnTo>
                <a:lnTo>
                  <a:pt x="572971" y="632129"/>
                </a:lnTo>
                <a:lnTo>
                  <a:pt x="520450" y="638433"/>
                </a:lnTo>
                <a:lnTo>
                  <a:pt x="466089" y="640588"/>
                </a:lnTo>
                <a:lnTo>
                  <a:pt x="411731" y="638433"/>
                </a:lnTo>
                <a:lnTo>
                  <a:pt x="359215" y="632129"/>
                </a:lnTo>
                <a:lnTo>
                  <a:pt x="308891" y="621917"/>
                </a:lnTo>
                <a:lnTo>
                  <a:pt x="261109" y="608036"/>
                </a:lnTo>
                <a:lnTo>
                  <a:pt x="216218" y="590726"/>
                </a:lnTo>
                <a:lnTo>
                  <a:pt x="174568" y="570228"/>
                </a:lnTo>
                <a:lnTo>
                  <a:pt x="136509" y="546782"/>
                </a:lnTo>
                <a:lnTo>
                  <a:pt x="102390" y="520628"/>
                </a:lnTo>
                <a:lnTo>
                  <a:pt x="72561" y="492007"/>
                </a:lnTo>
                <a:lnTo>
                  <a:pt x="47371" y="461158"/>
                </a:lnTo>
                <a:lnTo>
                  <a:pt x="27170" y="428322"/>
                </a:lnTo>
                <a:lnTo>
                  <a:pt x="3135" y="357650"/>
                </a:lnTo>
                <a:lnTo>
                  <a:pt x="0" y="3202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438902" y="1939797"/>
            <a:ext cx="61912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v</a:t>
            </a: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i</a:t>
            </a:r>
            <a:r>
              <a:rPr sz="1000" spc="-10" dirty="0">
                <a:latin typeface="Arial"/>
                <a:cs typeface="Arial"/>
              </a:rPr>
              <a:t>l</a:t>
            </a: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bili</a:t>
            </a:r>
            <a:r>
              <a:rPr sz="1000" spc="0" dirty="0">
                <a:latin typeface="Arial"/>
                <a:cs typeface="Arial"/>
              </a:rPr>
              <a:t>t</a:t>
            </a:r>
            <a:r>
              <a:rPr sz="1000" spc="-5" dirty="0">
                <a:latin typeface="Arial"/>
                <a:cs typeface="Arial"/>
              </a:rPr>
              <a:t>y  Check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44996" y="1295400"/>
            <a:ext cx="932179" cy="6404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4996" y="1295400"/>
            <a:ext cx="932180" cy="640715"/>
          </a:xfrm>
          <a:custGeom>
            <a:avLst/>
            <a:gdLst/>
            <a:ahLst/>
            <a:cxnLst/>
            <a:rect l="l" t="t" r="r" b="b"/>
            <a:pathLst>
              <a:path w="932179" h="640714">
                <a:moveTo>
                  <a:pt x="0" y="320294"/>
                </a:moveTo>
                <a:lnTo>
                  <a:pt x="12309" y="246848"/>
                </a:lnTo>
                <a:lnTo>
                  <a:pt x="47371" y="179429"/>
                </a:lnTo>
                <a:lnTo>
                  <a:pt x="72561" y="148580"/>
                </a:lnTo>
                <a:lnTo>
                  <a:pt x="102390" y="119959"/>
                </a:lnTo>
                <a:lnTo>
                  <a:pt x="136509" y="93805"/>
                </a:lnTo>
                <a:lnTo>
                  <a:pt x="174568" y="70359"/>
                </a:lnTo>
                <a:lnTo>
                  <a:pt x="216218" y="49861"/>
                </a:lnTo>
                <a:lnTo>
                  <a:pt x="261109" y="32551"/>
                </a:lnTo>
                <a:lnTo>
                  <a:pt x="308891" y="18670"/>
                </a:lnTo>
                <a:lnTo>
                  <a:pt x="359215" y="8458"/>
                </a:lnTo>
                <a:lnTo>
                  <a:pt x="411731" y="2154"/>
                </a:lnTo>
                <a:lnTo>
                  <a:pt x="466089" y="0"/>
                </a:lnTo>
                <a:lnTo>
                  <a:pt x="520448" y="2154"/>
                </a:lnTo>
                <a:lnTo>
                  <a:pt x="572964" y="8458"/>
                </a:lnTo>
                <a:lnTo>
                  <a:pt x="623288" y="18670"/>
                </a:lnTo>
                <a:lnTo>
                  <a:pt x="671070" y="32551"/>
                </a:lnTo>
                <a:lnTo>
                  <a:pt x="715961" y="49861"/>
                </a:lnTo>
                <a:lnTo>
                  <a:pt x="757611" y="70359"/>
                </a:lnTo>
                <a:lnTo>
                  <a:pt x="795670" y="93805"/>
                </a:lnTo>
                <a:lnTo>
                  <a:pt x="829789" y="119959"/>
                </a:lnTo>
                <a:lnTo>
                  <a:pt x="859618" y="148580"/>
                </a:lnTo>
                <a:lnTo>
                  <a:pt x="884808" y="179429"/>
                </a:lnTo>
                <a:lnTo>
                  <a:pt x="905009" y="212265"/>
                </a:lnTo>
                <a:lnTo>
                  <a:pt x="929044" y="282937"/>
                </a:lnTo>
                <a:lnTo>
                  <a:pt x="932179" y="320294"/>
                </a:lnTo>
                <a:lnTo>
                  <a:pt x="929044" y="357624"/>
                </a:lnTo>
                <a:lnTo>
                  <a:pt x="919870" y="393692"/>
                </a:lnTo>
                <a:lnTo>
                  <a:pt x="884808" y="461078"/>
                </a:lnTo>
                <a:lnTo>
                  <a:pt x="859618" y="491914"/>
                </a:lnTo>
                <a:lnTo>
                  <a:pt x="829789" y="520525"/>
                </a:lnTo>
                <a:lnTo>
                  <a:pt x="795670" y="546671"/>
                </a:lnTo>
                <a:lnTo>
                  <a:pt x="757611" y="570111"/>
                </a:lnTo>
                <a:lnTo>
                  <a:pt x="715961" y="590605"/>
                </a:lnTo>
                <a:lnTo>
                  <a:pt x="671070" y="607911"/>
                </a:lnTo>
                <a:lnTo>
                  <a:pt x="623288" y="621791"/>
                </a:lnTo>
                <a:lnTo>
                  <a:pt x="572964" y="632003"/>
                </a:lnTo>
                <a:lnTo>
                  <a:pt x="520448" y="638306"/>
                </a:lnTo>
                <a:lnTo>
                  <a:pt x="466089" y="640461"/>
                </a:lnTo>
                <a:lnTo>
                  <a:pt x="411731" y="638306"/>
                </a:lnTo>
                <a:lnTo>
                  <a:pt x="359215" y="632003"/>
                </a:lnTo>
                <a:lnTo>
                  <a:pt x="308891" y="621791"/>
                </a:lnTo>
                <a:lnTo>
                  <a:pt x="261109" y="607911"/>
                </a:lnTo>
                <a:lnTo>
                  <a:pt x="216218" y="590605"/>
                </a:lnTo>
                <a:lnTo>
                  <a:pt x="174568" y="570111"/>
                </a:lnTo>
                <a:lnTo>
                  <a:pt x="136509" y="546671"/>
                </a:lnTo>
                <a:lnTo>
                  <a:pt x="102390" y="520525"/>
                </a:lnTo>
                <a:lnTo>
                  <a:pt x="72561" y="491914"/>
                </a:lnTo>
                <a:lnTo>
                  <a:pt x="47371" y="461078"/>
                </a:lnTo>
                <a:lnTo>
                  <a:pt x="27170" y="428257"/>
                </a:lnTo>
                <a:lnTo>
                  <a:pt x="3135" y="357624"/>
                </a:lnTo>
                <a:lnTo>
                  <a:pt x="0" y="3202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604761" y="1460119"/>
            <a:ext cx="64960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Delivery  </a:t>
            </a:r>
            <a:r>
              <a:rPr sz="1000" spc="-10" dirty="0">
                <a:latin typeface="Arial"/>
                <a:cs typeface="Arial"/>
              </a:rPr>
              <a:t>S</a:t>
            </a:r>
            <a:r>
              <a:rPr sz="1000" dirty="0">
                <a:latin typeface="Arial"/>
                <a:cs typeface="Arial"/>
              </a:rPr>
              <a:t>c</a:t>
            </a:r>
            <a:r>
              <a:rPr sz="1000" spc="-5" dirty="0">
                <a:latin typeface="Arial"/>
                <a:cs typeface="Arial"/>
              </a:rPr>
              <a:t>h</a:t>
            </a:r>
            <a:r>
              <a:rPr sz="1000" spc="-10" dirty="0">
                <a:latin typeface="Arial"/>
                <a:cs typeface="Arial"/>
              </a:rPr>
              <a:t>e</a:t>
            </a:r>
            <a:r>
              <a:rPr sz="1000" spc="-5" dirty="0">
                <a:latin typeface="Arial"/>
                <a:cs typeface="Arial"/>
              </a:rPr>
              <a:t>d</a:t>
            </a:r>
            <a:r>
              <a:rPr sz="1000" spc="-10" dirty="0">
                <a:latin typeface="Arial"/>
                <a:cs typeface="Arial"/>
              </a:rPr>
              <a:t>uli</a:t>
            </a:r>
            <a:r>
              <a:rPr sz="1000" spc="-5" dirty="0"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563357" y="1615694"/>
            <a:ext cx="932307" cy="6394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63357" y="1615694"/>
            <a:ext cx="932815" cy="639445"/>
          </a:xfrm>
          <a:custGeom>
            <a:avLst/>
            <a:gdLst/>
            <a:ahLst/>
            <a:cxnLst/>
            <a:rect l="l" t="t" r="r" b="b"/>
            <a:pathLst>
              <a:path w="932815" h="639444">
                <a:moveTo>
                  <a:pt x="0" y="319658"/>
                </a:moveTo>
                <a:lnTo>
                  <a:pt x="12309" y="246368"/>
                </a:lnTo>
                <a:lnTo>
                  <a:pt x="47371" y="179086"/>
                </a:lnTo>
                <a:lnTo>
                  <a:pt x="72561" y="148299"/>
                </a:lnTo>
                <a:lnTo>
                  <a:pt x="102390" y="119733"/>
                </a:lnTo>
                <a:lnTo>
                  <a:pt x="136509" y="93630"/>
                </a:lnTo>
                <a:lnTo>
                  <a:pt x="174568" y="70229"/>
                </a:lnTo>
                <a:lnTo>
                  <a:pt x="216218" y="49770"/>
                </a:lnTo>
                <a:lnTo>
                  <a:pt x="261109" y="32492"/>
                </a:lnTo>
                <a:lnTo>
                  <a:pt x="308891" y="18637"/>
                </a:lnTo>
                <a:lnTo>
                  <a:pt x="359215" y="8443"/>
                </a:lnTo>
                <a:lnTo>
                  <a:pt x="411731" y="2150"/>
                </a:lnTo>
                <a:lnTo>
                  <a:pt x="466090" y="0"/>
                </a:lnTo>
                <a:lnTo>
                  <a:pt x="520450" y="2150"/>
                </a:lnTo>
                <a:lnTo>
                  <a:pt x="572971" y="8443"/>
                </a:lnTo>
                <a:lnTo>
                  <a:pt x="623303" y="18637"/>
                </a:lnTo>
                <a:lnTo>
                  <a:pt x="671096" y="32492"/>
                </a:lnTo>
                <a:lnTo>
                  <a:pt x="715998" y="49770"/>
                </a:lnTo>
                <a:lnTo>
                  <a:pt x="757661" y="70229"/>
                </a:lnTo>
                <a:lnTo>
                  <a:pt x="795734" y="93630"/>
                </a:lnTo>
                <a:lnTo>
                  <a:pt x="829866" y="119733"/>
                </a:lnTo>
                <a:lnTo>
                  <a:pt x="859708" y="148299"/>
                </a:lnTo>
                <a:lnTo>
                  <a:pt x="884910" y="179086"/>
                </a:lnTo>
                <a:lnTo>
                  <a:pt x="905121" y="211856"/>
                </a:lnTo>
                <a:lnTo>
                  <a:pt x="929169" y="282382"/>
                </a:lnTo>
                <a:lnTo>
                  <a:pt x="932307" y="319658"/>
                </a:lnTo>
                <a:lnTo>
                  <a:pt x="929169" y="356960"/>
                </a:lnTo>
                <a:lnTo>
                  <a:pt x="919990" y="392996"/>
                </a:lnTo>
                <a:lnTo>
                  <a:pt x="884910" y="460312"/>
                </a:lnTo>
                <a:lnTo>
                  <a:pt x="859708" y="491112"/>
                </a:lnTo>
                <a:lnTo>
                  <a:pt x="829866" y="519687"/>
                </a:lnTo>
                <a:lnTo>
                  <a:pt x="795734" y="545798"/>
                </a:lnTo>
                <a:lnTo>
                  <a:pt x="757661" y="569205"/>
                </a:lnTo>
                <a:lnTo>
                  <a:pt x="715998" y="589669"/>
                </a:lnTo>
                <a:lnTo>
                  <a:pt x="671096" y="606949"/>
                </a:lnTo>
                <a:lnTo>
                  <a:pt x="623303" y="620806"/>
                </a:lnTo>
                <a:lnTo>
                  <a:pt x="572971" y="631001"/>
                </a:lnTo>
                <a:lnTo>
                  <a:pt x="520450" y="637294"/>
                </a:lnTo>
                <a:lnTo>
                  <a:pt x="466090" y="639444"/>
                </a:lnTo>
                <a:lnTo>
                  <a:pt x="411731" y="637294"/>
                </a:lnTo>
                <a:lnTo>
                  <a:pt x="359215" y="631001"/>
                </a:lnTo>
                <a:lnTo>
                  <a:pt x="308891" y="620806"/>
                </a:lnTo>
                <a:lnTo>
                  <a:pt x="261109" y="606949"/>
                </a:lnTo>
                <a:lnTo>
                  <a:pt x="216218" y="589669"/>
                </a:lnTo>
                <a:lnTo>
                  <a:pt x="174568" y="569205"/>
                </a:lnTo>
                <a:lnTo>
                  <a:pt x="136509" y="545798"/>
                </a:lnTo>
                <a:lnTo>
                  <a:pt x="102390" y="519687"/>
                </a:lnTo>
                <a:lnTo>
                  <a:pt x="72561" y="491112"/>
                </a:lnTo>
                <a:lnTo>
                  <a:pt x="47371" y="460312"/>
                </a:lnTo>
                <a:lnTo>
                  <a:pt x="27170" y="427527"/>
                </a:lnTo>
                <a:lnTo>
                  <a:pt x="3135" y="356960"/>
                </a:lnTo>
                <a:lnTo>
                  <a:pt x="0" y="319658"/>
                </a:lnTo>
                <a:close/>
              </a:path>
            </a:pathLst>
          </a:custGeom>
          <a:ln w="952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673085" y="1779778"/>
            <a:ext cx="75120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9370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Transfer </a:t>
            </a:r>
            <a:r>
              <a:rPr sz="1000" spc="-5" dirty="0">
                <a:latin typeface="Arial"/>
                <a:cs typeface="Arial"/>
              </a:rPr>
              <a:t>of  Req</a:t>
            </a:r>
            <a:r>
              <a:rPr sz="1000" spc="-10" dirty="0">
                <a:latin typeface="Arial"/>
                <a:cs typeface="Arial"/>
              </a:rPr>
              <a:t>ui</a:t>
            </a:r>
            <a:r>
              <a:rPr sz="1000" spc="-5" dirty="0">
                <a:latin typeface="Arial"/>
                <a:cs typeface="Arial"/>
              </a:rPr>
              <a:t>re</a:t>
            </a:r>
            <a:r>
              <a:rPr sz="1000" spc="10" dirty="0">
                <a:latin typeface="Arial"/>
                <a:cs typeface="Arial"/>
              </a:rPr>
              <a:t>m</a:t>
            </a:r>
            <a:r>
              <a:rPr sz="1000" spc="-5" dirty="0">
                <a:latin typeface="Arial"/>
                <a:cs typeface="Arial"/>
              </a:rPr>
              <a:t>e</a:t>
            </a:r>
            <a:r>
              <a:rPr sz="1000" spc="-10" dirty="0">
                <a:latin typeface="Arial"/>
                <a:cs typeface="Arial"/>
              </a:rPr>
              <a:t>n</a:t>
            </a:r>
            <a:r>
              <a:rPr sz="1000" spc="-5" dirty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983219" y="2575305"/>
            <a:ext cx="932179" cy="640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983219" y="2575305"/>
            <a:ext cx="932180" cy="640715"/>
          </a:xfrm>
          <a:custGeom>
            <a:avLst/>
            <a:gdLst/>
            <a:ahLst/>
            <a:cxnLst/>
            <a:rect l="l" t="t" r="r" b="b"/>
            <a:pathLst>
              <a:path w="932179" h="640714">
                <a:moveTo>
                  <a:pt x="0" y="320294"/>
                </a:moveTo>
                <a:lnTo>
                  <a:pt x="12309" y="246848"/>
                </a:lnTo>
                <a:lnTo>
                  <a:pt x="47371" y="179429"/>
                </a:lnTo>
                <a:lnTo>
                  <a:pt x="72561" y="148580"/>
                </a:lnTo>
                <a:lnTo>
                  <a:pt x="102390" y="119959"/>
                </a:lnTo>
                <a:lnTo>
                  <a:pt x="136509" y="93805"/>
                </a:lnTo>
                <a:lnTo>
                  <a:pt x="174568" y="70359"/>
                </a:lnTo>
                <a:lnTo>
                  <a:pt x="216218" y="49861"/>
                </a:lnTo>
                <a:lnTo>
                  <a:pt x="261109" y="32551"/>
                </a:lnTo>
                <a:lnTo>
                  <a:pt x="308891" y="18670"/>
                </a:lnTo>
                <a:lnTo>
                  <a:pt x="359215" y="8458"/>
                </a:lnTo>
                <a:lnTo>
                  <a:pt x="411731" y="2154"/>
                </a:lnTo>
                <a:lnTo>
                  <a:pt x="466089" y="0"/>
                </a:lnTo>
                <a:lnTo>
                  <a:pt x="520448" y="2154"/>
                </a:lnTo>
                <a:lnTo>
                  <a:pt x="572964" y="8458"/>
                </a:lnTo>
                <a:lnTo>
                  <a:pt x="623288" y="18670"/>
                </a:lnTo>
                <a:lnTo>
                  <a:pt x="671070" y="32551"/>
                </a:lnTo>
                <a:lnTo>
                  <a:pt x="715961" y="49861"/>
                </a:lnTo>
                <a:lnTo>
                  <a:pt x="757611" y="70359"/>
                </a:lnTo>
                <a:lnTo>
                  <a:pt x="795670" y="93805"/>
                </a:lnTo>
                <a:lnTo>
                  <a:pt x="829789" y="119959"/>
                </a:lnTo>
                <a:lnTo>
                  <a:pt x="859618" y="148580"/>
                </a:lnTo>
                <a:lnTo>
                  <a:pt x="884808" y="179429"/>
                </a:lnTo>
                <a:lnTo>
                  <a:pt x="905009" y="212265"/>
                </a:lnTo>
                <a:lnTo>
                  <a:pt x="929044" y="282937"/>
                </a:lnTo>
                <a:lnTo>
                  <a:pt x="932179" y="320294"/>
                </a:lnTo>
                <a:lnTo>
                  <a:pt x="929044" y="357650"/>
                </a:lnTo>
                <a:lnTo>
                  <a:pt x="919870" y="393739"/>
                </a:lnTo>
                <a:lnTo>
                  <a:pt x="884808" y="461158"/>
                </a:lnTo>
                <a:lnTo>
                  <a:pt x="859618" y="492007"/>
                </a:lnTo>
                <a:lnTo>
                  <a:pt x="829789" y="520628"/>
                </a:lnTo>
                <a:lnTo>
                  <a:pt x="795670" y="546782"/>
                </a:lnTo>
                <a:lnTo>
                  <a:pt x="757611" y="570228"/>
                </a:lnTo>
                <a:lnTo>
                  <a:pt x="715961" y="590726"/>
                </a:lnTo>
                <a:lnTo>
                  <a:pt x="671070" y="608036"/>
                </a:lnTo>
                <a:lnTo>
                  <a:pt x="623288" y="621917"/>
                </a:lnTo>
                <a:lnTo>
                  <a:pt x="572964" y="632129"/>
                </a:lnTo>
                <a:lnTo>
                  <a:pt x="520448" y="638433"/>
                </a:lnTo>
                <a:lnTo>
                  <a:pt x="466089" y="640588"/>
                </a:lnTo>
                <a:lnTo>
                  <a:pt x="411731" y="638433"/>
                </a:lnTo>
                <a:lnTo>
                  <a:pt x="359215" y="632129"/>
                </a:lnTo>
                <a:lnTo>
                  <a:pt x="308891" y="621917"/>
                </a:lnTo>
                <a:lnTo>
                  <a:pt x="261109" y="608036"/>
                </a:lnTo>
                <a:lnTo>
                  <a:pt x="216218" y="590726"/>
                </a:lnTo>
                <a:lnTo>
                  <a:pt x="174568" y="570228"/>
                </a:lnTo>
                <a:lnTo>
                  <a:pt x="136509" y="546782"/>
                </a:lnTo>
                <a:lnTo>
                  <a:pt x="102390" y="520628"/>
                </a:lnTo>
                <a:lnTo>
                  <a:pt x="72561" y="492007"/>
                </a:lnTo>
                <a:lnTo>
                  <a:pt x="47371" y="461158"/>
                </a:lnTo>
                <a:lnTo>
                  <a:pt x="27170" y="428322"/>
                </a:lnTo>
                <a:lnTo>
                  <a:pt x="3135" y="357650"/>
                </a:lnTo>
                <a:lnTo>
                  <a:pt x="0" y="3202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245602" y="2816478"/>
            <a:ext cx="41148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P</a:t>
            </a:r>
            <a:r>
              <a:rPr sz="1000" spc="-5" dirty="0">
                <a:latin typeface="Arial"/>
                <a:cs typeface="Arial"/>
              </a:rPr>
              <a:t>r</a:t>
            </a:r>
            <a:r>
              <a:rPr sz="1000" spc="-10" dirty="0">
                <a:latin typeface="Arial"/>
                <a:cs typeface="Arial"/>
              </a:rPr>
              <a:t>i</a:t>
            </a:r>
            <a:r>
              <a:rPr sz="1000" dirty="0">
                <a:latin typeface="Arial"/>
                <a:cs typeface="Arial"/>
              </a:rPr>
              <a:t>c</a:t>
            </a:r>
            <a:r>
              <a:rPr sz="1000" spc="-10" dirty="0">
                <a:latin typeface="Arial"/>
                <a:cs typeface="Arial"/>
              </a:rPr>
              <a:t>i</a:t>
            </a:r>
            <a:r>
              <a:rPr sz="1000" spc="-5" dirty="0"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19" y="1847088"/>
            <a:ext cx="574548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7616" y="2356104"/>
            <a:ext cx="652272" cy="66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9196" y="260604"/>
            <a:ext cx="886968" cy="897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Sales Process -</a:t>
            </a:r>
            <a:r>
              <a:rPr spc="-70" dirty="0"/>
              <a:t> </a:t>
            </a:r>
            <a:r>
              <a:rPr dirty="0"/>
              <a:t>Sales</a:t>
            </a:r>
          </a:p>
        </p:txBody>
      </p:sp>
      <p:sp>
        <p:nvSpPr>
          <p:cNvPr id="10" name="object 10"/>
          <p:cNvSpPr/>
          <p:nvPr/>
        </p:nvSpPr>
        <p:spPr>
          <a:xfrm>
            <a:off x="533400" y="1371600"/>
            <a:ext cx="3886200" cy="251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1524000"/>
            <a:ext cx="3962400" cy="2362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400" y="4038600"/>
            <a:ext cx="3886200" cy="213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03775" y="4150741"/>
            <a:ext cx="3371215" cy="1475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85" dirty="0">
                <a:latin typeface="Times New Roman"/>
                <a:cs typeface="Times New Roman"/>
              </a:rPr>
              <a:t>VA01 </a:t>
            </a:r>
            <a:r>
              <a:rPr sz="2400" spc="-5" dirty="0"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Create sales order  </a:t>
            </a:r>
            <a:r>
              <a:rPr sz="2400" spc="-85" dirty="0">
                <a:latin typeface="Times New Roman"/>
                <a:cs typeface="Times New Roman"/>
              </a:rPr>
              <a:t>VA02 </a:t>
            </a:r>
            <a:r>
              <a:rPr sz="2400" spc="-5" dirty="0">
                <a:latin typeface="Times New Roman"/>
                <a:cs typeface="Times New Roman"/>
              </a:rPr>
              <a:t>– Change </a:t>
            </a:r>
            <a:r>
              <a:rPr sz="2400" dirty="0">
                <a:latin typeface="Times New Roman"/>
                <a:cs typeface="Times New Roman"/>
              </a:rPr>
              <a:t>sales order  </a:t>
            </a:r>
            <a:r>
              <a:rPr sz="2400" spc="-85" dirty="0">
                <a:latin typeface="Times New Roman"/>
                <a:cs typeface="Times New Roman"/>
              </a:rPr>
              <a:t>VA03 </a:t>
            </a:r>
            <a:r>
              <a:rPr sz="2400" spc="-5" dirty="0">
                <a:latin typeface="Times New Roman"/>
                <a:cs typeface="Times New Roman"/>
              </a:rPr>
              <a:t>– </a:t>
            </a:r>
            <a:r>
              <a:rPr sz="2400" dirty="0">
                <a:latin typeface="Times New Roman"/>
                <a:cs typeface="Times New Roman"/>
              </a:rPr>
              <a:t>Display sales order  </a:t>
            </a:r>
            <a:r>
              <a:rPr sz="2400" spc="-85" dirty="0">
                <a:latin typeface="Times New Roman"/>
                <a:cs typeface="Times New Roman"/>
              </a:rPr>
              <a:t>VA05 </a:t>
            </a:r>
            <a:r>
              <a:rPr sz="2400" dirty="0">
                <a:latin typeface="Times New Roman"/>
                <a:cs typeface="Times New Roman"/>
              </a:rPr>
              <a:t>– List of sales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orders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" y="5771388"/>
            <a:ext cx="336804" cy="341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3952" y="260604"/>
            <a:ext cx="886968" cy="897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Sales Process -</a:t>
            </a:r>
            <a:r>
              <a:rPr spc="-60" dirty="0"/>
              <a:t> </a:t>
            </a:r>
            <a:r>
              <a:rPr dirty="0"/>
              <a:t>Delivery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3151" y="1287526"/>
            <a:ext cx="7811134" cy="4508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Shipping process begins </a:t>
            </a:r>
            <a:r>
              <a:rPr sz="1600" b="1" spc="5" dirty="0">
                <a:latin typeface="Arial"/>
                <a:cs typeface="Arial"/>
              </a:rPr>
              <a:t>with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Outbound</a:t>
            </a:r>
            <a:endParaRPr sz="1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Delivery </a:t>
            </a:r>
            <a:r>
              <a:rPr sz="1600" b="1" spc="-5" dirty="0">
                <a:latin typeface="Arial"/>
                <a:cs typeface="Arial"/>
              </a:rPr>
              <a:t>document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creation</a:t>
            </a:r>
            <a:endParaRPr sz="1600">
              <a:latin typeface="Arial"/>
              <a:cs typeface="Arial"/>
            </a:endParaRPr>
          </a:p>
          <a:p>
            <a:pPr marL="355600" marR="2919730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The delivery </a:t>
            </a:r>
            <a:r>
              <a:rPr sz="1600" b="1" spc="-5" dirty="0">
                <a:latin typeface="Arial"/>
                <a:cs typeface="Arial"/>
              </a:rPr>
              <a:t>can be created </a:t>
            </a:r>
            <a:r>
              <a:rPr sz="1600" b="1" spc="5" dirty="0">
                <a:latin typeface="Arial"/>
                <a:cs typeface="Arial"/>
              </a:rPr>
              <a:t>with </a:t>
            </a:r>
            <a:r>
              <a:rPr sz="1600" b="1" spc="-5" dirty="0">
                <a:latin typeface="Arial"/>
                <a:cs typeface="Arial"/>
              </a:rPr>
              <a:t>/ </a:t>
            </a:r>
            <a:r>
              <a:rPr sz="1600" b="1" dirty="0">
                <a:latin typeface="Arial"/>
                <a:cs typeface="Arial"/>
              </a:rPr>
              <a:t>without  </a:t>
            </a:r>
            <a:r>
              <a:rPr sz="1600" b="1" spc="-5" dirty="0">
                <a:latin typeface="Arial"/>
                <a:cs typeface="Arial"/>
              </a:rPr>
              <a:t>reference to a preceding document (order), </a:t>
            </a:r>
            <a:r>
              <a:rPr sz="1600" b="1" spc="-10" dirty="0">
                <a:latin typeface="Arial"/>
                <a:cs typeface="Arial"/>
              </a:rPr>
              <a:t>but  </a:t>
            </a:r>
            <a:r>
              <a:rPr sz="1600" b="1" spc="-5" dirty="0">
                <a:latin typeface="Arial"/>
                <a:cs typeface="Arial"/>
              </a:rPr>
              <a:t>in general it is always created </a:t>
            </a:r>
            <a:r>
              <a:rPr sz="1600" b="1" spc="5" dirty="0">
                <a:latin typeface="Arial"/>
                <a:cs typeface="Arial"/>
              </a:rPr>
              <a:t>with</a:t>
            </a:r>
            <a:r>
              <a:rPr sz="1600" b="1" spc="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reference</a:t>
            </a:r>
            <a:endParaRPr sz="1600">
              <a:latin typeface="Arial"/>
              <a:cs typeface="Arial"/>
            </a:endParaRPr>
          </a:p>
          <a:p>
            <a:pPr marL="355600" marR="2986405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Delivery </a:t>
            </a:r>
            <a:r>
              <a:rPr sz="1600" b="1" spc="-5" dirty="0">
                <a:latin typeface="Arial"/>
                <a:cs typeface="Arial"/>
              </a:rPr>
              <a:t>document has header &amp; item </a:t>
            </a:r>
            <a:r>
              <a:rPr sz="1600" b="1" spc="-10" dirty="0">
                <a:latin typeface="Arial"/>
                <a:cs typeface="Arial"/>
              </a:rPr>
              <a:t>level  </a:t>
            </a:r>
            <a:r>
              <a:rPr sz="1600" b="1" spc="-5" dirty="0">
                <a:latin typeface="Arial"/>
                <a:cs typeface="Arial"/>
              </a:rPr>
              <a:t>data. The schedule line data of the sales order  forms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part of item </a:t>
            </a:r>
            <a:r>
              <a:rPr sz="1600" b="1" spc="-10" dirty="0">
                <a:latin typeface="Arial"/>
                <a:cs typeface="Arial"/>
              </a:rPr>
              <a:t>level</a:t>
            </a:r>
            <a:r>
              <a:rPr sz="1600" b="1" spc="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2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latin typeface="Arial"/>
                <a:cs typeface="Arial"/>
              </a:rPr>
              <a:t>The delivery </a:t>
            </a:r>
            <a:r>
              <a:rPr sz="1600" b="1" spc="-5" dirty="0">
                <a:latin typeface="Arial"/>
                <a:cs typeface="Arial"/>
              </a:rPr>
              <a:t>document control, supports and monitors all sub-process of </a:t>
            </a:r>
            <a:r>
              <a:rPr sz="1600" b="1" spc="-10" dirty="0">
                <a:latin typeface="Arial"/>
                <a:cs typeface="Arial"/>
              </a:rPr>
              <a:t>the  </a:t>
            </a:r>
            <a:r>
              <a:rPr sz="1600" b="1" spc="-5" dirty="0">
                <a:latin typeface="Arial"/>
                <a:cs typeface="Arial"/>
              </a:rPr>
              <a:t>shipping processes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like,</a:t>
            </a:r>
            <a:endParaRPr sz="16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0"/>
              </a:spcBef>
              <a:buFont typeface="Arial"/>
              <a:buChar char="-"/>
              <a:tabLst>
                <a:tab pos="756285" algn="l"/>
                <a:tab pos="756920" algn="l"/>
              </a:tabLst>
            </a:pPr>
            <a:r>
              <a:rPr sz="1400" b="1" dirty="0">
                <a:latin typeface="Arial"/>
                <a:cs typeface="Arial"/>
              </a:rPr>
              <a:t>Picking</a:t>
            </a:r>
            <a:r>
              <a:rPr sz="1400" b="1" spc="-1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(optional)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-"/>
              <a:tabLst>
                <a:tab pos="756285" algn="l"/>
                <a:tab pos="756920" algn="l"/>
              </a:tabLst>
            </a:pPr>
            <a:r>
              <a:rPr sz="1400" b="1" dirty="0">
                <a:latin typeface="Arial"/>
                <a:cs typeface="Arial"/>
              </a:rPr>
              <a:t>Packing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(optional)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-"/>
              <a:tabLst>
                <a:tab pos="756285" algn="l"/>
                <a:tab pos="756920" algn="l"/>
              </a:tabLst>
            </a:pPr>
            <a:r>
              <a:rPr sz="1400" b="1" spc="-5" dirty="0">
                <a:latin typeface="Arial"/>
                <a:cs typeface="Arial"/>
              </a:rPr>
              <a:t>Planning </a:t>
            </a:r>
            <a:r>
              <a:rPr sz="1400" b="1" dirty="0">
                <a:latin typeface="Arial"/>
                <a:cs typeface="Arial"/>
              </a:rPr>
              <a:t>&amp; </a:t>
            </a:r>
            <a:r>
              <a:rPr sz="1400" b="1" spc="-5" dirty="0">
                <a:latin typeface="Arial"/>
                <a:cs typeface="Arial"/>
              </a:rPr>
              <a:t>monitoring of transport</a:t>
            </a:r>
            <a:r>
              <a:rPr sz="1400" b="1" spc="2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(optional)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-"/>
              <a:tabLst>
                <a:tab pos="756285" algn="l"/>
                <a:tab pos="756920" algn="l"/>
              </a:tabLst>
            </a:pPr>
            <a:r>
              <a:rPr sz="1400" b="1" spc="-5" dirty="0">
                <a:latin typeface="Arial"/>
                <a:cs typeface="Arial"/>
              </a:rPr>
              <a:t>Posting good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issue</a:t>
            </a:r>
            <a:endParaRPr sz="1400">
              <a:latin typeface="Arial"/>
              <a:cs typeface="Arial"/>
            </a:endParaRPr>
          </a:p>
          <a:p>
            <a:pPr marL="355600" marR="56007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latin typeface="Arial"/>
                <a:cs typeface="Arial"/>
              </a:rPr>
              <a:t>Posting </a:t>
            </a:r>
            <a:r>
              <a:rPr sz="1600" b="1" spc="-10" dirty="0">
                <a:latin typeface="Arial"/>
                <a:cs typeface="Arial"/>
              </a:rPr>
              <a:t>goods </a:t>
            </a:r>
            <a:r>
              <a:rPr sz="1600" b="1" spc="-5" dirty="0">
                <a:latin typeface="Arial"/>
                <a:cs typeface="Arial"/>
              </a:rPr>
              <a:t>issue changes quantity as </a:t>
            </a:r>
            <a:r>
              <a:rPr sz="1600" b="1" spc="5" dirty="0">
                <a:latin typeface="Arial"/>
                <a:cs typeface="Arial"/>
              </a:rPr>
              <a:t>well </a:t>
            </a:r>
            <a:r>
              <a:rPr sz="1600" b="1" spc="-5" dirty="0">
                <a:latin typeface="Arial"/>
                <a:cs typeface="Arial"/>
              </a:rPr>
              <a:t>as </a:t>
            </a:r>
            <a:r>
              <a:rPr sz="1600" b="1" spc="-10" dirty="0">
                <a:latin typeface="Arial"/>
                <a:cs typeface="Arial"/>
              </a:rPr>
              <a:t>value </a:t>
            </a:r>
            <a:r>
              <a:rPr sz="1600" b="1" spc="-5" dirty="0">
                <a:latin typeface="Arial"/>
                <a:cs typeface="Arial"/>
              </a:rPr>
              <a:t>of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stock (for  </a:t>
            </a:r>
            <a:r>
              <a:rPr sz="1600" b="1" spc="-10" dirty="0">
                <a:latin typeface="Arial"/>
                <a:cs typeface="Arial"/>
              </a:rPr>
              <a:t>valuated </a:t>
            </a:r>
            <a:r>
              <a:rPr sz="1600" b="1" spc="-5" dirty="0">
                <a:latin typeface="Arial"/>
                <a:cs typeface="Arial"/>
              </a:rPr>
              <a:t>materials) and is reflected in </a:t>
            </a:r>
            <a:r>
              <a:rPr sz="1600" b="1" spc="-10" dirty="0">
                <a:latin typeface="Arial"/>
                <a:cs typeface="Arial"/>
              </a:rPr>
              <a:t>relevant</a:t>
            </a:r>
            <a:r>
              <a:rPr sz="1600" b="1" spc="23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accounts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77000" y="2133600"/>
            <a:ext cx="1638300" cy="1398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81800" y="1219200"/>
            <a:ext cx="1047750" cy="1000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38800" y="1752600"/>
            <a:ext cx="762000" cy="1270000"/>
          </a:xfrm>
          <a:custGeom>
            <a:avLst/>
            <a:gdLst/>
            <a:ahLst/>
            <a:cxnLst/>
            <a:rect l="l" t="t" r="r" b="b"/>
            <a:pathLst>
              <a:path w="762000" h="1270000">
                <a:moveTo>
                  <a:pt x="0" y="453389"/>
                </a:moveTo>
                <a:lnTo>
                  <a:pt x="2683" y="491516"/>
                </a:lnTo>
                <a:lnTo>
                  <a:pt x="10614" y="528934"/>
                </a:lnTo>
                <a:lnTo>
                  <a:pt x="23607" y="565489"/>
                </a:lnTo>
                <a:lnTo>
                  <a:pt x="41482" y="601027"/>
                </a:lnTo>
                <a:lnTo>
                  <a:pt x="64055" y="635395"/>
                </a:lnTo>
                <a:lnTo>
                  <a:pt x="91143" y="668438"/>
                </a:lnTo>
                <a:lnTo>
                  <a:pt x="122564" y="700004"/>
                </a:lnTo>
                <a:lnTo>
                  <a:pt x="158135" y="729937"/>
                </a:lnTo>
                <a:lnTo>
                  <a:pt x="197674" y="758086"/>
                </a:lnTo>
                <a:lnTo>
                  <a:pt x="240998" y="784295"/>
                </a:lnTo>
                <a:lnTo>
                  <a:pt x="287925" y="808411"/>
                </a:lnTo>
                <a:lnTo>
                  <a:pt x="338271" y="830281"/>
                </a:lnTo>
                <a:lnTo>
                  <a:pt x="391853" y="849750"/>
                </a:lnTo>
                <a:lnTo>
                  <a:pt x="448491" y="866665"/>
                </a:lnTo>
                <a:lnTo>
                  <a:pt x="508000" y="880872"/>
                </a:lnTo>
                <a:lnTo>
                  <a:pt x="508000" y="751332"/>
                </a:lnTo>
                <a:lnTo>
                  <a:pt x="762000" y="1036320"/>
                </a:lnTo>
                <a:lnTo>
                  <a:pt x="508000" y="1269491"/>
                </a:lnTo>
                <a:lnTo>
                  <a:pt x="508000" y="1139952"/>
                </a:lnTo>
                <a:lnTo>
                  <a:pt x="448491" y="1125745"/>
                </a:lnTo>
                <a:lnTo>
                  <a:pt x="391853" y="1108830"/>
                </a:lnTo>
                <a:lnTo>
                  <a:pt x="338271" y="1089361"/>
                </a:lnTo>
                <a:lnTo>
                  <a:pt x="287925" y="1067491"/>
                </a:lnTo>
                <a:lnTo>
                  <a:pt x="240998" y="1043375"/>
                </a:lnTo>
                <a:lnTo>
                  <a:pt x="197674" y="1017166"/>
                </a:lnTo>
                <a:lnTo>
                  <a:pt x="158135" y="989017"/>
                </a:lnTo>
                <a:lnTo>
                  <a:pt x="122564" y="959084"/>
                </a:lnTo>
                <a:lnTo>
                  <a:pt x="91143" y="927518"/>
                </a:lnTo>
                <a:lnTo>
                  <a:pt x="64055" y="894475"/>
                </a:lnTo>
                <a:lnTo>
                  <a:pt x="41482" y="860107"/>
                </a:lnTo>
                <a:lnTo>
                  <a:pt x="23607" y="824569"/>
                </a:lnTo>
                <a:lnTo>
                  <a:pt x="10614" y="788014"/>
                </a:lnTo>
                <a:lnTo>
                  <a:pt x="2683" y="750596"/>
                </a:lnTo>
                <a:lnTo>
                  <a:pt x="0" y="712470"/>
                </a:lnTo>
                <a:lnTo>
                  <a:pt x="0" y="453389"/>
                </a:lnTo>
                <a:lnTo>
                  <a:pt x="2292" y="417952"/>
                </a:lnTo>
                <a:lnTo>
                  <a:pt x="9056" y="383261"/>
                </a:lnTo>
                <a:lnTo>
                  <a:pt x="35322" y="316523"/>
                </a:lnTo>
                <a:lnTo>
                  <a:pt x="77444" y="253981"/>
                </a:lnTo>
                <a:lnTo>
                  <a:pt x="104027" y="224536"/>
                </a:lnTo>
                <a:lnTo>
                  <a:pt x="134065" y="196441"/>
                </a:lnTo>
                <a:lnTo>
                  <a:pt x="167391" y="169799"/>
                </a:lnTo>
                <a:lnTo>
                  <a:pt x="203833" y="144709"/>
                </a:lnTo>
                <a:lnTo>
                  <a:pt x="243223" y="121273"/>
                </a:lnTo>
                <a:lnTo>
                  <a:pt x="285392" y="99590"/>
                </a:lnTo>
                <a:lnTo>
                  <a:pt x="330170" y="79763"/>
                </a:lnTo>
                <a:lnTo>
                  <a:pt x="377387" y="61891"/>
                </a:lnTo>
                <a:lnTo>
                  <a:pt x="426875" y="46075"/>
                </a:lnTo>
                <a:lnTo>
                  <a:pt x="478464" y="32416"/>
                </a:lnTo>
                <a:lnTo>
                  <a:pt x="531985" y="21015"/>
                </a:lnTo>
                <a:lnTo>
                  <a:pt x="587268" y="11972"/>
                </a:lnTo>
                <a:lnTo>
                  <a:pt x="644145" y="5388"/>
                </a:lnTo>
                <a:lnTo>
                  <a:pt x="702445" y="1363"/>
                </a:lnTo>
                <a:lnTo>
                  <a:pt x="762000" y="0"/>
                </a:lnTo>
                <a:lnTo>
                  <a:pt x="762000" y="259079"/>
                </a:lnTo>
                <a:lnTo>
                  <a:pt x="702988" y="260432"/>
                </a:lnTo>
                <a:lnTo>
                  <a:pt x="645001" y="264432"/>
                </a:lnTo>
                <a:lnTo>
                  <a:pt x="588234" y="270992"/>
                </a:lnTo>
                <a:lnTo>
                  <a:pt x="532885" y="280025"/>
                </a:lnTo>
                <a:lnTo>
                  <a:pt x="479150" y="291445"/>
                </a:lnTo>
                <a:lnTo>
                  <a:pt x="427226" y="305163"/>
                </a:lnTo>
                <a:lnTo>
                  <a:pt x="377308" y="321094"/>
                </a:lnTo>
                <a:lnTo>
                  <a:pt x="329594" y="339150"/>
                </a:lnTo>
                <a:lnTo>
                  <a:pt x="284280" y="359244"/>
                </a:lnTo>
                <a:lnTo>
                  <a:pt x="241563" y="381290"/>
                </a:lnTo>
                <a:lnTo>
                  <a:pt x="201638" y="405199"/>
                </a:lnTo>
                <a:lnTo>
                  <a:pt x="164703" y="430885"/>
                </a:lnTo>
                <a:lnTo>
                  <a:pt x="130955" y="458262"/>
                </a:lnTo>
                <a:lnTo>
                  <a:pt x="100588" y="487242"/>
                </a:lnTo>
                <a:lnTo>
                  <a:pt x="73801" y="517738"/>
                </a:lnTo>
                <a:lnTo>
                  <a:pt x="50789" y="549663"/>
                </a:lnTo>
                <a:lnTo>
                  <a:pt x="31750" y="5829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77200" y="1676400"/>
            <a:ext cx="838200" cy="1195070"/>
          </a:xfrm>
          <a:custGeom>
            <a:avLst/>
            <a:gdLst/>
            <a:ahLst/>
            <a:cxnLst/>
            <a:rect l="l" t="t" r="r" b="b"/>
            <a:pathLst>
              <a:path w="838200" h="1195070">
                <a:moveTo>
                  <a:pt x="838200" y="670560"/>
                </a:moveTo>
                <a:lnTo>
                  <a:pt x="829111" y="607493"/>
                </a:lnTo>
                <a:lnTo>
                  <a:pt x="802710" y="547302"/>
                </a:lnTo>
                <a:lnTo>
                  <a:pt x="760293" y="490647"/>
                </a:lnTo>
                <a:lnTo>
                  <a:pt x="703158" y="438188"/>
                </a:lnTo>
                <a:lnTo>
                  <a:pt x="669476" y="413737"/>
                </a:lnTo>
                <a:lnTo>
                  <a:pt x="632600" y="390583"/>
                </a:lnTo>
                <a:lnTo>
                  <a:pt x="592693" y="368808"/>
                </a:lnTo>
                <a:lnTo>
                  <a:pt x="549916" y="348493"/>
                </a:lnTo>
                <a:lnTo>
                  <a:pt x="504433" y="329722"/>
                </a:lnTo>
                <a:lnTo>
                  <a:pt x="456404" y="312576"/>
                </a:lnTo>
                <a:lnTo>
                  <a:pt x="405992" y="297139"/>
                </a:lnTo>
                <a:lnTo>
                  <a:pt x="353359" y="283493"/>
                </a:lnTo>
                <a:lnTo>
                  <a:pt x="298667" y="271720"/>
                </a:lnTo>
                <a:lnTo>
                  <a:pt x="242079" y="261903"/>
                </a:lnTo>
                <a:lnTo>
                  <a:pt x="183756" y="254124"/>
                </a:lnTo>
                <a:lnTo>
                  <a:pt x="123860" y="248465"/>
                </a:lnTo>
                <a:lnTo>
                  <a:pt x="62554" y="245010"/>
                </a:lnTo>
                <a:lnTo>
                  <a:pt x="0" y="243839"/>
                </a:lnTo>
                <a:lnTo>
                  <a:pt x="0" y="0"/>
                </a:lnTo>
                <a:lnTo>
                  <a:pt x="62554" y="1170"/>
                </a:lnTo>
                <a:lnTo>
                  <a:pt x="123860" y="4625"/>
                </a:lnTo>
                <a:lnTo>
                  <a:pt x="183756" y="10284"/>
                </a:lnTo>
                <a:lnTo>
                  <a:pt x="242079" y="18063"/>
                </a:lnTo>
                <a:lnTo>
                  <a:pt x="298667" y="27880"/>
                </a:lnTo>
                <a:lnTo>
                  <a:pt x="353359" y="39653"/>
                </a:lnTo>
                <a:lnTo>
                  <a:pt x="405992" y="53299"/>
                </a:lnTo>
                <a:lnTo>
                  <a:pt x="456404" y="68736"/>
                </a:lnTo>
                <a:lnTo>
                  <a:pt x="504433" y="85882"/>
                </a:lnTo>
                <a:lnTo>
                  <a:pt x="549916" y="104653"/>
                </a:lnTo>
                <a:lnTo>
                  <a:pt x="592693" y="124967"/>
                </a:lnTo>
                <a:lnTo>
                  <a:pt x="632600" y="146743"/>
                </a:lnTo>
                <a:lnTo>
                  <a:pt x="669476" y="169897"/>
                </a:lnTo>
                <a:lnTo>
                  <a:pt x="703158" y="194348"/>
                </a:lnTo>
                <a:lnTo>
                  <a:pt x="733484" y="220012"/>
                </a:lnTo>
                <a:lnTo>
                  <a:pt x="783423" y="274652"/>
                </a:lnTo>
                <a:lnTo>
                  <a:pt x="817994" y="333157"/>
                </a:lnTo>
                <a:lnTo>
                  <a:pt x="835900" y="394868"/>
                </a:lnTo>
                <a:lnTo>
                  <a:pt x="838200" y="426720"/>
                </a:lnTo>
                <a:lnTo>
                  <a:pt x="838200" y="670560"/>
                </a:lnTo>
                <a:lnTo>
                  <a:pt x="835603" y="704218"/>
                </a:lnTo>
                <a:lnTo>
                  <a:pt x="827925" y="737296"/>
                </a:lnTo>
                <a:lnTo>
                  <a:pt x="797982" y="801237"/>
                </a:lnTo>
                <a:lnTo>
                  <a:pt x="749695" y="861429"/>
                </a:lnTo>
                <a:lnTo>
                  <a:pt x="719086" y="889823"/>
                </a:lnTo>
                <a:lnTo>
                  <a:pt x="684387" y="916924"/>
                </a:lnTo>
                <a:lnTo>
                  <a:pt x="645763" y="942612"/>
                </a:lnTo>
                <a:lnTo>
                  <a:pt x="603380" y="966768"/>
                </a:lnTo>
                <a:lnTo>
                  <a:pt x="557403" y="989275"/>
                </a:lnTo>
                <a:lnTo>
                  <a:pt x="507998" y="1010013"/>
                </a:lnTo>
                <a:lnTo>
                  <a:pt x="455329" y="1028862"/>
                </a:lnTo>
                <a:lnTo>
                  <a:pt x="399563" y="1045705"/>
                </a:lnTo>
                <a:lnTo>
                  <a:pt x="340865" y="1060423"/>
                </a:lnTo>
                <a:lnTo>
                  <a:pt x="279400" y="1072896"/>
                </a:lnTo>
                <a:lnTo>
                  <a:pt x="279400" y="1194815"/>
                </a:lnTo>
                <a:lnTo>
                  <a:pt x="0" y="975360"/>
                </a:lnTo>
                <a:lnTo>
                  <a:pt x="279400" y="707136"/>
                </a:lnTo>
                <a:lnTo>
                  <a:pt x="279400" y="829055"/>
                </a:lnTo>
                <a:lnTo>
                  <a:pt x="341309" y="816483"/>
                </a:lnTo>
                <a:lnTo>
                  <a:pt x="400596" y="801572"/>
                </a:lnTo>
                <a:lnTo>
                  <a:pt x="457053" y="784437"/>
                </a:lnTo>
                <a:lnTo>
                  <a:pt x="510469" y="765189"/>
                </a:lnTo>
                <a:lnTo>
                  <a:pt x="560636" y="743940"/>
                </a:lnTo>
                <a:lnTo>
                  <a:pt x="607345" y="720804"/>
                </a:lnTo>
                <a:lnTo>
                  <a:pt x="650387" y="695892"/>
                </a:lnTo>
                <a:lnTo>
                  <a:pt x="689553" y="669318"/>
                </a:lnTo>
                <a:lnTo>
                  <a:pt x="724634" y="641193"/>
                </a:lnTo>
                <a:lnTo>
                  <a:pt x="755420" y="611630"/>
                </a:lnTo>
                <a:lnTo>
                  <a:pt x="781703" y="580741"/>
                </a:lnTo>
                <a:lnTo>
                  <a:pt x="803275" y="5486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299" y="1296351"/>
            <a:ext cx="73152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3952" y="260604"/>
            <a:ext cx="886968" cy="897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Sales Process -</a:t>
            </a:r>
            <a:r>
              <a:rPr spc="-60" dirty="0"/>
              <a:t> </a:t>
            </a:r>
            <a:r>
              <a:rPr dirty="0"/>
              <a:t>Delivery</a:t>
            </a:r>
          </a:p>
        </p:txBody>
      </p:sp>
      <p:sp>
        <p:nvSpPr>
          <p:cNvPr id="10" name="object 10"/>
          <p:cNvSpPr/>
          <p:nvPr/>
        </p:nvSpPr>
        <p:spPr>
          <a:xfrm>
            <a:off x="3883405" y="1346327"/>
            <a:ext cx="765175" cy="191770"/>
          </a:xfrm>
          <a:custGeom>
            <a:avLst/>
            <a:gdLst/>
            <a:ahLst/>
            <a:cxnLst/>
            <a:rect l="l" t="t" r="r" b="b"/>
            <a:pathLst>
              <a:path w="765175" h="191769">
                <a:moveTo>
                  <a:pt x="677934" y="28066"/>
                </a:moveTo>
                <a:lnTo>
                  <a:pt x="0" y="163702"/>
                </a:lnTo>
                <a:lnTo>
                  <a:pt x="5588" y="191643"/>
                </a:lnTo>
                <a:lnTo>
                  <a:pt x="683529" y="56129"/>
                </a:lnTo>
                <a:lnTo>
                  <a:pt x="677934" y="28066"/>
                </a:lnTo>
                <a:close/>
              </a:path>
              <a:path w="765175" h="191769">
                <a:moveTo>
                  <a:pt x="764794" y="25273"/>
                </a:moveTo>
                <a:lnTo>
                  <a:pt x="691896" y="25273"/>
                </a:lnTo>
                <a:lnTo>
                  <a:pt x="697484" y="53339"/>
                </a:lnTo>
                <a:lnTo>
                  <a:pt x="683529" y="56129"/>
                </a:lnTo>
                <a:lnTo>
                  <a:pt x="689102" y="84074"/>
                </a:lnTo>
                <a:lnTo>
                  <a:pt x="764794" y="25273"/>
                </a:lnTo>
                <a:close/>
              </a:path>
              <a:path w="765175" h="191769">
                <a:moveTo>
                  <a:pt x="691896" y="25273"/>
                </a:moveTo>
                <a:lnTo>
                  <a:pt x="677934" y="28066"/>
                </a:lnTo>
                <a:lnTo>
                  <a:pt x="683529" y="56129"/>
                </a:lnTo>
                <a:lnTo>
                  <a:pt x="697484" y="53339"/>
                </a:lnTo>
                <a:lnTo>
                  <a:pt x="691896" y="25273"/>
                </a:lnTo>
                <a:close/>
              </a:path>
              <a:path w="765175" h="191769">
                <a:moveTo>
                  <a:pt x="672338" y="0"/>
                </a:moveTo>
                <a:lnTo>
                  <a:pt x="677934" y="28066"/>
                </a:lnTo>
                <a:lnTo>
                  <a:pt x="691896" y="25273"/>
                </a:lnTo>
                <a:lnTo>
                  <a:pt x="764794" y="25273"/>
                </a:lnTo>
                <a:lnTo>
                  <a:pt x="672338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8200" y="1143000"/>
            <a:ext cx="1600200" cy="457200"/>
          </a:xfrm>
          <a:custGeom>
            <a:avLst/>
            <a:gdLst/>
            <a:ahLst/>
            <a:cxnLst/>
            <a:rect l="l" t="t" r="r" b="b"/>
            <a:pathLst>
              <a:path w="1600200" h="457200">
                <a:moveTo>
                  <a:pt x="0" y="457200"/>
                </a:moveTo>
                <a:lnTo>
                  <a:pt x="1600200" y="457200"/>
                </a:lnTo>
                <a:lnTo>
                  <a:pt x="1600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857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60214" y="1243329"/>
            <a:ext cx="142557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Post Goods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Issue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6298" y="3962400"/>
            <a:ext cx="5219701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8028" y="5211191"/>
            <a:ext cx="2559685" cy="83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VL01N </a:t>
            </a:r>
            <a:r>
              <a:rPr sz="1800" b="1" dirty="0">
                <a:latin typeface="Times New Roman"/>
                <a:cs typeface="Times New Roman"/>
              </a:rPr>
              <a:t>– </a:t>
            </a:r>
            <a:r>
              <a:rPr sz="1800" b="1" spc="-10" dirty="0">
                <a:latin typeface="Times New Roman"/>
                <a:cs typeface="Times New Roman"/>
              </a:rPr>
              <a:t>Create </a:t>
            </a:r>
            <a:r>
              <a:rPr sz="1800" b="1" dirty="0">
                <a:latin typeface="Times New Roman"/>
                <a:cs typeface="Times New Roman"/>
              </a:rPr>
              <a:t>delivery  </a:t>
            </a:r>
            <a:r>
              <a:rPr sz="1800" b="1" spc="-5" dirty="0">
                <a:latin typeface="Times New Roman"/>
                <a:cs typeface="Times New Roman"/>
              </a:rPr>
              <a:t>VL02N </a:t>
            </a:r>
            <a:r>
              <a:rPr sz="1800" b="1" dirty="0">
                <a:latin typeface="Times New Roman"/>
                <a:cs typeface="Times New Roman"/>
              </a:rPr>
              <a:t>– </a:t>
            </a:r>
            <a:r>
              <a:rPr sz="1800" b="1" spc="-5" dirty="0">
                <a:latin typeface="Times New Roman"/>
                <a:cs typeface="Times New Roman"/>
              </a:rPr>
              <a:t>Change</a:t>
            </a:r>
            <a:r>
              <a:rPr sz="1800" b="1" spc="-5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delivery  </a:t>
            </a:r>
            <a:r>
              <a:rPr sz="1800" b="1" spc="-5" dirty="0">
                <a:latin typeface="Times New Roman"/>
                <a:cs typeface="Times New Roman"/>
              </a:rPr>
              <a:t>VL03N </a:t>
            </a:r>
            <a:r>
              <a:rPr sz="1800" b="1" dirty="0">
                <a:latin typeface="Times New Roman"/>
                <a:cs typeface="Times New Roman"/>
              </a:rPr>
              <a:t>– </a:t>
            </a:r>
            <a:r>
              <a:rPr sz="1800" b="1" spc="-5" dirty="0">
                <a:latin typeface="Times New Roman"/>
                <a:cs typeface="Times New Roman"/>
              </a:rPr>
              <a:t>Display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delivery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24600" y="4114800"/>
            <a:ext cx="2286000" cy="781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10248" y="4100448"/>
            <a:ext cx="2314575" cy="809625"/>
          </a:xfrm>
          <a:custGeom>
            <a:avLst/>
            <a:gdLst/>
            <a:ahLst/>
            <a:cxnLst/>
            <a:rect l="l" t="t" r="r" b="b"/>
            <a:pathLst>
              <a:path w="2314575" h="809625">
                <a:moveTo>
                  <a:pt x="0" y="809625"/>
                </a:moveTo>
                <a:lnTo>
                  <a:pt x="2314575" y="809625"/>
                </a:lnTo>
                <a:lnTo>
                  <a:pt x="2314575" y="0"/>
                </a:lnTo>
                <a:lnTo>
                  <a:pt x="0" y="0"/>
                </a:lnTo>
                <a:lnTo>
                  <a:pt x="0" y="80962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Purpose</a:t>
            </a:r>
          </a:p>
        </p:txBody>
      </p:sp>
      <p:sp>
        <p:nvSpPr>
          <p:cNvPr id="5" name="object 5"/>
          <p:cNvSpPr/>
          <p:nvPr/>
        </p:nvSpPr>
        <p:spPr>
          <a:xfrm>
            <a:off x="1543811" y="4895088"/>
            <a:ext cx="377951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0953" y="1234694"/>
            <a:ext cx="2152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0578" y="1289558"/>
            <a:ext cx="6677659" cy="44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80000"/>
              </a:lnSpc>
            </a:pP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primary </a:t>
            </a:r>
            <a:r>
              <a:rPr sz="1800" b="1" dirty="0">
                <a:latin typeface="Arial"/>
                <a:cs typeface="Arial"/>
              </a:rPr>
              <a:t>responsibility of the </a:t>
            </a:r>
            <a:r>
              <a:rPr sz="1800" b="1" spc="-5" dirty="0">
                <a:latin typeface="Arial"/>
                <a:cs typeface="Arial"/>
              </a:rPr>
              <a:t>Sales department </a:t>
            </a:r>
            <a:r>
              <a:rPr sz="1800" b="1" dirty="0">
                <a:latin typeface="Arial"/>
                <a:cs typeface="Arial"/>
              </a:rPr>
              <a:t>is to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book  </a:t>
            </a:r>
            <a:r>
              <a:rPr sz="1800" b="1" spc="-5" dirty="0">
                <a:latin typeface="Arial"/>
                <a:cs typeface="Arial"/>
              </a:rPr>
              <a:t>orders &amp; generate </a:t>
            </a:r>
            <a:r>
              <a:rPr sz="1800" b="1" spc="-10" dirty="0">
                <a:latin typeface="Arial"/>
                <a:cs typeface="Arial"/>
              </a:rPr>
              <a:t>revenue </a:t>
            </a:r>
            <a:r>
              <a:rPr sz="1800" b="1" spc="-5" dirty="0">
                <a:latin typeface="Arial"/>
                <a:cs typeface="Arial"/>
              </a:rPr>
              <a:t>for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Organization.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0953" y="1728470"/>
            <a:ext cx="2152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2.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0578" y="1728470"/>
            <a:ext cx="721995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41985" algn="l"/>
                <a:tab pos="2044064" algn="l"/>
                <a:tab pos="2470785" algn="l"/>
                <a:tab pos="2820035" algn="l"/>
                <a:tab pos="3639820" algn="l"/>
                <a:tab pos="5133340" algn="l"/>
                <a:tab pos="6179185" algn="l"/>
                <a:tab pos="6863715" algn="l"/>
              </a:tabLst>
            </a:pPr>
            <a:r>
              <a:rPr sz="1800" b="1" spc="-5" dirty="0">
                <a:latin typeface="Arial"/>
                <a:cs typeface="Arial"/>
              </a:rPr>
              <a:t>The	e</a:t>
            </a:r>
            <a:r>
              <a:rPr sz="1800" b="1" spc="-15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spc="-5" dirty="0">
                <a:latin typeface="Arial"/>
                <a:cs typeface="Arial"/>
              </a:rPr>
              <a:t>o</a:t>
            </a:r>
            <a:r>
              <a:rPr sz="1800" b="1" spc="-20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es</a:t>
            </a:r>
            <a:r>
              <a:rPr sz="1800" b="1" dirty="0">
                <a:latin typeface="Arial"/>
                <a:cs typeface="Arial"/>
              </a:rPr>
              <a:t>	in	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les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5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5" dirty="0">
                <a:latin typeface="Arial"/>
                <a:cs typeface="Arial"/>
              </a:rPr>
              <a:t>par</a:t>
            </a:r>
            <a:r>
              <a:rPr sz="1800" b="1" dirty="0">
                <a:latin typeface="Arial"/>
                <a:cs typeface="Arial"/>
              </a:rPr>
              <a:t>tment	i</a:t>
            </a:r>
            <a:r>
              <a:rPr sz="1800" b="1" spc="5" dirty="0">
                <a:latin typeface="Arial"/>
                <a:cs typeface="Arial"/>
              </a:rPr>
              <a:t>n</a:t>
            </a:r>
            <a:r>
              <a:rPr sz="1800" b="1" spc="-5" dirty="0">
                <a:latin typeface="Arial"/>
                <a:cs typeface="Arial"/>
              </a:rPr>
              <a:t>te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t	</a:t>
            </a:r>
            <a:r>
              <a:rPr sz="1800" b="1" spc="35" dirty="0">
                <a:latin typeface="Arial"/>
                <a:cs typeface="Arial"/>
              </a:rPr>
              <a:t>w</a:t>
            </a:r>
            <a:r>
              <a:rPr sz="1800" b="1" spc="-10" dirty="0">
                <a:latin typeface="Arial"/>
                <a:cs typeface="Arial"/>
              </a:rPr>
              <a:t>i</a:t>
            </a:r>
            <a:r>
              <a:rPr sz="1800" b="1" dirty="0">
                <a:latin typeface="Arial"/>
                <a:cs typeface="Arial"/>
              </a:rPr>
              <a:t>th	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0578" y="1947926"/>
            <a:ext cx="7217409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Customers, </a:t>
            </a:r>
            <a:r>
              <a:rPr sz="1800" b="1" dirty="0">
                <a:latin typeface="Arial"/>
                <a:cs typeface="Arial"/>
              </a:rPr>
              <a:t>answer </a:t>
            </a:r>
            <a:r>
              <a:rPr sz="1800" b="1" spc="-10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their queries, provide them estimates, </a:t>
            </a:r>
            <a:r>
              <a:rPr sz="1800" b="1" spc="4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953" y="3100451"/>
            <a:ext cx="2152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3.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953" y="3594227"/>
            <a:ext cx="2152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4.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0953" y="4307713"/>
            <a:ext cx="2152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5.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0578" y="2222627"/>
            <a:ext cx="7219950" cy="3028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985" algn="just">
              <a:lnSpc>
                <a:spcPct val="80000"/>
              </a:lnSpc>
            </a:pPr>
            <a:r>
              <a:rPr sz="1800" b="1" spc="-5" dirty="0">
                <a:latin typeface="Arial"/>
                <a:cs typeface="Arial"/>
              </a:rPr>
              <a:t>updates </a:t>
            </a:r>
            <a:r>
              <a:rPr sz="1800" b="1" dirty="0">
                <a:latin typeface="Arial"/>
                <a:cs typeface="Arial"/>
              </a:rPr>
              <a:t>on </a:t>
            </a:r>
            <a:r>
              <a:rPr sz="1800" b="1" spc="-5" dirty="0">
                <a:latin typeface="Arial"/>
                <a:cs typeface="Arial"/>
              </a:rPr>
              <a:t>availability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products, </a:t>
            </a:r>
            <a:r>
              <a:rPr sz="1800" b="1" spc="-10" dirty="0">
                <a:latin typeface="Arial"/>
                <a:cs typeface="Arial"/>
              </a:rPr>
              <a:t>based </a:t>
            </a:r>
            <a:r>
              <a:rPr sz="1800" b="1" dirty="0">
                <a:latin typeface="Arial"/>
                <a:cs typeface="Arial"/>
              </a:rPr>
              <a:t>on the </a:t>
            </a:r>
            <a:r>
              <a:rPr sz="1800" b="1" spc="-10" dirty="0">
                <a:latin typeface="Arial"/>
                <a:cs typeface="Arial"/>
              </a:rPr>
              <a:t>buying </a:t>
            </a:r>
            <a:r>
              <a:rPr sz="1800" b="1" spc="-5" dirty="0">
                <a:latin typeface="Arial"/>
                <a:cs typeface="Arial"/>
              </a:rPr>
              <a:t>pattern  </a:t>
            </a:r>
            <a:r>
              <a:rPr sz="1800" b="1" dirty="0">
                <a:latin typeface="Arial"/>
                <a:cs typeface="Arial"/>
              </a:rPr>
              <a:t>of the </a:t>
            </a:r>
            <a:r>
              <a:rPr sz="1800" b="1" spc="-5" dirty="0">
                <a:latin typeface="Arial"/>
                <a:cs typeface="Arial"/>
              </a:rPr>
              <a:t>customers </a:t>
            </a:r>
            <a:r>
              <a:rPr sz="1800" b="1" dirty="0">
                <a:latin typeface="Arial"/>
                <a:cs typeface="Arial"/>
              </a:rPr>
              <a:t>offer appropriate products and </a:t>
            </a:r>
            <a:r>
              <a:rPr sz="1800" b="1" spc="-5" dirty="0">
                <a:latin typeface="Arial"/>
                <a:cs typeface="Arial"/>
              </a:rPr>
              <a:t>perform order  </a:t>
            </a:r>
            <a:r>
              <a:rPr sz="1800" b="1" dirty="0">
                <a:latin typeface="Arial"/>
                <a:cs typeface="Arial"/>
              </a:rPr>
              <a:t>entry in the </a:t>
            </a:r>
            <a:r>
              <a:rPr sz="1800" b="1" spc="-5" dirty="0">
                <a:latin typeface="Arial"/>
                <a:cs typeface="Arial"/>
              </a:rPr>
              <a:t>system, </a:t>
            </a:r>
            <a:r>
              <a:rPr sz="1800" b="1" dirty="0">
                <a:latin typeface="Arial"/>
                <a:cs typeface="Arial"/>
              </a:rPr>
              <a:t>maintain </a:t>
            </a:r>
            <a:r>
              <a:rPr sz="1800" b="1" spc="-5" dirty="0">
                <a:latin typeface="Arial"/>
                <a:cs typeface="Arial"/>
              </a:rPr>
              <a:t>basic </a:t>
            </a:r>
            <a:r>
              <a:rPr sz="1800" b="1" dirty="0">
                <a:latin typeface="Arial"/>
                <a:cs typeface="Arial"/>
              </a:rPr>
              <a:t>information about the  </a:t>
            </a:r>
            <a:r>
              <a:rPr sz="1800" b="1" spc="-5" dirty="0">
                <a:latin typeface="Arial"/>
                <a:cs typeface="Arial"/>
              </a:rPr>
              <a:t>customers </a:t>
            </a:r>
            <a:r>
              <a:rPr sz="1800" b="1" dirty="0">
                <a:latin typeface="Arial"/>
                <a:cs typeface="Arial"/>
              </a:rPr>
              <a:t>and product </a:t>
            </a:r>
            <a:r>
              <a:rPr sz="1800" b="1" spc="-5" dirty="0">
                <a:latin typeface="Arial"/>
                <a:cs typeface="Arial"/>
              </a:rPr>
              <a:t>&amp; </a:t>
            </a:r>
            <a:r>
              <a:rPr sz="1800" b="1" spc="-10" dirty="0">
                <a:latin typeface="Arial"/>
                <a:cs typeface="Arial"/>
              </a:rPr>
              <a:t>services </a:t>
            </a:r>
            <a:r>
              <a:rPr sz="1800" b="1" dirty="0">
                <a:latin typeface="Arial"/>
                <a:cs typeface="Arial"/>
              </a:rPr>
              <a:t>that </a:t>
            </a:r>
            <a:r>
              <a:rPr sz="1800" b="1" spc="-5" dirty="0">
                <a:latin typeface="Arial"/>
                <a:cs typeface="Arial"/>
              </a:rPr>
              <a:t>they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consume.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80000"/>
              </a:lnSpc>
              <a:spcBef>
                <a:spcPts val="430"/>
              </a:spcBef>
            </a:pPr>
            <a:r>
              <a:rPr sz="1800" b="1" spc="-5" dirty="0">
                <a:latin typeface="Arial"/>
                <a:cs typeface="Arial"/>
              </a:rPr>
              <a:t>Sales </a:t>
            </a:r>
            <a:r>
              <a:rPr sz="1800" b="1" dirty="0">
                <a:latin typeface="Arial"/>
                <a:cs typeface="Arial"/>
              </a:rPr>
              <a:t>people </a:t>
            </a:r>
            <a:r>
              <a:rPr sz="1800" b="1" spc="-5" dirty="0">
                <a:latin typeface="Arial"/>
                <a:cs typeface="Arial"/>
              </a:rPr>
              <a:t>need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10" dirty="0">
                <a:latin typeface="Arial"/>
                <a:cs typeface="Arial"/>
              </a:rPr>
              <a:t>have </a:t>
            </a:r>
            <a:r>
              <a:rPr sz="1800" b="1" dirty="0">
                <a:latin typeface="Arial"/>
                <a:cs typeface="Arial"/>
              </a:rPr>
              <a:t>knowledge </a:t>
            </a:r>
            <a:r>
              <a:rPr sz="1800" b="1" spc="-5" dirty="0">
                <a:latin typeface="Arial"/>
                <a:cs typeface="Arial"/>
              </a:rPr>
              <a:t>about taxation, </a:t>
            </a:r>
            <a:r>
              <a:rPr sz="1800" b="1" dirty="0">
                <a:latin typeface="Arial"/>
                <a:cs typeface="Arial"/>
              </a:rPr>
              <a:t>promotional  </a:t>
            </a:r>
            <a:r>
              <a:rPr sz="1800" b="1" spc="-5" dirty="0">
                <a:latin typeface="Arial"/>
                <a:cs typeface="Arial"/>
              </a:rPr>
              <a:t>campaigns, credit &amp; risk management </a:t>
            </a:r>
            <a:r>
              <a:rPr sz="1800" b="1" dirty="0">
                <a:latin typeface="Arial"/>
                <a:cs typeface="Arial"/>
              </a:rPr>
              <a:t>policies,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12700" marR="5715" algn="just">
              <a:lnSpc>
                <a:spcPct val="80000"/>
              </a:lnSpc>
              <a:spcBef>
                <a:spcPts val="430"/>
              </a:spcBef>
            </a:pPr>
            <a:r>
              <a:rPr sz="1800" b="1" dirty="0">
                <a:latin typeface="Arial"/>
                <a:cs typeface="Arial"/>
              </a:rPr>
              <a:t>Products </a:t>
            </a:r>
            <a:r>
              <a:rPr sz="1800" b="1" spc="-5" dirty="0">
                <a:latin typeface="Arial"/>
                <a:cs typeface="Arial"/>
              </a:rPr>
              <a:t>are </a:t>
            </a:r>
            <a:r>
              <a:rPr sz="1800" b="1" dirty="0">
                <a:latin typeface="Arial"/>
                <a:cs typeface="Arial"/>
              </a:rPr>
              <a:t>sold </a:t>
            </a:r>
            <a:r>
              <a:rPr sz="1800" b="1" spc="-5" dirty="0">
                <a:latin typeface="Arial"/>
                <a:cs typeface="Arial"/>
              </a:rPr>
              <a:t>or sent </a:t>
            </a:r>
            <a:r>
              <a:rPr sz="1800" b="1" spc="-10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business partners, or services are   performed for them. </a:t>
            </a:r>
            <a:r>
              <a:rPr sz="1800" b="1" dirty="0">
                <a:latin typeface="Arial"/>
                <a:cs typeface="Arial"/>
              </a:rPr>
              <a:t>Information about </a:t>
            </a:r>
            <a:r>
              <a:rPr sz="1800" b="1" spc="-10" dirty="0">
                <a:latin typeface="Arial"/>
                <a:cs typeface="Arial"/>
              </a:rPr>
              <a:t>the </a:t>
            </a:r>
            <a:r>
              <a:rPr sz="1800" b="1" dirty="0">
                <a:latin typeface="Arial"/>
                <a:cs typeface="Arial"/>
              </a:rPr>
              <a:t>products and </a:t>
            </a:r>
            <a:r>
              <a:rPr sz="1800" b="1" spc="-5" dirty="0">
                <a:latin typeface="Arial"/>
                <a:cs typeface="Arial"/>
              </a:rPr>
              <a:t>services,  as </a:t>
            </a:r>
            <a:r>
              <a:rPr sz="1800" b="1" spc="10" dirty="0">
                <a:latin typeface="Arial"/>
                <a:cs typeface="Arial"/>
              </a:rPr>
              <a:t>well </a:t>
            </a:r>
            <a:r>
              <a:rPr sz="1800" b="1" spc="-5" dirty="0">
                <a:latin typeface="Arial"/>
                <a:cs typeface="Arial"/>
              </a:rPr>
              <a:t>as </a:t>
            </a:r>
            <a:r>
              <a:rPr sz="1800" b="1" dirty="0">
                <a:latin typeface="Arial"/>
                <a:cs typeface="Arial"/>
              </a:rPr>
              <a:t>about the </a:t>
            </a:r>
            <a:r>
              <a:rPr sz="1800" b="1" spc="-5" dirty="0">
                <a:latin typeface="Arial"/>
                <a:cs typeface="Arial"/>
              </a:rPr>
              <a:t>customers, is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basis for sales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  <a:p>
            <a:pPr marL="12700" marR="5715" algn="just">
              <a:lnSpc>
                <a:spcPct val="80000"/>
              </a:lnSpc>
              <a:spcBef>
                <a:spcPts val="430"/>
              </a:spcBef>
            </a:pPr>
            <a:r>
              <a:rPr sz="1800" b="1" spc="-20" dirty="0">
                <a:latin typeface="Arial"/>
                <a:cs typeface="Arial"/>
              </a:rPr>
              <a:t>However, </a:t>
            </a:r>
            <a:r>
              <a:rPr sz="1800" b="1" dirty="0">
                <a:latin typeface="Arial"/>
                <a:cs typeface="Arial"/>
              </a:rPr>
              <a:t>in </a:t>
            </a:r>
            <a:r>
              <a:rPr sz="1800" b="1" spc="-5" dirty="0">
                <a:latin typeface="Arial"/>
                <a:cs typeface="Arial"/>
              </a:rPr>
              <a:t>order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deliver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goods </a:t>
            </a:r>
            <a:r>
              <a:rPr sz="1800" b="1" spc="-10" dirty="0">
                <a:latin typeface="Arial"/>
                <a:cs typeface="Arial"/>
              </a:rPr>
              <a:t>to </a:t>
            </a:r>
            <a:r>
              <a:rPr sz="1800" b="1" dirty="0">
                <a:latin typeface="Arial"/>
                <a:cs typeface="Arial"/>
              </a:rPr>
              <a:t>the end </a:t>
            </a:r>
            <a:r>
              <a:rPr sz="1800" b="1" spc="-5" dirty="0">
                <a:latin typeface="Arial"/>
                <a:cs typeface="Arial"/>
              </a:rPr>
              <a:t>customer a </a:t>
            </a:r>
            <a:r>
              <a:rPr sz="1800" b="1" dirty="0">
                <a:latin typeface="Arial"/>
                <a:cs typeface="Arial"/>
              </a:rPr>
              <a:t>lot  </a:t>
            </a:r>
            <a:r>
              <a:rPr sz="1800" b="1" spc="-5" dirty="0">
                <a:latin typeface="Arial"/>
                <a:cs typeface="Arial"/>
              </a:rPr>
              <a:t>more </a:t>
            </a:r>
            <a:r>
              <a:rPr sz="1800" b="1" dirty="0">
                <a:latin typeface="Arial"/>
                <a:cs typeface="Arial"/>
              </a:rPr>
              <a:t>information </a:t>
            </a:r>
            <a:r>
              <a:rPr sz="1800" b="1" spc="-5" dirty="0">
                <a:latin typeface="Arial"/>
                <a:cs typeface="Arial"/>
              </a:rPr>
              <a:t>is required. This information includes, </a:t>
            </a:r>
            <a:r>
              <a:rPr sz="1800" b="1" dirty="0">
                <a:latin typeface="Arial"/>
                <a:cs typeface="Arial"/>
              </a:rPr>
              <a:t>but </a:t>
            </a:r>
            <a:r>
              <a:rPr sz="1800" b="1" spc="-5" dirty="0">
                <a:latin typeface="Arial"/>
                <a:cs typeface="Arial"/>
              </a:rPr>
              <a:t>is </a:t>
            </a:r>
            <a:r>
              <a:rPr sz="1800" b="1" dirty="0">
                <a:latin typeface="Arial"/>
                <a:cs typeface="Arial"/>
              </a:rPr>
              <a:t>not  limited </a:t>
            </a:r>
            <a:r>
              <a:rPr sz="1800" b="1" spc="-5" dirty="0">
                <a:latin typeface="Arial"/>
                <a:cs typeface="Arial"/>
              </a:rPr>
              <a:t>to, schedule for supplies, packing, transportation and </a:t>
            </a:r>
            <a:r>
              <a:rPr sz="1800" b="1" spc="-25" dirty="0">
                <a:latin typeface="Arial"/>
                <a:cs typeface="Arial"/>
              </a:rPr>
              <a:t>so  </a:t>
            </a:r>
            <a:r>
              <a:rPr sz="1800" b="1" dirty="0">
                <a:latin typeface="Arial"/>
                <a:cs typeface="Arial"/>
              </a:rPr>
              <a:t>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9600" y="5867400"/>
            <a:ext cx="7848600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9600" y="5867400"/>
            <a:ext cx="7848600" cy="381000"/>
          </a:xfrm>
          <a:custGeom>
            <a:avLst/>
            <a:gdLst/>
            <a:ahLst/>
            <a:cxnLst/>
            <a:rect l="l" t="t" r="r" b="b"/>
            <a:pathLst>
              <a:path w="7848600" h="381000">
                <a:moveTo>
                  <a:pt x="0" y="63500"/>
                </a:moveTo>
                <a:lnTo>
                  <a:pt x="4990" y="38785"/>
                </a:lnTo>
                <a:lnTo>
                  <a:pt x="18600" y="18600"/>
                </a:lnTo>
                <a:lnTo>
                  <a:pt x="38785" y="4990"/>
                </a:lnTo>
                <a:lnTo>
                  <a:pt x="63500" y="0"/>
                </a:lnTo>
                <a:lnTo>
                  <a:pt x="7785100" y="0"/>
                </a:lnTo>
                <a:lnTo>
                  <a:pt x="7809809" y="4990"/>
                </a:lnTo>
                <a:lnTo>
                  <a:pt x="7829994" y="18600"/>
                </a:lnTo>
                <a:lnTo>
                  <a:pt x="7843607" y="38785"/>
                </a:lnTo>
                <a:lnTo>
                  <a:pt x="7848600" y="63500"/>
                </a:lnTo>
                <a:lnTo>
                  <a:pt x="7848600" y="317500"/>
                </a:lnTo>
                <a:lnTo>
                  <a:pt x="7843607" y="342214"/>
                </a:lnTo>
                <a:lnTo>
                  <a:pt x="7829994" y="362399"/>
                </a:lnTo>
                <a:lnTo>
                  <a:pt x="7809809" y="376009"/>
                </a:lnTo>
                <a:lnTo>
                  <a:pt x="7785100" y="381000"/>
                </a:lnTo>
                <a:lnTo>
                  <a:pt x="63500" y="381000"/>
                </a:lnTo>
                <a:lnTo>
                  <a:pt x="38785" y="376009"/>
                </a:lnTo>
                <a:lnTo>
                  <a:pt x="18600" y="362399"/>
                </a:lnTo>
                <a:lnTo>
                  <a:pt x="4990" y="342214"/>
                </a:lnTo>
                <a:lnTo>
                  <a:pt x="0" y="317500"/>
                </a:lnTo>
                <a:lnTo>
                  <a:pt x="0" y="63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91180" y="5898083"/>
            <a:ext cx="388429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SD is much </a:t>
            </a:r>
            <a:r>
              <a:rPr sz="2000" b="1" spc="-10" dirty="0">
                <a:latin typeface="Times New Roman"/>
                <a:cs typeface="Times New Roman"/>
              </a:rPr>
              <a:t>more </a:t>
            </a:r>
            <a:r>
              <a:rPr sz="2000" b="1" dirty="0">
                <a:latin typeface="Times New Roman"/>
                <a:cs typeface="Times New Roman"/>
              </a:rPr>
              <a:t>than Sales</a:t>
            </a:r>
            <a:r>
              <a:rPr sz="2000" b="1" spc="-1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Orders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7620" y="4405884"/>
            <a:ext cx="573024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15155" y="4405884"/>
            <a:ext cx="574548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8515" y="4914900"/>
            <a:ext cx="652272" cy="661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26534" y="1577085"/>
            <a:ext cx="4787900" cy="253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Billing </a:t>
            </a:r>
            <a:r>
              <a:rPr sz="1800" b="1" spc="-5" dirty="0">
                <a:latin typeface="Arial"/>
                <a:cs typeface="Arial"/>
              </a:rPr>
              <a:t>documents are </a:t>
            </a:r>
            <a:r>
              <a:rPr sz="1800" b="1" dirty="0">
                <a:latin typeface="Arial"/>
                <a:cs typeface="Arial"/>
              </a:rPr>
              <a:t>always </a:t>
            </a:r>
            <a:r>
              <a:rPr sz="1800" b="1" spc="-5" dirty="0">
                <a:latin typeface="Arial"/>
                <a:cs typeface="Arial"/>
              </a:rPr>
              <a:t>created  </a:t>
            </a:r>
            <a:r>
              <a:rPr sz="1800" b="1" spc="5" dirty="0">
                <a:latin typeface="Arial"/>
                <a:cs typeface="Arial"/>
              </a:rPr>
              <a:t>with </a:t>
            </a:r>
            <a:r>
              <a:rPr sz="1800" b="1" spc="-5" dirty="0">
                <a:latin typeface="Arial"/>
                <a:cs typeface="Arial"/>
              </a:rPr>
              <a:t>reference either </a:t>
            </a:r>
            <a:r>
              <a:rPr sz="1800" b="1" dirty="0">
                <a:latin typeface="Arial"/>
                <a:cs typeface="Arial"/>
              </a:rPr>
              <a:t>to order or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delivery.  </a:t>
            </a:r>
            <a:r>
              <a:rPr sz="1800" b="1" spc="-10" dirty="0">
                <a:latin typeface="Arial"/>
                <a:cs typeface="Arial"/>
              </a:rPr>
              <a:t>Delivery </a:t>
            </a:r>
            <a:r>
              <a:rPr sz="1800" b="1" spc="-5" dirty="0">
                <a:latin typeface="Arial"/>
                <a:cs typeface="Arial"/>
              </a:rPr>
              <a:t>items as </a:t>
            </a:r>
            <a:r>
              <a:rPr sz="1800" b="1" spc="10" dirty="0">
                <a:latin typeface="Arial"/>
                <a:cs typeface="Arial"/>
              </a:rPr>
              <a:t>well </a:t>
            </a:r>
            <a:r>
              <a:rPr sz="1800" b="1" spc="-5" dirty="0">
                <a:latin typeface="Arial"/>
                <a:cs typeface="Arial"/>
              </a:rPr>
              <a:t>as </a:t>
            </a:r>
            <a:r>
              <a:rPr sz="1800" b="1" dirty="0">
                <a:latin typeface="Arial"/>
                <a:cs typeface="Arial"/>
              </a:rPr>
              <a:t>order </a:t>
            </a:r>
            <a:r>
              <a:rPr sz="1800" b="1" spc="-5" dirty="0">
                <a:latin typeface="Arial"/>
                <a:cs typeface="Arial"/>
              </a:rPr>
              <a:t>items  </a:t>
            </a:r>
            <a:r>
              <a:rPr sz="1800" b="1" dirty="0">
                <a:latin typeface="Arial"/>
                <a:cs typeface="Arial"/>
              </a:rPr>
              <a:t>(products </a:t>
            </a:r>
            <a:r>
              <a:rPr sz="1800" b="1" spc="-5" dirty="0">
                <a:latin typeface="Arial"/>
                <a:cs typeface="Arial"/>
              </a:rPr>
              <a:t>&amp; </a:t>
            </a:r>
            <a:r>
              <a:rPr sz="1800" b="1" spc="-10" dirty="0">
                <a:latin typeface="Arial"/>
                <a:cs typeface="Arial"/>
              </a:rPr>
              <a:t>services) </a:t>
            </a:r>
            <a:r>
              <a:rPr sz="1800" b="1" spc="-5" dirty="0">
                <a:latin typeface="Arial"/>
                <a:cs typeface="Arial"/>
              </a:rPr>
              <a:t>can be references  </a:t>
            </a:r>
            <a:r>
              <a:rPr sz="1800" b="1" dirty="0">
                <a:latin typeface="Arial"/>
                <a:cs typeface="Arial"/>
              </a:rPr>
              <a:t>for a billing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document.</a:t>
            </a:r>
            <a:endParaRPr sz="1800">
              <a:latin typeface="Arial"/>
              <a:cs typeface="Arial"/>
            </a:endParaRPr>
          </a:p>
          <a:p>
            <a:pPr marL="355600" marR="438150" indent="-3429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b="1" dirty="0">
                <a:latin typeface="Arial"/>
                <a:cs typeface="Arial"/>
              </a:rPr>
              <a:t>Billing </a:t>
            </a:r>
            <a:r>
              <a:rPr sz="1800" b="1" spc="-5" dirty="0">
                <a:latin typeface="Arial"/>
                <a:cs typeface="Arial"/>
              </a:rPr>
              <a:t>documents </a:t>
            </a:r>
            <a:r>
              <a:rPr sz="1800" b="1" spc="-15" dirty="0">
                <a:latin typeface="Arial"/>
                <a:cs typeface="Arial"/>
              </a:rPr>
              <a:t>have </a:t>
            </a:r>
            <a:r>
              <a:rPr sz="1800" b="1" dirty="0">
                <a:latin typeface="Arial"/>
                <a:cs typeface="Arial"/>
              </a:rPr>
              <a:t>only internal  number </a:t>
            </a:r>
            <a:r>
              <a:rPr sz="1800" b="1" spc="-5" dirty="0">
                <a:latin typeface="Arial"/>
                <a:cs typeface="Arial"/>
              </a:rPr>
              <a:t>range assigned, </a:t>
            </a:r>
            <a:r>
              <a:rPr sz="1800" b="1" dirty="0">
                <a:latin typeface="Arial"/>
                <a:cs typeface="Arial"/>
              </a:rPr>
              <a:t>it </a:t>
            </a:r>
            <a:r>
              <a:rPr sz="1800" b="1" spc="-5" dirty="0">
                <a:latin typeface="Arial"/>
                <a:cs typeface="Arial"/>
              </a:rPr>
              <a:t>is </a:t>
            </a:r>
            <a:r>
              <a:rPr sz="1800" b="1" dirty="0">
                <a:latin typeface="Arial"/>
                <a:cs typeface="Arial"/>
              </a:rPr>
              <a:t>not  </a:t>
            </a:r>
            <a:r>
              <a:rPr sz="1800" b="1" spc="-5" dirty="0">
                <a:latin typeface="Arial"/>
                <a:cs typeface="Arial"/>
              </a:rPr>
              <a:t>possible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assign external </a:t>
            </a:r>
            <a:r>
              <a:rPr sz="1800" b="1" dirty="0">
                <a:latin typeface="Arial"/>
                <a:cs typeface="Arial"/>
              </a:rPr>
              <a:t>number  </a:t>
            </a:r>
            <a:r>
              <a:rPr sz="1800" b="1" spc="-5" dirty="0">
                <a:latin typeface="Arial"/>
                <a:cs typeface="Arial"/>
              </a:rPr>
              <a:t>range.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6084" y="260604"/>
            <a:ext cx="886967" cy="897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Sales Process -</a:t>
            </a:r>
            <a:r>
              <a:rPr spc="-70" dirty="0"/>
              <a:t> </a:t>
            </a:r>
            <a:r>
              <a:rPr dirty="0"/>
              <a:t>Billing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59740" y="4520438"/>
            <a:ext cx="7762875" cy="138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latin typeface="Arial"/>
                <a:cs typeface="Arial"/>
              </a:rPr>
              <a:t>Billing </a:t>
            </a:r>
            <a:r>
              <a:rPr sz="1800" b="1" spc="-5" dirty="0">
                <a:latin typeface="Arial"/>
                <a:cs typeface="Arial"/>
              </a:rPr>
              <a:t>document has header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Arial"/>
                <a:cs typeface="Arial"/>
              </a:rPr>
              <a:t>item </a:t>
            </a:r>
            <a:r>
              <a:rPr sz="1800" b="1" spc="-10" dirty="0">
                <a:latin typeface="Arial"/>
                <a:cs typeface="Arial"/>
              </a:rPr>
              <a:t>level </a:t>
            </a:r>
            <a:r>
              <a:rPr sz="1800" b="1" spc="-5" dirty="0">
                <a:latin typeface="Arial"/>
                <a:cs typeface="Arial"/>
              </a:rPr>
              <a:t>data and forms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basis  as data source for financial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accounting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latin typeface="Arial"/>
                <a:cs typeface="Arial"/>
              </a:rPr>
              <a:t>Billing </a:t>
            </a:r>
            <a:r>
              <a:rPr sz="1800" b="1" spc="-5" dirty="0">
                <a:latin typeface="Arial"/>
                <a:cs typeface="Arial"/>
              </a:rPr>
              <a:t>document creation updates </a:t>
            </a:r>
            <a:r>
              <a:rPr sz="1800" b="1" dirty="0">
                <a:latin typeface="Arial"/>
                <a:cs typeface="Arial"/>
              </a:rPr>
              <a:t>G/L </a:t>
            </a:r>
            <a:r>
              <a:rPr sz="1800" b="1" spc="-5" dirty="0">
                <a:latin typeface="Arial"/>
                <a:cs typeface="Arial"/>
              </a:rPr>
              <a:t>accounts and carries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out</a:t>
            </a:r>
            <a:endParaRPr sz="1800">
              <a:latin typeface="Arial"/>
              <a:cs typeface="Arial"/>
            </a:endParaRPr>
          </a:p>
          <a:p>
            <a:pPr marL="341630" lvl="1" indent="-140335">
              <a:lnSpc>
                <a:spcPct val="100000"/>
              </a:lnSpc>
              <a:buChar char="-"/>
              <a:tabLst>
                <a:tab pos="342265" algn="l"/>
              </a:tabLst>
            </a:pPr>
            <a:r>
              <a:rPr sz="1800" b="1" dirty="0">
                <a:latin typeface="Arial"/>
                <a:cs typeface="Arial"/>
              </a:rPr>
              <a:t>debit </a:t>
            </a:r>
            <a:r>
              <a:rPr sz="1800" b="1" spc="-5" dirty="0">
                <a:latin typeface="Arial"/>
                <a:cs typeface="Arial"/>
              </a:rPr>
              <a:t>posting </a:t>
            </a:r>
            <a:r>
              <a:rPr sz="1800" b="1" dirty="0">
                <a:latin typeface="Arial"/>
                <a:cs typeface="Arial"/>
              </a:rPr>
              <a:t>on </a:t>
            </a:r>
            <a:r>
              <a:rPr sz="1800" b="1" spc="-5" dirty="0">
                <a:latin typeface="Arial"/>
                <a:cs typeface="Arial"/>
              </a:rPr>
              <a:t>customer </a:t>
            </a:r>
            <a:r>
              <a:rPr sz="1800" b="1" spc="-10" dirty="0">
                <a:latin typeface="Arial"/>
                <a:cs typeface="Arial"/>
              </a:rPr>
              <a:t>receivables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account</a:t>
            </a:r>
            <a:endParaRPr sz="1800">
              <a:latin typeface="Arial"/>
              <a:cs typeface="Arial"/>
            </a:endParaRPr>
          </a:p>
          <a:p>
            <a:pPr marL="341630" lvl="1" indent="-140335">
              <a:lnSpc>
                <a:spcPct val="100000"/>
              </a:lnSpc>
              <a:buChar char="-"/>
              <a:tabLst>
                <a:tab pos="342265" algn="l"/>
              </a:tabLst>
            </a:pPr>
            <a:r>
              <a:rPr sz="1800" b="1" spc="-5" dirty="0">
                <a:latin typeface="Arial"/>
                <a:cs typeface="Arial"/>
              </a:rPr>
              <a:t>credit </a:t>
            </a:r>
            <a:r>
              <a:rPr sz="1800" b="1" dirty="0">
                <a:latin typeface="Arial"/>
                <a:cs typeface="Arial"/>
              </a:rPr>
              <a:t>posting </a:t>
            </a:r>
            <a:r>
              <a:rPr sz="1800" b="1" spc="-5" dirty="0">
                <a:latin typeface="Arial"/>
                <a:cs typeface="Arial"/>
              </a:rPr>
              <a:t>on </a:t>
            </a:r>
            <a:r>
              <a:rPr sz="1800" b="1" spc="-10" dirty="0">
                <a:latin typeface="Arial"/>
                <a:cs typeface="Arial"/>
              </a:rPr>
              <a:t>revenue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account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" y="2286000"/>
            <a:ext cx="762000" cy="1270000"/>
          </a:xfrm>
          <a:custGeom>
            <a:avLst/>
            <a:gdLst/>
            <a:ahLst/>
            <a:cxnLst/>
            <a:rect l="l" t="t" r="r" b="b"/>
            <a:pathLst>
              <a:path w="762000" h="1270000">
                <a:moveTo>
                  <a:pt x="0" y="453389"/>
                </a:moveTo>
                <a:lnTo>
                  <a:pt x="2683" y="491516"/>
                </a:lnTo>
                <a:lnTo>
                  <a:pt x="10612" y="528934"/>
                </a:lnTo>
                <a:lnTo>
                  <a:pt x="23604" y="565489"/>
                </a:lnTo>
                <a:lnTo>
                  <a:pt x="41476" y="601027"/>
                </a:lnTo>
                <a:lnTo>
                  <a:pt x="64046" y="635395"/>
                </a:lnTo>
                <a:lnTo>
                  <a:pt x="91132" y="668438"/>
                </a:lnTo>
                <a:lnTo>
                  <a:pt x="122551" y="700004"/>
                </a:lnTo>
                <a:lnTo>
                  <a:pt x="158120" y="729937"/>
                </a:lnTo>
                <a:lnTo>
                  <a:pt x="197658" y="758086"/>
                </a:lnTo>
                <a:lnTo>
                  <a:pt x="240982" y="784295"/>
                </a:lnTo>
                <a:lnTo>
                  <a:pt x="287908" y="808411"/>
                </a:lnTo>
                <a:lnTo>
                  <a:pt x="338256" y="830281"/>
                </a:lnTo>
                <a:lnTo>
                  <a:pt x="391842" y="849750"/>
                </a:lnTo>
                <a:lnTo>
                  <a:pt x="448484" y="866665"/>
                </a:lnTo>
                <a:lnTo>
                  <a:pt x="508000" y="880872"/>
                </a:lnTo>
                <a:lnTo>
                  <a:pt x="508000" y="751332"/>
                </a:lnTo>
                <a:lnTo>
                  <a:pt x="762000" y="1036320"/>
                </a:lnTo>
                <a:lnTo>
                  <a:pt x="508000" y="1269491"/>
                </a:lnTo>
                <a:lnTo>
                  <a:pt x="508000" y="1139952"/>
                </a:lnTo>
                <a:lnTo>
                  <a:pt x="448484" y="1125745"/>
                </a:lnTo>
                <a:lnTo>
                  <a:pt x="391842" y="1108830"/>
                </a:lnTo>
                <a:lnTo>
                  <a:pt x="338256" y="1089361"/>
                </a:lnTo>
                <a:lnTo>
                  <a:pt x="287908" y="1067491"/>
                </a:lnTo>
                <a:lnTo>
                  <a:pt x="240982" y="1043375"/>
                </a:lnTo>
                <a:lnTo>
                  <a:pt x="197658" y="1017166"/>
                </a:lnTo>
                <a:lnTo>
                  <a:pt x="158120" y="989017"/>
                </a:lnTo>
                <a:lnTo>
                  <a:pt x="122551" y="959084"/>
                </a:lnTo>
                <a:lnTo>
                  <a:pt x="91132" y="927518"/>
                </a:lnTo>
                <a:lnTo>
                  <a:pt x="64046" y="894475"/>
                </a:lnTo>
                <a:lnTo>
                  <a:pt x="41476" y="860107"/>
                </a:lnTo>
                <a:lnTo>
                  <a:pt x="23604" y="824569"/>
                </a:lnTo>
                <a:lnTo>
                  <a:pt x="10612" y="788014"/>
                </a:lnTo>
                <a:lnTo>
                  <a:pt x="2683" y="750596"/>
                </a:lnTo>
                <a:lnTo>
                  <a:pt x="0" y="712470"/>
                </a:lnTo>
                <a:lnTo>
                  <a:pt x="0" y="453389"/>
                </a:lnTo>
                <a:lnTo>
                  <a:pt x="2292" y="417952"/>
                </a:lnTo>
                <a:lnTo>
                  <a:pt x="9057" y="383261"/>
                </a:lnTo>
                <a:lnTo>
                  <a:pt x="35326" y="316523"/>
                </a:lnTo>
                <a:lnTo>
                  <a:pt x="77450" y="253981"/>
                </a:lnTo>
                <a:lnTo>
                  <a:pt x="104035" y="224536"/>
                </a:lnTo>
                <a:lnTo>
                  <a:pt x="134076" y="196441"/>
                </a:lnTo>
                <a:lnTo>
                  <a:pt x="167403" y="169799"/>
                </a:lnTo>
                <a:lnTo>
                  <a:pt x="203847" y="144709"/>
                </a:lnTo>
                <a:lnTo>
                  <a:pt x="243238" y="121273"/>
                </a:lnTo>
                <a:lnTo>
                  <a:pt x="285408" y="99590"/>
                </a:lnTo>
                <a:lnTo>
                  <a:pt x="330186" y="79763"/>
                </a:lnTo>
                <a:lnTo>
                  <a:pt x="377404" y="61891"/>
                </a:lnTo>
                <a:lnTo>
                  <a:pt x="426892" y="46075"/>
                </a:lnTo>
                <a:lnTo>
                  <a:pt x="478480" y="32416"/>
                </a:lnTo>
                <a:lnTo>
                  <a:pt x="531999" y="21015"/>
                </a:lnTo>
                <a:lnTo>
                  <a:pt x="587280" y="11972"/>
                </a:lnTo>
                <a:lnTo>
                  <a:pt x="644154" y="5388"/>
                </a:lnTo>
                <a:lnTo>
                  <a:pt x="702450" y="1363"/>
                </a:lnTo>
                <a:lnTo>
                  <a:pt x="762000" y="0"/>
                </a:lnTo>
                <a:lnTo>
                  <a:pt x="762000" y="259079"/>
                </a:lnTo>
                <a:lnTo>
                  <a:pt x="702980" y="260432"/>
                </a:lnTo>
                <a:lnTo>
                  <a:pt x="644988" y="264432"/>
                </a:lnTo>
                <a:lnTo>
                  <a:pt x="588218" y="270992"/>
                </a:lnTo>
                <a:lnTo>
                  <a:pt x="532868" y="280025"/>
                </a:lnTo>
                <a:lnTo>
                  <a:pt x="479133" y="291445"/>
                </a:lnTo>
                <a:lnTo>
                  <a:pt x="427210" y="305163"/>
                </a:lnTo>
                <a:lnTo>
                  <a:pt x="377295" y="321094"/>
                </a:lnTo>
                <a:lnTo>
                  <a:pt x="329585" y="339150"/>
                </a:lnTo>
                <a:lnTo>
                  <a:pt x="284274" y="359244"/>
                </a:lnTo>
                <a:lnTo>
                  <a:pt x="241561" y="381290"/>
                </a:lnTo>
                <a:lnTo>
                  <a:pt x="201641" y="405199"/>
                </a:lnTo>
                <a:lnTo>
                  <a:pt x="164710" y="430885"/>
                </a:lnTo>
                <a:lnTo>
                  <a:pt x="130964" y="458262"/>
                </a:lnTo>
                <a:lnTo>
                  <a:pt x="100601" y="487242"/>
                </a:lnTo>
                <a:lnTo>
                  <a:pt x="73815" y="517738"/>
                </a:lnTo>
                <a:lnTo>
                  <a:pt x="50803" y="549663"/>
                </a:lnTo>
                <a:lnTo>
                  <a:pt x="31762" y="58292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9400" y="2209800"/>
            <a:ext cx="838200" cy="1195070"/>
          </a:xfrm>
          <a:custGeom>
            <a:avLst/>
            <a:gdLst/>
            <a:ahLst/>
            <a:cxnLst/>
            <a:rect l="l" t="t" r="r" b="b"/>
            <a:pathLst>
              <a:path w="838200" h="1195070">
                <a:moveTo>
                  <a:pt x="838200" y="670560"/>
                </a:moveTo>
                <a:lnTo>
                  <a:pt x="829111" y="607493"/>
                </a:lnTo>
                <a:lnTo>
                  <a:pt x="802710" y="547302"/>
                </a:lnTo>
                <a:lnTo>
                  <a:pt x="760293" y="490647"/>
                </a:lnTo>
                <a:lnTo>
                  <a:pt x="703158" y="438188"/>
                </a:lnTo>
                <a:lnTo>
                  <a:pt x="669476" y="413737"/>
                </a:lnTo>
                <a:lnTo>
                  <a:pt x="632600" y="390583"/>
                </a:lnTo>
                <a:lnTo>
                  <a:pt x="592693" y="368808"/>
                </a:lnTo>
                <a:lnTo>
                  <a:pt x="549916" y="348493"/>
                </a:lnTo>
                <a:lnTo>
                  <a:pt x="504433" y="329722"/>
                </a:lnTo>
                <a:lnTo>
                  <a:pt x="456404" y="312576"/>
                </a:lnTo>
                <a:lnTo>
                  <a:pt x="405992" y="297139"/>
                </a:lnTo>
                <a:lnTo>
                  <a:pt x="353359" y="283493"/>
                </a:lnTo>
                <a:lnTo>
                  <a:pt x="298667" y="271720"/>
                </a:lnTo>
                <a:lnTo>
                  <a:pt x="242079" y="261903"/>
                </a:lnTo>
                <a:lnTo>
                  <a:pt x="183756" y="254124"/>
                </a:lnTo>
                <a:lnTo>
                  <a:pt x="123860" y="248465"/>
                </a:lnTo>
                <a:lnTo>
                  <a:pt x="62554" y="245010"/>
                </a:lnTo>
                <a:lnTo>
                  <a:pt x="0" y="243839"/>
                </a:lnTo>
                <a:lnTo>
                  <a:pt x="0" y="0"/>
                </a:lnTo>
                <a:lnTo>
                  <a:pt x="62554" y="1170"/>
                </a:lnTo>
                <a:lnTo>
                  <a:pt x="123860" y="4625"/>
                </a:lnTo>
                <a:lnTo>
                  <a:pt x="183756" y="10284"/>
                </a:lnTo>
                <a:lnTo>
                  <a:pt x="242079" y="18063"/>
                </a:lnTo>
                <a:lnTo>
                  <a:pt x="298667" y="27880"/>
                </a:lnTo>
                <a:lnTo>
                  <a:pt x="353359" y="39653"/>
                </a:lnTo>
                <a:lnTo>
                  <a:pt x="405992" y="53299"/>
                </a:lnTo>
                <a:lnTo>
                  <a:pt x="456404" y="68736"/>
                </a:lnTo>
                <a:lnTo>
                  <a:pt x="504433" y="85882"/>
                </a:lnTo>
                <a:lnTo>
                  <a:pt x="549916" y="104653"/>
                </a:lnTo>
                <a:lnTo>
                  <a:pt x="592693" y="124967"/>
                </a:lnTo>
                <a:lnTo>
                  <a:pt x="632600" y="146743"/>
                </a:lnTo>
                <a:lnTo>
                  <a:pt x="669476" y="169897"/>
                </a:lnTo>
                <a:lnTo>
                  <a:pt x="703158" y="194348"/>
                </a:lnTo>
                <a:lnTo>
                  <a:pt x="733484" y="220012"/>
                </a:lnTo>
                <a:lnTo>
                  <a:pt x="783423" y="274652"/>
                </a:lnTo>
                <a:lnTo>
                  <a:pt x="817994" y="333157"/>
                </a:lnTo>
                <a:lnTo>
                  <a:pt x="835900" y="394868"/>
                </a:lnTo>
                <a:lnTo>
                  <a:pt x="838200" y="426720"/>
                </a:lnTo>
                <a:lnTo>
                  <a:pt x="838200" y="670560"/>
                </a:lnTo>
                <a:lnTo>
                  <a:pt x="835603" y="704218"/>
                </a:lnTo>
                <a:lnTo>
                  <a:pt x="827925" y="737296"/>
                </a:lnTo>
                <a:lnTo>
                  <a:pt x="797982" y="801237"/>
                </a:lnTo>
                <a:lnTo>
                  <a:pt x="749695" y="861429"/>
                </a:lnTo>
                <a:lnTo>
                  <a:pt x="719086" y="889823"/>
                </a:lnTo>
                <a:lnTo>
                  <a:pt x="684387" y="916924"/>
                </a:lnTo>
                <a:lnTo>
                  <a:pt x="645763" y="942612"/>
                </a:lnTo>
                <a:lnTo>
                  <a:pt x="603380" y="966768"/>
                </a:lnTo>
                <a:lnTo>
                  <a:pt x="557403" y="989275"/>
                </a:lnTo>
                <a:lnTo>
                  <a:pt x="507998" y="1010013"/>
                </a:lnTo>
                <a:lnTo>
                  <a:pt x="455329" y="1028862"/>
                </a:lnTo>
                <a:lnTo>
                  <a:pt x="399563" y="1045705"/>
                </a:lnTo>
                <a:lnTo>
                  <a:pt x="340865" y="1060423"/>
                </a:lnTo>
                <a:lnTo>
                  <a:pt x="279400" y="1072896"/>
                </a:lnTo>
                <a:lnTo>
                  <a:pt x="279400" y="1194815"/>
                </a:lnTo>
                <a:lnTo>
                  <a:pt x="0" y="975360"/>
                </a:lnTo>
                <a:lnTo>
                  <a:pt x="279400" y="707136"/>
                </a:lnTo>
                <a:lnTo>
                  <a:pt x="279400" y="829055"/>
                </a:lnTo>
                <a:lnTo>
                  <a:pt x="341309" y="816483"/>
                </a:lnTo>
                <a:lnTo>
                  <a:pt x="400596" y="801572"/>
                </a:lnTo>
                <a:lnTo>
                  <a:pt x="457053" y="784437"/>
                </a:lnTo>
                <a:lnTo>
                  <a:pt x="510469" y="765189"/>
                </a:lnTo>
                <a:lnTo>
                  <a:pt x="560636" y="743940"/>
                </a:lnTo>
                <a:lnTo>
                  <a:pt x="607345" y="720804"/>
                </a:lnTo>
                <a:lnTo>
                  <a:pt x="650387" y="695892"/>
                </a:lnTo>
                <a:lnTo>
                  <a:pt x="689553" y="669318"/>
                </a:lnTo>
                <a:lnTo>
                  <a:pt x="724634" y="641193"/>
                </a:lnTo>
                <a:lnTo>
                  <a:pt x="755420" y="611630"/>
                </a:lnTo>
                <a:lnTo>
                  <a:pt x="781703" y="580741"/>
                </a:lnTo>
                <a:lnTo>
                  <a:pt x="803275" y="5486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9200" y="1905000"/>
            <a:ext cx="1524000" cy="2057400"/>
          </a:xfrm>
          <a:custGeom>
            <a:avLst/>
            <a:gdLst/>
            <a:ahLst/>
            <a:cxnLst/>
            <a:rect l="l" t="t" r="r" b="b"/>
            <a:pathLst>
              <a:path w="1524000" h="2057400">
                <a:moveTo>
                  <a:pt x="1524000" y="0"/>
                </a:moveTo>
                <a:lnTo>
                  <a:pt x="0" y="0"/>
                </a:lnTo>
                <a:lnTo>
                  <a:pt x="0" y="2057400"/>
                </a:lnTo>
                <a:lnTo>
                  <a:pt x="1333500" y="2057400"/>
                </a:lnTo>
                <a:lnTo>
                  <a:pt x="1524000" y="1866900"/>
                </a:lnTo>
                <a:lnTo>
                  <a:pt x="152400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2700" y="37719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0"/>
                </a:moveTo>
                <a:lnTo>
                  <a:pt x="38100" y="38100"/>
                </a:lnTo>
                <a:lnTo>
                  <a:pt x="0" y="190500"/>
                </a:lnTo>
                <a:lnTo>
                  <a:pt x="190500" y="0"/>
                </a:lnTo>
                <a:close/>
              </a:path>
            </a:pathLst>
          </a:custGeom>
          <a:solidFill>
            <a:srgbClr val="A3A3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19200" y="1905000"/>
            <a:ext cx="1524000" cy="2057400"/>
          </a:xfrm>
          <a:custGeom>
            <a:avLst/>
            <a:gdLst/>
            <a:ahLst/>
            <a:cxnLst/>
            <a:rect l="l" t="t" r="r" b="b"/>
            <a:pathLst>
              <a:path w="1524000" h="2057400">
                <a:moveTo>
                  <a:pt x="1333500" y="2057400"/>
                </a:moveTo>
                <a:lnTo>
                  <a:pt x="1371600" y="1905000"/>
                </a:lnTo>
                <a:lnTo>
                  <a:pt x="1524000" y="1866900"/>
                </a:lnTo>
                <a:lnTo>
                  <a:pt x="1333500" y="2057400"/>
                </a:lnTo>
                <a:lnTo>
                  <a:pt x="0" y="2057400"/>
                </a:lnTo>
                <a:lnTo>
                  <a:pt x="0" y="0"/>
                </a:lnTo>
                <a:lnTo>
                  <a:pt x="1524000" y="0"/>
                </a:lnTo>
                <a:lnTo>
                  <a:pt x="1524000" y="1866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69872" y="1915921"/>
            <a:ext cx="1482090" cy="1840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2705" algn="ctr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Invoice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511175" algn="l"/>
                <a:tab pos="1075055" algn="l"/>
                <a:tab pos="1456055" algn="l"/>
              </a:tabLst>
            </a:pP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_ 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511175" algn="l"/>
                <a:tab pos="1075055" algn="l"/>
                <a:tab pos="1456055" algn="l"/>
              </a:tabLst>
            </a:pP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_ 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511175" algn="l"/>
                <a:tab pos="1075055" algn="l"/>
                <a:tab pos="1456055" algn="l"/>
              </a:tabLst>
            </a:pP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_ 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511175" algn="l"/>
                <a:tab pos="1075055" algn="l"/>
                <a:tab pos="1456055" algn="l"/>
              </a:tabLst>
            </a:pP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_ 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511175" algn="l"/>
                <a:tab pos="1075055" algn="l"/>
                <a:tab pos="1456055" algn="l"/>
              </a:tabLst>
            </a:pP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dirty="0">
                <a:latin typeface="Times New Roman"/>
                <a:cs typeface="Times New Roman"/>
              </a:rPr>
              <a:t>_ 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u="sng" dirty="0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006084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Sales Process -</a:t>
            </a:r>
            <a:r>
              <a:rPr spc="-70" dirty="0"/>
              <a:t> </a:t>
            </a:r>
            <a:r>
              <a:rPr dirty="0"/>
              <a:t>Billing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3540" y="4536313"/>
            <a:ext cx="3604895" cy="138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VF01 – Create </a:t>
            </a:r>
            <a:r>
              <a:rPr sz="1800" b="1" dirty="0">
                <a:latin typeface="Arial"/>
                <a:cs typeface="Arial"/>
              </a:rPr>
              <a:t>Billing </a:t>
            </a:r>
            <a:r>
              <a:rPr sz="1800" b="1" spc="-5" dirty="0">
                <a:latin typeface="Arial"/>
                <a:cs typeface="Arial"/>
              </a:rPr>
              <a:t>Document  VF02 – Change </a:t>
            </a:r>
            <a:r>
              <a:rPr sz="1800" b="1" dirty="0">
                <a:latin typeface="Arial"/>
                <a:cs typeface="Arial"/>
              </a:rPr>
              <a:t>Billing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Document  VF03 – Display </a:t>
            </a:r>
            <a:r>
              <a:rPr sz="1800" b="1" dirty="0">
                <a:latin typeface="Arial"/>
                <a:cs typeface="Arial"/>
              </a:rPr>
              <a:t>Billing </a:t>
            </a:r>
            <a:r>
              <a:rPr sz="1800" b="1" spc="-5" dirty="0">
                <a:latin typeface="Arial"/>
                <a:cs typeface="Arial"/>
              </a:rPr>
              <a:t>Document  VF04 </a:t>
            </a:r>
            <a:r>
              <a:rPr sz="1800" b="1" dirty="0">
                <a:latin typeface="Arial"/>
                <a:cs typeface="Arial"/>
              </a:rPr>
              <a:t>– </a:t>
            </a:r>
            <a:r>
              <a:rPr sz="1800" b="1" spc="-5" dirty="0">
                <a:latin typeface="Arial"/>
                <a:cs typeface="Arial"/>
              </a:rPr>
              <a:t>Process </a:t>
            </a:r>
            <a:r>
              <a:rPr sz="1800" b="1" dirty="0">
                <a:latin typeface="Arial"/>
                <a:cs typeface="Arial"/>
              </a:rPr>
              <a:t>Billing Due List  </a:t>
            </a:r>
            <a:r>
              <a:rPr sz="1800" b="1" spc="-30" dirty="0">
                <a:latin typeface="Arial"/>
                <a:cs typeface="Arial"/>
              </a:rPr>
              <a:t>VF11 </a:t>
            </a:r>
            <a:r>
              <a:rPr sz="1800" b="1" spc="-5" dirty="0">
                <a:latin typeface="Arial"/>
                <a:cs typeface="Arial"/>
              </a:rPr>
              <a:t>– Cancel </a:t>
            </a:r>
            <a:r>
              <a:rPr sz="1800" b="1" dirty="0">
                <a:latin typeface="Arial"/>
                <a:cs typeface="Arial"/>
              </a:rPr>
              <a:t>Billing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Document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599" y="1447800"/>
            <a:ext cx="3733825" cy="2559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7833" y="1447800"/>
            <a:ext cx="3884168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78477" y="4536313"/>
            <a:ext cx="4162425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Billing </a:t>
            </a:r>
            <a:r>
              <a:rPr sz="1800" b="1" spc="-5" dirty="0">
                <a:latin typeface="Arial"/>
                <a:cs typeface="Arial"/>
              </a:rPr>
              <a:t>document can </a:t>
            </a:r>
            <a:r>
              <a:rPr sz="1800" b="1" dirty="0">
                <a:latin typeface="Arial"/>
                <a:cs typeface="Arial"/>
              </a:rPr>
              <a:t>only be </a:t>
            </a:r>
            <a:r>
              <a:rPr sz="1800" b="1" spc="-5" dirty="0">
                <a:latin typeface="Arial"/>
                <a:cs typeface="Arial"/>
              </a:rPr>
              <a:t>created  </a:t>
            </a:r>
            <a:r>
              <a:rPr sz="1800" b="1" spc="5" dirty="0">
                <a:latin typeface="Arial"/>
                <a:cs typeface="Arial"/>
              </a:rPr>
              <a:t>with </a:t>
            </a:r>
            <a:r>
              <a:rPr sz="1800" b="1" spc="-5" dirty="0">
                <a:latin typeface="Arial"/>
                <a:cs typeface="Arial"/>
              </a:rPr>
              <a:t>reference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either a </a:t>
            </a:r>
            <a:r>
              <a:rPr sz="1800" b="1" spc="-10" dirty="0">
                <a:latin typeface="Arial"/>
                <a:cs typeface="Arial"/>
              </a:rPr>
              <a:t>Delivery </a:t>
            </a:r>
            <a:r>
              <a:rPr sz="1800" b="1" spc="-5" dirty="0">
                <a:latin typeface="Arial"/>
                <a:cs typeface="Arial"/>
              </a:rPr>
              <a:t>or a  Sales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Order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532876" y="274320"/>
            <a:ext cx="611124" cy="81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76239" y="217065"/>
            <a:ext cx="9143999" cy="100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z="4000" spc="-5" dirty="0"/>
              <a:t>Sales Process – Credit/Debit</a:t>
            </a:r>
            <a:r>
              <a:rPr sz="4000" spc="45" dirty="0"/>
              <a:t> </a:t>
            </a:r>
            <a:r>
              <a:rPr sz="4000" spc="-5" dirty="0"/>
              <a:t>Memo</a:t>
            </a:r>
            <a:endParaRPr sz="4000" dirty="0"/>
          </a:p>
        </p:txBody>
      </p:sp>
      <p:sp>
        <p:nvSpPr>
          <p:cNvPr id="8" name="object 8"/>
          <p:cNvSpPr/>
          <p:nvPr/>
        </p:nvSpPr>
        <p:spPr>
          <a:xfrm>
            <a:off x="762000" y="1524000"/>
            <a:ext cx="3733761" cy="2759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1629" y="1524000"/>
            <a:ext cx="3881248" cy="2755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9999" y="4419600"/>
            <a:ext cx="8303260" cy="1985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39700" algn="l"/>
              </a:tabLst>
            </a:pPr>
            <a:r>
              <a:rPr sz="1600" b="1" spc="-5" dirty="0">
                <a:latin typeface="Arial"/>
                <a:cs typeface="Arial"/>
              </a:rPr>
              <a:t>Credit and Debit Memos are first created as Sales Documents (Credit and Debit  Memo Requests) and then are </a:t>
            </a:r>
            <a:r>
              <a:rPr sz="1600" b="1" spc="-10" dirty="0">
                <a:latin typeface="Arial"/>
                <a:cs typeface="Arial"/>
              </a:rPr>
              <a:t>Invoiced </a:t>
            </a:r>
            <a:r>
              <a:rPr sz="1600" b="1" spc="-5" dirty="0">
                <a:latin typeface="Arial"/>
                <a:cs typeface="Arial"/>
              </a:rPr>
              <a:t>through (Credit and Debit</a:t>
            </a:r>
            <a:r>
              <a:rPr sz="1600" b="1" spc="2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Memos).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650" dirty="0">
              <a:latin typeface="Times New Roman"/>
              <a:cs typeface="Times New Roman"/>
            </a:endParaRPr>
          </a:p>
          <a:p>
            <a:pPr marL="139065" indent="-126364">
              <a:lnSpc>
                <a:spcPct val="100000"/>
              </a:lnSpc>
              <a:buFont typeface="Arial"/>
              <a:buChar char="•"/>
              <a:tabLst>
                <a:tab pos="139700" algn="l"/>
              </a:tabLst>
            </a:pPr>
            <a:r>
              <a:rPr sz="1600" b="1" spc="-5" dirty="0">
                <a:latin typeface="Arial"/>
                <a:cs typeface="Arial"/>
              </a:rPr>
              <a:t>It is possible to create these independently or </a:t>
            </a:r>
            <a:r>
              <a:rPr sz="1600" b="1" spc="5" dirty="0">
                <a:latin typeface="Arial"/>
                <a:cs typeface="Arial"/>
              </a:rPr>
              <a:t>with </a:t>
            </a:r>
            <a:r>
              <a:rPr sz="1600" b="1" spc="-5" dirty="0">
                <a:latin typeface="Arial"/>
                <a:cs typeface="Arial"/>
              </a:rPr>
              <a:t>reference to</a:t>
            </a:r>
            <a:r>
              <a:rPr sz="1600" b="1" spc="2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previous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transactions.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 marR="540385">
              <a:lnSpc>
                <a:spcPct val="100000"/>
              </a:lnSpc>
              <a:buFont typeface="Arial"/>
              <a:buChar char="•"/>
              <a:tabLst>
                <a:tab pos="139700" algn="l"/>
              </a:tabLst>
            </a:pPr>
            <a:r>
              <a:rPr sz="1600" b="1" spc="-5" dirty="0">
                <a:latin typeface="Arial"/>
                <a:cs typeface="Arial"/>
              </a:rPr>
              <a:t>It is possible to apply a Billing block on Sales Orders – generally used </a:t>
            </a:r>
            <a:r>
              <a:rPr sz="1600" b="1" spc="-10" dirty="0">
                <a:latin typeface="Arial"/>
                <a:cs typeface="Arial"/>
              </a:rPr>
              <a:t>for  </a:t>
            </a:r>
            <a:r>
              <a:rPr sz="1600" b="1" spc="-5" dirty="0">
                <a:latin typeface="Arial"/>
                <a:cs typeface="Arial"/>
              </a:rPr>
              <a:t>Credit Memo Request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Orders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597395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Sales Process -</a:t>
            </a:r>
            <a:r>
              <a:rPr spc="-70" dirty="0"/>
              <a:t> </a:t>
            </a:r>
            <a:r>
              <a:rPr spc="-30" dirty="0"/>
              <a:t>Tracking</a:t>
            </a:r>
          </a:p>
        </p:txBody>
      </p:sp>
      <p:sp>
        <p:nvSpPr>
          <p:cNvPr id="8" name="object 8"/>
          <p:cNvSpPr/>
          <p:nvPr/>
        </p:nvSpPr>
        <p:spPr>
          <a:xfrm>
            <a:off x="535940" y="1447800"/>
            <a:ext cx="5140960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70828" y="1256538"/>
            <a:ext cx="2653665" cy="306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25145">
              <a:lnSpc>
                <a:spcPct val="100000"/>
              </a:lnSpc>
              <a:buSzPct val="90000"/>
              <a:buChar char="•"/>
              <a:tabLst>
                <a:tab pos="147320" algn="l"/>
              </a:tabLst>
            </a:pPr>
            <a:r>
              <a:rPr sz="2000" dirty="0">
                <a:latin typeface="Times New Roman"/>
                <a:cs typeface="Times New Roman"/>
              </a:rPr>
              <a:t>Documents in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sales  </a:t>
            </a:r>
            <a:r>
              <a:rPr sz="2000" dirty="0">
                <a:latin typeface="Times New Roman"/>
                <a:cs typeface="Times New Roman"/>
              </a:rPr>
              <a:t>process are</a:t>
            </a:r>
            <a:r>
              <a:rPr sz="2000" spc="-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linked</a:t>
            </a:r>
            <a:endParaRPr sz="2000">
              <a:latin typeface="Times New Roman"/>
              <a:cs typeface="Times New Roman"/>
            </a:endParaRPr>
          </a:p>
          <a:p>
            <a:pPr marL="12700" marR="5080" indent="6223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to each other through  Document </a:t>
            </a:r>
            <a:r>
              <a:rPr sz="2000" spc="-25" dirty="0">
                <a:latin typeface="Times New Roman"/>
                <a:cs typeface="Times New Roman"/>
              </a:rPr>
              <a:t>flow. </a:t>
            </a:r>
            <a:r>
              <a:rPr sz="2000" spc="-65" dirty="0">
                <a:latin typeface="Times New Roman"/>
                <a:cs typeface="Times New Roman"/>
              </a:rPr>
              <a:t>You </a:t>
            </a:r>
            <a:r>
              <a:rPr sz="2000" dirty="0">
                <a:latin typeface="Times New Roman"/>
                <a:cs typeface="Times New Roman"/>
              </a:rPr>
              <a:t>can  access history and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current  </a:t>
            </a:r>
            <a:r>
              <a:rPr sz="2000" spc="-5" dirty="0">
                <a:latin typeface="Times New Roman"/>
                <a:cs typeface="Times New Roman"/>
              </a:rPr>
              <a:t>status </a:t>
            </a:r>
            <a:r>
              <a:rPr sz="2000" dirty="0">
                <a:latin typeface="Times New Roman"/>
                <a:cs typeface="Times New Roman"/>
              </a:rPr>
              <a:t>of the </a:t>
            </a:r>
            <a:r>
              <a:rPr sz="2000" spc="-5" dirty="0">
                <a:latin typeface="Times New Roman"/>
                <a:cs typeface="Times New Roman"/>
              </a:rPr>
              <a:t>sales </a:t>
            </a:r>
            <a:r>
              <a:rPr sz="2000" dirty="0">
                <a:latin typeface="Times New Roman"/>
                <a:cs typeface="Times New Roman"/>
              </a:rPr>
              <a:t>process  at any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  <a:p>
            <a:pPr marL="12700" marR="342265">
              <a:lnSpc>
                <a:spcPct val="100000"/>
              </a:lnSpc>
              <a:buChar char="•"/>
              <a:tabLst>
                <a:tab pos="148590" algn="l"/>
              </a:tabLst>
            </a:pPr>
            <a:r>
              <a:rPr sz="2000" dirty="0">
                <a:latin typeface="Times New Roman"/>
                <a:cs typeface="Times New Roman"/>
              </a:rPr>
              <a:t>All preceding and  succeeding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documents  can be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displayed.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8575" y="5021198"/>
            <a:ext cx="2875915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40" dirty="0">
                <a:latin typeface="Arial"/>
                <a:cs typeface="Arial"/>
              </a:rPr>
              <a:t>VA25 </a:t>
            </a:r>
            <a:r>
              <a:rPr sz="2000" dirty="0">
                <a:latin typeface="Arial"/>
                <a:cs typeface="Arial"/>
              </a:rPr>
              <a:t>– List of quotations  VL06F – List of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deliveries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4716398"/>
            <a:ext cx="3542029" cy="1229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Reports</a:t>
            </a:r>
            <a:endParaRPr sz="2000">
              <a:latin typeface="Arial"/>
              <a:cs typeface="Arial"/>
            </a:endParaRPr>
          </a:p>
          <a:p>
            <a:pPr marL="12700" marR="635635">
              <a:lnSpc>
                <a:spcPct val="100000"/>
              </a:lnSpc>
            </a:pPr>
            <a:r>
              <a:rPr sz="2000" spc="-40" dirty="0">
                <a:latin typeface="Arial"/>
                <a:cs typeface="Arial"/>
              </a:rPr>
              <a:t>VA15 </a:t>
            </a:r>
            <a:r>
              <a:rPr sz="2000" dirty="0">
                <a:latin typeface="Arial"/>
                <a:cs typeface="Arial"/>
              </a:rPr>
              <a:t>– List of inquiries  </a:t>
            </a:r>
            <a:r>
              <a:rPr sz="2000" spc="-40" dirty="0">
                <a:latin typeface="Arial"/>
                <a:cs typeface="Arial"/>
              </a:rPr>
              <a:t>VA05 </a:t>
            </a:r>
            <a:r>
              <a:rPr sz="2000" dirty="0">
                <a:latin typeface="Arial"/>
                <a:cs typeface="Arial"/>
              </a:rPr>
              <a:t>– List of sales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order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59460" algn="l"/>
              </a:tabLst>
            </a:pPr>
            <a:r>
              <a:rPr sz="2000" dirty="0">
                <a:latin typeface="Arial"/>
                <a:cs typeface="Arial"/>
              </a:rPr>
              <a:t>VF05	- List of Billing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document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23060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LetMe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3250" y="1212850"/>
          <a:ext cx="8001000" cy="4876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9901"/>
                <a:gridCol w="4221099"/>
              </a:tblGrid>
              <a:tr h="3657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Input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2166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Expected</a:t>
                      </a:r>
                      <a:r>
                        <a:rPr sz="18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Result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731519">
                <a:tc>
                  <a:txBody>
                    <a:bodyPr/>
                    <a:lstStyle/>
                    <a:p>
                      <a:pPr marL="85090" marR="9461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Transaction 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VA03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or 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menu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path  Logistics</a:t>
                      </a:r>
                      <a:r>
                        <a:rPr sz="1400" b="1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Sales&amp;Distribution</a:t>
                      </a:r>
                      <a:r>
                        <a:rPr sz="1400" b="1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Sales</a:t>
                      </a:r>
                      <a:r>
                        <a:rPr sz="1400" b="1" spc="-5" dirty="0">
                          <a:latin typeface="Wingdings"/>
                          <a:cs typeface="Wingdings"/>
                        </a:rPr>
                        <a:t></a:t>
                      </a:r>
                      <a:endParaRPr sz="14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‘Display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Sales Order : Initial screen’</a:t>
                      </a:r>
                      <a:r>
                        <a:rPr sz="1400" b="1" spc="-2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appears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496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Press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enter or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click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on the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Green</a:t>
                      </a:r>
                      <a:r>
                        <a:rPr sz="1400" b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tick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212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Display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zzz Sales Order xxx :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Overview</a:t>
                      </a:r>
                      <a:r>
                        <a:rPr sz="1400" b="1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screen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appears.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090" marR="29019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the Header information such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as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Required Delivery Date, Delivering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Plant,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Payment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Terms,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Sales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Area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Item details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such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as materials,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quantity,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description,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Item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Category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Ordering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Party</a:t>
                      </a:r>
                      <a:r>
                        <a:rPr sz="14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tab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9023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Customer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Material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4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and  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40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Goto</a:t>
                      </a:r>
                      <a:r>
                        <a:rPr sz="1400" b="1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Header</a:t>
                      </a:r>
                      <a:r>
                        <a:rPr sz="1400" b="1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Sales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4889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‘Display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zzz Sales Order xxx :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Header</a:t>
                      </a:r>
                      <a:r>
                        <a:rPr sz="1400" b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Data’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screen</a:t>
                      </a:r>
                      <a:r>
                        <a:rPr sz="14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appears.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090" marR="57721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Administrative information such</a:t>
                      </a:r>
                      <a:r>
                        <a:rPr sz="1400" b="1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as  Order 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Type,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Created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4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on,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1519">
                <a:tc>
                  <a:txBody>
                    <a:bodyPr/>
                    <a:lstStyle/>
                    <a:p>
                      <a:pPr marL="85090" marR="16084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Go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back and Navigate</a:t>
                      </a:r>
                      <a:r>
                        <a:rPr sz="14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Goto</a:t>
                      </a:r>
                      <a:r>
                        <a:rPr sz="1400" b="1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Item</a:t>
                      </a:r>
                      <a:r>
                        <a:rPr sz="1400" b="1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Sales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1130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‘Display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zzz Sales Order xxx : Item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Data’</a:t>
                      </a:r>
                      <a:r>
                        <a:rPr sz="1400" b="1" spc="-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screen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appears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Material Entered &amp;</a:t>
                      </a:r>
                      <a:r>
                        <a:rPr sz="1400" b="1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Usage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23060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LetMe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9450" y="1289050"/>
          <a:ext cx="7924800" cy="4815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0201"/>
                <a:gridCol w="4284599"/>
              </a:tblGrid>
              <a:tr h="36576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Input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Expected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Result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Goto Conditions</a:t>
                      </a:r>
                      <a:r>
                        <a:rPr sz="14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tab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53467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prices,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discounts,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taxes. See</a:t>
                      </a:r>
                      <a:r>
                        <a:rPr sz="1400" b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pricing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Analysis.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Goto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lines</a:t>
                      </a:r>
                      <a:r>
                        <a:rPr sz="1400" b="1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tab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Delivery Dates &amp;</a:t>
                      </a:r>
                      <a:r>
                        <a:rPr sz="1400" b="1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Quantity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Goto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Partners</a:t>
                      </a:r>
                      <a:r>
                        <a:rPr sz="14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tab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default</a:t>
                      </a:r>
                      <a:r>
                        <a:rPr sz="14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partners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Goto 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Texts</a:t>
                      </a:r>
                      <a:r>
                        <a:rPr sz="14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tab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4787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texts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have been copied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400" b="1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from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where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85090" marR="1866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1400" b="1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Partner</a:t>
                      </a:r>
                      <a:r>
                        <a:rPr sz="1400" b="1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Display Sold-to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party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1485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customer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details in General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400" b="1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Sales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Area</a:t>
                      </a:r>
                      <a:r>
                        <a:rPr sz="14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85090" marR="92201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Go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back and 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1400" b="1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Display</a:t>
                      </a:r>
                      <a:r>
                        <a:rPr sz="1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Material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1143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the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details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Sales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views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Basic</a:t>
                      </a:r>
                      <a:r>
                        <a:rPr sz="1400" b="1" spc="-2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data 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views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Go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back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times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5842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40" dirty="0">
                          <a:latin typeface="Arial"/>
                          <a:cs typeface="Arial"/>
                        </a:rPr>
                        <a:t>You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now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Display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Sales Order :</a:t>
                      </a:r>
                      <a:r>
                        <a:rPr sz="14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Initial  screen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Navigate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Sales</a:t>
                      </a:r>
                      <a:r>
                        <a:rPr sz="14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Document</a:t>
                      </a:r>
                      <a:r>
                        <a:rPr sz="1400" b="1" spc="-5" dirty="0">
                          <a:latin typeface="Wingdings"/>
                          <a:cs typeface="Wingdings"/>
                        </a:rPr>
                        <a:t>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Issue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400" b="1" dirty="0">
                          <a:latin typeface="Wingdings"/>
                          <a:cs typeface="Wingdings"/>
                        </a:rPr>
                        <a:t></a:t>
                      </a:r>
                      <a:endParaRPr sz="1400">
                        <a:latin typeface="Wingdings"/>
                        <a:cs typeface="Wingding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Check the print preview of</a:t>
                      </a:r>
                      <a:r>
                        <a:rPr sz="1400" b="1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Order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Acknowledgement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85090" marR="700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Go back.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Click the document</a:t>
                      </a:r>
                      <a:r>
                        <a:rPr sz="14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flow  button.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2482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the preceding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*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subsequent documents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will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listed.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Display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b="1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these.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67555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spc="-20" dirty="0"/>
              <a:t>Tips </a:t>
            </a:r>
            <a:r>
              <a:rPr dirty="0"/>
              <a:t>and</a:t>
            </a:r>
            <a:r>
              <a:rPr spc="-60" dirty="0"/>
              <a:t> </a:t>
            </a:r>
            <a:r>
              <a:rPr spc="-40" dirty="0"/>
              <a:t>Tricks</a:t>
            </a:r>
          </a:p>
        </p:txBody>
      </p:sp>
      <p:sp>
        <p:nvSpPr>
          <p:cNvPr id="5" name="object 5"/>
          <p:cNvSpPr/>
          <p:nvPr/>
        </p:nvSpPr>
        <p:spPr>
          <a:xfrm>
            <a:off x="4288535" y="1638300"/>
            <a:ext cx="574548" cy="582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64735" y="2103120"/>
            <a:ext cx="377951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9648" y="1423161"/>
            <a:ext cx="8592185" cy="485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  <a:buFont typeface="Arial"/>
              <a:buChar char="•"/>
              <a:tabLst>
                <a:tab pos="156845" algn="l"/>
              </a:tabLst>
            </a:pPr>
            <a:r>
              <a:rPr sz="1800" b="1" spc="-20" dirty="0">
                <a:latin typeface="Arial"/>
                <a:cs typeface="Arial"/>
              </a:rPr>
              <a:t>Verkauf </a:t>
            </a:r>
            <a:r>
              <a:rPr sz="1800" b="1" dirty="0">
                <a:latin typeface="Arial"/>
                <a:cs typeface="Arial"/>
              </a:rPr>
              <a:t>is a </a:t>
            </a:r>
            <a:r>
              <a:rPr sz="1800" b="1" spc="-5" dirty="0">
                <a:latin typeface="Arial"/>
                <a:cs typeface="Arial"/>
              </a:rPr>
              <a:t>German </a:t>
            </a:r>
            <a:r>
              <a:rPr sz="1800" b="1" spc="5" dirty="0">
                <a:latin typeface="Arial"/>
                <a:cs typeface="Arial"/>
              </a:rPr>
              <a:t>word </a:t>
            </a:r>
            <a:r>
              <a:rPr sz="1800" b="1" dirty="0">
                <a:latin typeface="Arial"/>
                <a:cs typeface="Arial"/>
              </a:rPr>
              <a:t>for </a:t>
            </a:r>
            <a:r>
              <a:rPr sz="1800" b="1" spc="-5" dirty="0">
                <a:latin typeface="Arial"/>
                <a:cs typeface="Arial"/>
              </a:rPr>
              <a:t>Sale. Most </a:t>
            </a:r>
            <a:r>
              <a:rPr sz="1800" b="1" dirty="0">
                <a:latin typeface="Arial"/>
                <a:cs typeface="Arial"/>
              </a:rPr>
              <a:t>SD </a:t>
            </a:r>
            <a:r>
              <a:rPr sz="1800" b="1" spc="-5" dirty="0">
                <a:latin typeface="Arial"/>
                <a:cs typeface="Arial"/>
              </a:rPr>
              <a:t>transactions codes </a:t>
            </a:r>
            <a:r>
              <a:rPr sz="1800" b="1" dirty="0">
                <a:latin typeface="Arial"/>
                <a:cs typeface="Arial"/>
              </a:rPr>
              <a:t>&amp; </a:t>
            </a:r>
            <a:r>
              <a:rPr sz="1800" b="1" spc="-5" dirty="0">
                <a:latin typeface="Arial"/>
                <a:cs typeface="Arial"/>
              </a:rPr>
              <a:t>tables</a:t>
            </a:r>
            <a:r>
              <a:rPr sz="1800" b="1" spc="1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start</a:t>
            </a:r>
            <a:endParaRPr sz="1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with</a:t>
            </a:r>
            <a:r>
              <a:rPr sz="1800" b="1" spc="-1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‘V’.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b="1" spc="-5" dirty="0">
                <a:latin typeface="Arial"/>
                <a:cs typeface="Arial"/>
              </a:rPr>
              <a:t>If a transaction ends in 1 </a:t>
            </a:r>
            <a:r>
              <a:rPr sz="1600" b="1" spc="-15" dirty="0">
                <a:latin typeface="Arial"/>
                <a:cs typeface="Arial"/>
              </a:rPr>
              <a:t>(01,11, </a:t>
            </a:r>
            <a:r>
              <a:rPr sz="1600" b="1" spc="-5" dirty="0">
                <a:latin typeface="Arial"/>
                <a:cs typeface="Arial"/>
              </a:rPr>
              <a:t>21, etc) it </a:t>
            </a:r>
            <a:r>
              <a:rPr sz="1600" b="1" spc="5" dirty="0">
                <a:latin typeface="Arial"/>
                <a:cs typeface="Arial"/>
              </a:rPr>
              <a:t>will </a:t>
            </a:r>
            <a:r>
              <a:rPr sz="1600" b="1" spc="-5" dirty="0">
                <a:latin typeface="Arial"/>
                <a:cs typeface="Arial"/>
              </a:rPr>
              <a:t>always be a </a:t>
            </a:r>
            <a:r>
              <a:rPr sz="1600" b="1" spc="-35" dirty="0">
                <a:latin typeface="Arial"/>
                <a:cs typeface="Arial"/>
              </a:rPr>
              <a:t>CREATE</a:t>
            </a:r>
            <a:r>
              <a:rPr sz="1600" b="1" spc="30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ts val="144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200" b="1" spc="-5" dirty="0">
                <a:latin typeface="Arial"/>
                <a:cs typeface="Arial"/>
              </a:rPr>
              <a:t>E.g. </a:t>
            </a:r>
            <a:r>
              <a:rPr sz="1200" b="1" spc="-35" dirty="0">
                <a:latin typeface="Arial"/>
                <a:cs typeface="Arial"/>
              </a:rPr>
              <a:t>VA01 </a:t>
            </a:r>
            <a:r>
              <a:rPr sz="1200" b="1" spc="-5" dirty="0">
                <a:latin typeface="Arial"/>
                <a:cs typeface="Arial"/>
              </a:rPr>
              <a:t>– </a:t>
            </a:r>
            <a:r>
              <a:rPr sz="1200" b="1" dirty="0">
                <a:latin typeface="Arial"/>
                <a:cs typeface="Arial"/>
              </a:rPr>
              <a:t>Create Sales </a:t>
            </a:r>
            <a:r>
              <a:rPr sz="1200" b="1" spc="-10" dirty="0">
                <a:latin typeface="Arial"/>
                <a:cs typeface="Arial"/>
              </a:rPr>
              <a:t>Order, </a:t>
            </a:r>
            <a:r>
              <a:rPr sz="1200" b="1" spc="-35" dirty="0">
                <a:latin typeface="Arial"/>
                <a:cs typeface="Arial"/>
              </a:rPr>
              <a:t>VA21 </a:t>
            </a:r>
            <a:r>
              <a:rPr sz="1200" b="1" spc="-5" dirty="0">
                <a:latin typeface="Arial"/>
                <a:cs typeface="Arial"/>
              </a:rPr>
              <a:t>– </a:t>
            </a:r>
            <a:r>
              <a:rPr sz="1200" b="1" dirty="0">
                <a:latin typeface="Arial"/>
                <a:cs typeface="Arial"/>
              </a:rPr>
              <a:t>Create </a:t>
            </a:r>
            <a:r>
              <a:rPr sz="1200" b="1" spc="-5" dirty="0">
                <a:latin typeface="Arial"/>
                <a:cs typeface="Arial"/>
              </a:rPr>
              <a:t>Quotation,</a:t>
            </a:r>
            <a:r>
              <a:rPr sz="1200" b="1" spc="7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ts val="192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b="1" spc="-5" dirty="0">
                <a:latin typeface="Arial"/>
                <a:cs typeface="Arial"/>
              </a:rPr>
              <a:t>If a transaction ends in 2 (02, 12, 22, etc), it </a:t>
            </a:r>
            <a:r>
              <a:rPr sz="1600" b="1" spc="5" dirty="0">
                <a:latin typeface="Arial"/>
                <a:cs typeface="Arial"/>
              </a:rPr>
              <a:t>will </a:t>
            </a:r>
            <a:r>
              <a:rPr sz="1600" b="1" spc="-5" dirty="0">
                <a:latin typeface="Arial"/>
                <a:cs typeface="Arial"/>
              </a:rPr>
              <a:t>always be a </a:t>
            </a:r>
            <a:r>
              <a:rPr sz="1600" b="1" spc="-10" dirty="0">
                <a:latin typeface="Arial"/>
                <a:cs typeface="Arial"/>
              </a:rPr>
              <a:t>CHANGE</a:t>
            </a:r>
            <a:r>
              <a:rPr sz="1600" b="1" spc="3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transaction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ts val="144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200" b="1" spc="-5" dirty="0">
                <a:latin typeface="Arial"/>
                <a:cs typeface="Arial"/>
              </a:rPr>
              <a:t>E.g. </a:t>
            </a:r>
            <a:r>
              <a:rPr sz="1200" b="1" spc="-35" dirty="0">
                <a:latin typeface="Arial"/>
                <a:cs typeface="Arial"/>
              </a:rPr>
              <a:t>VA02 </a:t>
            </a:r>
            <a:r>
              <a:rPr sz="1200" b="1" spc="-5" dirty="0">
                <a:latin typeface="Arial"/>
                <a:cs typeface="Arial"/>
              </a:rPr>
              <a:t>– Change </a:t>
            </a:r>
            <a:r>
              <a:rPr sz="1200" b="1" dirty="0">
                <a:latin typeface="Arial"/>
                <a:cs typeface="Arial"/>
              </a:rPr>
              <a:t>Sales </a:t>
            </a:r>
            <a:r>
              <a:rPr sz="1200" b="1" spc="-10" dirty="0">
                <a:latin typeface="Arial"/>
                <a:cs typeface="Arial"/>
              </a:rPr>
              <a:t>Order, </a:t>
            </a:r>
            <a:r>
              <a:rPr sz="1200" b="1" spc="-35" dirty="0">
                <a:latin typeface="Arial"/>
                <a:cs typeface="Arial"/>
              </a:rPr>
              <a:t>VA22 </a:t>
            </a:r>
            <a:r>
              <a:rPr sz="1200" b="1" spc="-5" dirty="0">
                <a:latin typeface="Arial"/>
                <a:cs typeface="Arial"/>
              </a:rPr>
              <a:t>– Change Quotation,</a:t>
            </a:r>
            <a:r>
              <a:rPr sz="1200" b="1" spc="1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  <a:p>
            <a:pPr marL="756285" lvl="1" indent="-286385">
              <a:lnSpc>
                <a:spcPts val="192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1600" b="1" spc="-5" dirty="0">
                <a:latin typeface="Arial"/>
                <a:cs typeface="Arial"/>
              </a:rPr>
              <a:t>If a transaction ends in 3 (03, 13, 23, etc), it </a:t>
            </a:r>
            <a:r>
              <a:rPr sz="1600" b="1" spc="5" dirty="0">
                <a:latin typeface="Arial"/>
                <a:cs typeface="Arial"/>
              </a:rPr>
              <a:t>will </a:t>
            </a:r>
            <a:r>
              <a:rPr sz="1600" b="1" spc="-5" dirty="0">
                <a:latin typeface="Arial"/>
                <a:cs typeface="Arial"/>
              </a:rPr>
              <a:t>always be a </a:t>
            </a:r>
            <a:r>
              <a:rPr sz="1600" b="1" spc="-30" dirty="0">
                <a:latin typeface="Arial"/>
                <a:cs typeface="Arial"/>
              </a:rPr>
              <a:t>DISPLAY</a:t>
            </a:r>
            <a:r>
              <a:rPr sz="1600" b="1" spc="27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transaction</a:t>
            </a:r>
            <a:endParaRPr sz="160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200" b="1" dirty="0">
                <a:latin typeface="Arial"/>
                <a:cs typeface="Arial"/>
              </a:rPr>
              <a:t>E.g </a:t>
            </a:r>
            <a:r>
              <a:rPr sz="1200" b="1" spc="-35" dirty="0">
                <a:latin typeface="Arial"/>
                <a:cs typeface="Arial"/>
              </a:rPr>
              <a:t>VA03 </a:t>
            </a:r>
            <a:r>
              <a:rPr sz="1200" b="1" spc="-5" dirty="0">
                <a:latin typeface="Arial"/>
                <a:cs typeface="Arial"/>
              </a:rPr>
              <a:t>– </a:t>
            </a:r>
            <a:r>
              <a:rPr sz="1200" b="1" dirty="0">
                <a:latin typeface="Arial"/>
                <a:cs typeface="Arial"/>
              </a:rPr>
              <a:t>Display Sales </a:t>
            </a:r>
            <a:r>
              <a:rPr sz="1200" b="1" spc="-10" dirty="0">
                <a:latin typeface="Arial"/>
                <a:cs typeface="Arial"/>
              </a:rPr>
              <a:t>Order, </a:t>
            </a:r>
            <a:r>
              <a:rPr sz="1200" b="1" spc="-35" dirty="0">
                <a:latin typeface="Arial"/>
                <a:cs typeface="Arial"/>
              </a:rPr>
              <a:t>VA23 </a:t>
            </a:r>
            <a:r>
              <a:rPr sz="1200" b="1" spc="-5" dirty="0">
                <a:latin typeface="Arial"/>
                <a:cs typeface="Arial"/>
              </a:rPr>
              <a:t>– </a:t>
            </a:r>
            <a:r>
              <a:rPr sz="1200" b="1" dirty="0">
                <a:latin typeface="Arial"/>
                <a:cs typeface="Arial"/>
              </a:rPr>
              <a:t>Display </a:t>
            </a:r>
            <a:r>
              <a:rPr sz="1200" b="1" spc="-5" dirty="0">
                <a:latin typeface="Arial"/>
                <a:cs typeface="Arial"/>
              </a:rPr>
              <a:t>Quotation,</a:t>
            </a:r>
            <a:r>
              <a:rPr sz="1200" b="1" spc="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120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150495" algn="l"/>
              </a:tabLst>
            </a:pPr>
            <a:r>
              <a:rPr sz="1800" b="1" spc="-10" dirty="0">
                <a:latin typeface="Arial"/>
                <a:cs typeface="Arial"/>
              </a:rPr>
              <a:t>Area </a:t>
            </a:r>
            <a:r>
              <a:rPr sz="1800" b="1" dirty="0">
                <a:latin typeface="Arial"/>
                <a:cs typeface="Arial"/>
              </a:rPr>
              <a:t>Menus </a:t>
            </a:r>
            <a:r>
              <a:rPr sz="1800" b="1" spc="-5" dirty="0">
                <a:latin typeface="Arial"/>
                <a:cs typeface="Arial"/>
              </a:rPr>
              <a:t>such </a:t>
            </a:r>
            <a:r>
              <a:rPr sz="1800" b="1" spc="-45" dirty="0">
                <a:latin typeface="Arial"/>
                <a:cs typeface="Arial"/>
              </a:rPr>
              <a:t>VA00 </a:t>
            </a:r>
            <a:r>
              <a:rPr sz="1800" b="1" dirty="0">
                <a:latin typeface="Arial"/>
                <a:cs typeface="Arial"/>
              </a:rPr>
              <a:t>(Sales), </a:t>
            </a:r>
            <a:r>
              <a:rPr sz="1800" b="1" spc="-5" dirty="0">
                <a:latin typeface="Arial"/>
                <a:cs typeface="Arial"/>
              </a:rPr>
              <a:t>VL00 </a:t>
            </a:r>
            <a:r>
              <a:rPr sz="1800" b="1" dirty="0">
                <a:latin typeface="Arial"/>
                <a:cs typeface="Arial"/>
              </a:rPr>
              <a:t>(Shipping) , </a:t>
            </a:r>
            <a:r>
              <a:rPr sz="1800" b="1" spc="-10" dirty="0">
                <a:latin typeface="Arial"/>
                <a:cs typeface="Arial"/>
              </a:rPr>
              <a:t>VF00 </a:t>
            </a:r>
            <a:r>
              <a:rPr sz="1800" b="1" dirty="0">
                <a:latin typeface="Arial"/>
                <a:cs typeface="Arial"/>
              </a:rPr>
              <a:t>(Billing), </a:t>
            </a:r>
            <a:r>
              <a:rPr sz="1800" b="1" spc="-10" dirty="0">
                <a:latin typeface="Arial"/>
                <a:cs typeface="Arial"/>
              </a:rPr>
              <a:t>VS00 </a:t>
            </a:r>
            <a:r>
              <a:rPr sz="1800" b="1" dirty="0">
                <a:latin typeface="Arial"/>
                <a:cs typeface="Arial"/>
              </a:rPr>
              <a:t>(Sales  </a:t>
            </a:r>
            <a:r>
              <a:rPr sz="1800" b="1" spc="-5" dirty="0">
                <a:latin typeface="Arial"/>
                <a:cs typeface="Arial"/>
              </a:rPr>
              <a:t>Master Data), VT00 </a:t>
            </a:r>
            <a:r>
              <a:rPr sz="1800" b="1" spc="-10" dirty="0">
                <a:latin typeface="Arial"/>
                <a:cs typeface="Arial"/>
              </a:rPr>
              <a:t>(Transportation) </a:t>
            </a:r>
            <a:r>
              <a:rPr sz="1800" b="1" spc="-5" dirty="0">
                <a:latin typeface="Arial"/>
                <a:cs typeface="Arial"/>
              </a:rPr>
              <a:t>provide access </a:t>
            </a:r>
            <a:r>
              <a:rPr sz="1800" b="1" dirty="0">
                <a:latin typeface="Arial"/>
                <a:cs typeface="Arial"/>
              </a:rPr>
              <a:t>to only to </a:t>
            </a:r>
            <a:r>
              <a:rPr sz="1800" b="1" spc="-5" dirty="0">
                <a:latin typeface="Arial"/>
                <a:cs typeface="Arial"/>
              </a:rPr>
              <a:t>specific</a:t>
            </a:r>
            <a:r>
              <a:rPr sz="1800" b="1" spc="10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areas.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Font typeface="Arial"/>
              <a:buChar char="•"/>
              <a:tabLst>
                <a:tab pos="151765" algn="l"/>
              </a:tabLst>
            </a:pPr>
            <a:r>
              <a:rPr sz="1800" b="1" spc="-45" dirty="0">
                <a:latin typeface="Arial"/>
                <a:cs typeface="Arial"/>
              </a:rPr>
              <a:t>You </a:t>
            </a:r>
            <a:r>
              <a:rPr sz="1800" b="1" spc="-5" dirty="0">
                <a:latin typeface="Arial"/>
                <a:cs typeface="Arial"/>
              </a:rPr>
              <a:t>can </a:t>
            </a:r>
            <a:r>
              <a:rPr sz="1800" b="1" dirty="0">
                <a:latin typeface="Arial"/>
                <a:cs typeface="Arial"/>
              </a:rPr>
              <a:t>show </a:t>
            </a:r>
            <a:r>
              <a:rPr sz="1800" b="1" spc="-5" dirty="0">
                <a:latin typeface="Arial"/>
                <a:cs typeface="Arial"/>
              </a:rPr>
              <a:t>the keys </a:t>
            </a:r>
            <a:r>
              <a:rPr sz="1800" b="1" spc="5" dirty="0">
                <a:latin typeface="Arial"/>
                <a:cs typeface="Arial"/>
              </a:rPr>
              <a:t>for </a:t>
            </a:r>
            <a:r>
              <a:rPr sz="1800" b="1" spc="-10" dirty="0">
                <a:latin typeface="Arial"/>
                <a:cs typeface="Arial"/>
              </a:rPr>
              <a:t>values </a:t>
            </a:r>
            <a:r>
              <a:rPr sz="1800" b="1" dirty="0">
                <a:latin typeface="Arial"/>
                <a:cs typeface="Arial"/>
              </a:rPr>
              <a:t>in the drop down option. </a:t>
            </a:r>
            <a:r>
              <a:rPr sz="1800" b="1" spc="-70" dirty="0">
                <a:latin typeface="Arial"/>
                <a:cs typeface="Arial"/>
              </a:rPr>
              <a:t>To </a:t>
            </a:r>
            <a:r>
              <a:rPr sz="1800" b="1" dirty="0">
                <a:latin typeface="Arial"/>
                <a:cs typeface="Arial"/>
              </a:rPr>
              <a:t>do this chose  Customizing </a:t>
            </a:r>
            <a:r>
              <a:rPr sz="1800" b="1" spc="-5" dirty="0">
                <a:latin typeface="Arial"/>
                <a:cs typeface="Arial"/>
              </a:rPr>
              <a:t>local layout</a:t>
            </a:r>
            <a:r>
              <a:rPr sz="1800" b="1" spc="-5" dirty="0">
                <a:latin typeface="Wingdings"/>
                <a:cs typeface="Wingdings"/>
              </a:rPr>
              <a:t>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Options</a:t>
            </a:r>
            <a:r>
              <a:rPr sz="1800" b="1" spc="-5" dirty="0">
                <a:latin typeface="Wingdings"/>
                <a:cs typeface="Wingdings"/>
              </a:rPr>
              <a:t>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Arial"/>
                <a:cs typeface="Arial"/>
              </a:rPr>
              <a:t>Expert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Arial"/>
                <a:cs typeface="Arial"/>
              </a:rPr>
              <a:t>then check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check </a:t>
            </a:r>
            <a:r>
              <a:rPr sz="1800" b="1" spc="5" dirty="0">
                <a:latin typeface="Arial"/>
                <a:cs typeface="Arial"/>
              </a:rPr>
              <a:t>box  </a:t>
            </a:r>
            <a:r>
              <a:rPr sz="1800" b="1" dirty="0">
                <a:latin typeface="Arial"/>
                <a:cs typeface="Arial"/>
              </a:rPr>
              <a:t>‘Show </a:t>
            </a:r>
            <a:r>
              <a:rPr sz="1800" b="1" spc="-10" dirty="0">
                <a:latin typeface="Arial"/>
                <a:cs typeface="Arial"/>
              </a:rPr>
              <a:t>keys </a:t>
            </a:r>
            <a:r>
              <a:rPr sz="1800" b="1" dirty="0">
                <a:latin typeface="Arial"/>
                <a:cs typeface="Arial"/>
              </a:rPr>
              <a:t>in all drop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downs.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0000"/>
              </a:lnSpc>
              <a:buFont typeface="Arial"/>
              <a:buChar char="•"/>
              <a:tabLst>
                <a:tab pos="156845" algn="l"/>
              </a:tabLst>
            </a:pPr>
            <a:r>
              <a:rPr sz="1800" b="1" spc="-5" dirty="0">
                <a:latin typeface="Arial"/>
                <a:cs typeface="Arial"/>
              </a:rPr>
              <a:t>Whenever you create </a:t>
            </a:r>
            <a:r>
              <a:rPr sz="1800" b="1" spc="-10" dirty="0">
                <a:latin typeface="Arial"/>
                <a:cs typeface="Arial"/>
              </a:rPr>
              <a:t>new </a:t>
            </a:r>
            <a:r>
              <a:rPr sz="1800" b="1" spc="-5" dirty="0">
                <a:latin typeface="Arial"/>
                <a:cs typeface="Arial"/>
              </a:rPr>
              <a:t>entries </a:t>
            </a:r>
            <a:r>
              <a:rPr sz="1800" b="1" dirty="0">
                <a:latin typeface="Arial"/>
                <a:cs typeface="Arial"/>
              </a:rPr>
              <a:t>in </a:t>
            </a:r>
            <a:r>
              <a:rPr sz="1800" b="1" spc="-5" dirty="0">
                <a:latin typeface="Arial"/>
                <a:cs typeface="Arial"/>
              </a:rPr>
              <a:t>Customizing, </a:t>
            </a:r>
            <a:r>
              <a:rPr sz="1800" b="1" spc="-10" dirty="0">
                <a:latin typeface="Arial"/>
                <a:cs typeface="Arial"/>
              </a:rPr>
              <a:t>always </a:t>
            </a:r>
            <a:r>
              <a:rPr sz="1800" b="1" spc="-5" dirty="0">
                <a:latin typeface="Arial"/>
                <a:cs typeface="Arial"/>
              </a:rPr>
              <a:t>remember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copy  a </a:t>
            </a:r>
            <a:r>
              <a:rPr sz="1800" b="1" spc="-10" dirty="0">
                <a:latin typeface="Arial"/>
                <a:cs typeface="Arial"/>
              </a:rPr>
              <a:t>SAP </a:t>
            </a:r>
            <a:r>
              <a:rPr sz="1800" b="1" spc="-5" dirty="0">
                <a:latin typeface="Arial"/>
                <a:cs typeface="Arial"/>
              </a:rPr>
              <a:t>standard entry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-10" dirty="0">
                <a:latin typeface="Arial"/>
                <a:cs typeface="Arial"/>
              </a:rPr>
              <a:t>then </a:t>
            </a:r>
            <a:r>
              <a:rPr sz="1800" b="1" dirty="0">
                <a:latin typeface="Arial"/>
                <a:cs typeface="Arial"/>
              </a:rPr>
              <a:t>modify </a:t>
            </a:r>
            <a:r>
              <a:rPr sz="1800" b="1" spc="-5" dirty="0">
                <a:latin typeface="Arial"/>
                <a:cs typeface="Arial"/>
              </a:rPr>
              <a:t>it. (The system </a:t>
            </a:r>
            <a:r>
              <a:rPr sz="1800" b="1" dirty="0">
                <a:latin typeface="Arial"/>
                <a:cs typeface="Arial"/>
              </a:rPr>
              <a:t>copies </a:t>
            </a:r>
            <a:r>
              <a:rPr sz="1800" b="1" spc="-10" dirty="0">
                <a:latin typeface="Arial"/>
                <a:cs typeface="Arial"/>
              </a:rPr>
              <a:t>several </a:t>
            </a:r>
            <a:r>
              <a:rPr sz="1800" b="1" spc="-5" dirty="0">
                <a:latin typeface="Arial"/>
                <a:cs typeface="Arial"/>
              </a:rPr>
              <a:t>pieces </a:t>
            </a:r>
            <a:r>
              <a:rPr sz="1800" b="1" spc="5" dirty="0">
                <a:latin typeface="Arial"/>
                <a:cs typeface="Arial"/>
              </a:rPr>
              <a:t>of  </a:t>
            </a:r>
            <a:r>
              <a:rPr sz="1800" b="1" dirty="0">
                <a:latin typeface="Arial"/>
                <a:cs typeface="Arial"/>
              </a:rPr>
              <a:t>information in the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background.)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18203" y="260604"/>
            <a:ext cx="886968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Additional</a:t>
            </a:r>
            <a:r>
              <a:rPr spc="-70" dirty="0"/>
              <a:t> </a:t>
            </a:r>
            <a:r>
              <a:rPr dirty="0"/>
              <a:t>Info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0739" y="1409405"/>
            <a:ext cx="7492365" cy="467741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49860" indent="-137160" algn="just">
              <a:lnSpc>
                <a:spcPct val="100000"/>
              </a:lnSpc>
              <a:spcBef>
                <a:spcPts val="5"/>
              </a:spcBef>
              <a:buFont typeface="Times New Roman"/>
              <a:buChar char="•"/>
              <a:tabLst>
                <a:tab pos="150495" algn="l"/>
              </a:tabLst>
            </a:pPr>
            <a:r>
              <a:rPr sz="1800" b="1" dirty="0">
                <a:latin typeface="Arial"/>
                <a:cs typeface="Arial"/>
              </a:rPr>
              <a:t>Choose</a:t>
            </a:r>
            <a:r>
              <a:rPr sz="1800" b="1" spc="2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26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task</a:t>
            </a:r>
            <a:r>
              <a:rPr sz="1800" b="1" spc="26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from</a:t>
            </a:r>
            <a:r>
              <a:rPr sz="1800" b="1" spc="2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2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SAP</a:t>
            </a:r>
            <a:r>
              <a:rPr sz="1800" b="1" spc="2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Easy</a:t>
            </a:r>
            <a:r>
              <a:rPr sz="1800" b="1" spc="27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Access</a:t>
            </a:r>
            <a:r>
              <a:rPr sz="1800" b="1" spc="2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workplace</a:t>
            </a:r>
            <a:r>
              <a:rPr sz="1800" b="1" spc="26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menu.</a:t>
            </a:r>
            <a:r>
              <a:rPr sz="1800" b="1" spc="2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latin typeface="Arial"/>
                <a:cs typeface="Arial"/>
              </a:rPr>
              <a:t>this </a:t>
            </a:r>
            <a:r>
              <a:rPr sz="1800" b="1" spc="-5" dirty="0">
                <a:latin typeface="Arial"/>
                <a:cs typeface="Arial"/>
              </a:rPr>
              <a:t>menu, you can easily </a:t>
            </a:r>
            <a:r>
              <a:rPr sz="1800" b="1" dirty="0">
                <a:latin typeface="Arial"/>
                <a:cs typeface="Arial"/>
              </a:rPr>
              <a:t>find </a:t>
            </a:r>
            <a:r>
              <a:rPr sz="1800" b="1" spc="-5" dirty="0">
                <a:latin typeface="Arial"/>
                <a:cs typeface="Arial"/>
              </a:rPr>
              <a:t>your </a:t>
            </a:r>
            <a:r>
              <a:rPr sz="1800" b="1" dirty="0">
                <a:latin typeface="Arial"/>
                <a:cs typeface="Arial"/>
              </a:rPr>
              <a:t>application without </a:t>
            </a:r>
            <a:r>
              <a:rPr sz="1800" b="1" spc="-5" dirty="0">
                <a:latin typeface="Arial"/>
                <a:cs typeface="Arial"/>
              </a:rPr>
              <a:t>having </a:t>
            </a:r>
            <a:r>
              <a:rPr sz="1800" b="1" dirty="0">
                <a:latin typeface="Arial"/>
                <a:cs typeface="Arial"/>
              </a:rPr>
              <a:t>to  </a:t>
            </a:r>
            <a:r>
              <a:rPr sz="1800" b="1" spc="-5" dirty="0">
                <a:latin typeface="Arial"/>
                <a:cs typeface="Arial"/>
              </a:rPr>
              <a:t>memorize transaction codes. Alternatively enter a transaction </a:t>
            </a:r>
            <a:r>
              <a:rPr sz="1800" b="1" dirty="0">
                <a:latin typeface="Arial"/>
                <a:cs typeface="Arial"/>
              </a:rPr>
              <a:t>code  in the </a:t>
            </a:r>
            <a:r>
              <a:rPr sz="1800" b="1" spc="-5" dirty="0">
                <a:latin typeface="Arial"/>
                <a:cs typeface="Arial"/>
              </a:rPr>
              <a:t>command field. With transaction codes, </a:t>
            </a:r>
            <a:r>
              <a:rPr sz="1800" b="1" spc="-10" dirty="0">
                <a:latin typeface="Arial"/>
                <a:cs typeface="Arial"/>
              </a:rPr>
              <a:t>you can </a:t>
            </a:r>
            <a:r>
              <a:rPr sz="1800" b="1" dirty="0">
                <a:latin typeface="Arial"/>
                <a:cs typeface="Arial"/>
              </a:rPr>
              <a:t>go </a:t>
            </a:r>
            <a:r>
              <a:rPr sz="1800" b="1" spc="-5" dirty="0">
                <a:latin typeface="Arial"/>
                <a:cs typeface="Arial"/>
              </a:rPr>
              <a:t>directly to  a task </a:t>
            </a:r>
            <a:r>
              <a:rPr sz="1800" b="1" spc="5" dirty="0">
                <a:latin typeface="Arial"/>
                <a:cs typeface="Arial"/>
              </a:rPr>
              <a:t>without </a:t>
            </a:r>
            <a:r>
              <a:rPr sz="1800" b="1" spc="-10" dirty="0">
                <a:latin typeface="Arial"/>
                <a:cs typeface="Arial"/>
              </a:rPr>
              <a:t>having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navigate </a:t>
            </a:r>
            <a:r>
              <a:rPr sz="1800" b="1" dirty="0">
                <a:latin typeface="Arial"/>
                <a:cs typeface="Arial"/>
              </a:rPr>
              <a:t>through </a:t>
            </a:r>
            <a:r>
              <a:rPr sz="1800" b="1" spc="-10" dirty="0">
                <a:latin typeface="Arial"/>
                <a:cs typeface="Arial"/>
              </a:rPr>
              <a:t>several </a:t>
            </a:r>
            <a:r>
              <a:rPr sz="1800" b="1" spc="-5" dirty="0">
                <a:latin typeface="Arial"/>
                <a:cs typeface="Arial"/>
              </a:rPr>
              <a:t>different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menus.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65" dirty="0">
                <a:latin typeface="Arial"/>
                <a:cs typeface="Arial"/>
              </a:rPr>
              <a:t>To </a:t>
            </a:r>
            <a:r>
              <a:rPr sz="1800" b="1" dirty="0">
                <a:latin typeface="Arial"/>
                <a:cs typeface="Arial"/>
              </a:rPr>
              <a:t>go to </a:t>
            </a:r>
            <a:r>
              <a:rPr sz="1800" b="1" spc="-5" dirty="0">
                <a:latin typeface="Arial"/>
                <a:cs typeface="Arial"/>
              </a:rPr>
              <a:t>command </a:t>
            </a:r>
            <a:r>
              <a:rPr sz="1800" b="1" spc="5" dirty="0">
                <a:latin typeface="Arial"/>
                <a:cs typeface="Arial"/>
              </a:rPr>
              <a:t>window </a:t>
            </a:r>
            <a:r>
              <a:rPr sz="1800" b="1" dirty="0">
                <a:latin typeface="Arial"/>
                <a:cs typeface="Arial"/>
              </a:rPr>
              <a:t>using </a:t>
            </a:r>
            <a:r>
              <a:rPr sz="1800" b="1" spc="-5" dirty="0">
                <a:latin typeface="Arial"/>
                <a:cs typeface="Arial"/>
              </a:rPr>
              <a:t>key board press </a:t>
            </a:r>
            <a:r>
              <a:rPr sz="1800" b="1" spc="-10" dirty="0">
                <a:latin typeface="Arial"/>
                <a:cs typeface="Arial"/>
              </a:rPr>
              <a:t>keys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Ctrl+tab</a:t>
            </a:r>
            <a:endParaRPr sz="1800">
              <a:latin typeface="Arial"/>
              <a:cs typeface="Arial"/>
            </a:endParaRPr>
          </a:p>
          <a:p>
            <a:pPr marL="154305" indent="-141605" algn="just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65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generate a </a:t>
            </a:r>
            <a:r>
              <a:rPr sz="1800" b="1" dirty="0">
                <a:latin typeface="Arial"/>
                <a:cs typeface="Arial"/>
              </a:rPr>
              <a:t>new </a:t>
            </a:r>
            <a:r>
              <a:rPr sz="1800" b="1" spc="-5" dirty="0">
                <a:latin typeface="Arial"/>
                <a:cs typeface="Arial"/>
              </a:rPr>
              <a:t>session enter </a:t>
            </a:r>
            <a:r>
              <a:rPr sz="1800" b="1" dirty="0">
                <a:latin typeface="Arial"/>
                <a:cs typeface="Arial"/>
              </a:rPr>
              <a:t>/o in the </a:t>
            </a:r>
            <a:r>
              <a:rPr sz="1800" b="1" spc="-5" dirty="0">
                <a:latin typeface="Arial"/>
                <a:cs typeface="Arial"/>
              </a:rPr>
              <a:t>command</a:t>
            </a:r>
            <a:r>
              <a:rPr sz="1800" b="1" spc="1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window</a:t>
            </a:r>
            <a:endParaRPr sz="1800">
              <a:latin typeface="Arial"/>
              <a:cs typeface="Arial"/>
            </a:endParaRPr>
          </a:p>
          <a:p>
            <a:pPr marL="12700" marR="245745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65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call a transaction </a:t>
            </a:r>
            <a:r>
              <a:rPr sz="1800" b="1" dirty="0">
                <a:latin typeface="Arial"/>
                <a:cs typeface="Arial"/>
              </a:rPr>
              <a:t>in new window enter </a:t>
            </a:r>
            <a:r>
              <a:rPr sz="1800" b="1" spc="-5" dirty="0">
                <a:latin typeface="Arial"/>
                <a:cs typeface="Arial"/>
              </a:rPr>
              <a:t>/oxxxx </a:t>
            </a:r>
            <a:r>
              <a:rPr sz="1800" b="1" dirty="0">
                <a:latin typeface="Arial"/>
                <a:cs typeface="Arial"/>
              </a:rPr>
              <a:t>in the </a:t>
            </a:r>
            <a:r>
              <a:rPr sz="1800" b="1" spc="-5" dirty="0">
                <a:latin typeface="Arial"/>
                <a:cs typeface="Arial"/>
              </a:rPr>
              <a:t>command  </a:t>
            </a:r>
            <a:r>
              <a:rPr sz="1800" b="1" dirty="0">
                <a:latin typeface="Arial"/>
                <a:cs typeface="Arial"/>
              </a:rPr>
              <a:t>window</a:t>
            </a:r>
            <a:endParaRPr sz="1800">
              <a:latin typeface="Arial"/>
              <a:cs typeface="Arial"/>
            </a:endParaRPr>
          </a:p>
          <a:p>
            <a:pPr marL="12700" marR="576580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65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call a transaction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Arial"/>
                <a:cs typeface="Arial"/>
              </a:rPr>
              <a:t>skip </a:t>
            </a:r>
            <a:r>
              <a:rPr sz="1800" b="1" dirty="0">
                <a:latin typeface="Arial"/>
                <a:cs typeface="Arial"/>
              </a:rPr>
              <a:t>initial </a:t>
            </a:r>
            <a:r>
              <a:rPr sz="1800" b="1" spc="-5" dirty="0">
                <a:latin typeface="Arial"/>
                <a:cs typeface="Arial"/>
              </a:rPr>
              <a:t>screen, enter /”xxxx </a:t>
            </a:r>
            <a:r>
              <a:rPr sz="1800" b="1" dirty="0">
                <a:latin typeface="Arial"/>
                <a:cs typeface="Arial"/>
              </a:rPr>
              <a:t>in the  </a:t>
            </a:r>
            <a:r>
              <a:rPr sz="1800" b="1" spc="-5" dirty="0">
                <a:latin typeface="Arial"/>
                <a:cs typeface="Arial"/>
              </a:rPr>
              <a:t>command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window</a:t>
            </a:r>
            <a:endParaRPr sz="1800">
              <a:latin typeface="Arial"/>
              <a:cs typeface="Arial"/>
            </a:endParaRPr>
          </a:p>
          <a:p>
            <a:pPr marL="154305" indent="-141605" algn="just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65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delete a session enter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/i</a:t>
            </a:r>
            <a:endParaRPr sz="1800">
              <a:latin typeface="Arial"/>
              <a:cs typeface="Arial"/>
            </a:endParaRPr>
          </a:p>
          <a:p>
            <a:pPr marL="154305" indent="-141605" algn="just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65" dirty="0">
                <a:latin typeface="Arial"/>
                <a:cs typeface="Arial"/>
              </a:rPr>
              <a:t>To </a:t>
            </a:r>
            <a:r>
              <a:rPr sz="1800" b="1" dirty="0">
                <a:latin typeface="Arial"/>
                <a:cs typeface="Arial"/>
              </a:rPr>
              <a:t>end </a:t>
            </a:r>
            <a:r>
              <a:rPr sz="1800" b="1" spc="-5" dirty="0">
                <a:latin typeface="Arial"/>
                <a:cs typeface="Arial"/>
              </a:rPr>
              <a:t>a session enter </a:t>
            </a:r>
            <a:r>
              <a:rPr sz="1800" b="1" dirty="0">
                <a:latin typeface="Arial"/>
                <a:cs typeface="Arial"/>
              </a:rPr>
              <a:t>/n in the </a:t>
            </a:r>
            <a:r>
              <a:rPr sz="1800" b="1" spc="-5" dirty="0">
                <a:latin typeface="Arial"/>
                <a:cs typeface="Arial"/>
              </a:rPr>
              <a:t>command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window</a:t>
            </a:r>
            <a:endParaRPr sz="1800">
              <a:latin typeface="Arial"/>
              <a:cs typeface="Arial"/>
            </a:endParaRPr>
          </a:p>
          <a:p>
            <a:pPr marL="154305" indent="-141605" algn="just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65" dirty="0">
                <a:latin typeface="Arial"/>
                <a:cs typeface="Arial"/>
              </a:rPr>
              <a:t>To </a:t>
            </a:r>
            <a:r>
              <a:rPr sz="1800" b="1" dirty="0">
                <a:latin typeface="Arial"/>
                <a:cs typeface="Arial"/>
              </a:rPr>
              <a:t>log off </a:t>
            </a:r>
            <a:r>
              <a:rPr sz="1800" b="1" spc="10" dirty="0">
                <a:latin typeface="Arial"/>
                <a:cs typeface="Arial"/>
              </a:rPr>
              <a:t>with </a:t>
            </a:r>
            <a:r>
              <a:rPr sz="1800" b="1" dirty="0">
                <a:latin typeface="Arial"/>
                <a:cs typeface="Arial"/>
              </a:rPr>
              <a:t>prompt enter /nend in the </a:t>
            </a:r>
            <a:r>
              <a:rPr sz="1800" b="1" spc="-5" dirty="0">
                <a:latin typeface="Arial"/>
                <a:cs typeface="Arial"/>
              </a:rPr>
              <a:t>command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window</a:t>
            </a:r>
            <a:endParaRPr sz="1800">
              <a:latin typeface="Arial"/>
              <a:cs typeface="Arial"/>
            </a:endParaRPr>
          </a:p>
          <a:p>
            <a:pPr marL="154305" indent="-141605" algn="just">
              <a:lnSpc>
                <a:spcPct val="100000"/>
              </a:lnSpc>
              <a:buFont typeface="Arial"/>
              <a:buChar char="•"/>
              <a:tabLst>
                <a:tab pos="154940" algn="l"/>
              </a:tabLst>
            </a:pPr>
            <a:r>
              <a:rPr sz="1800" b="1" spc="-65" dirty="0">
                <a:latin typeface="Arial"/>
                <a:cs typeface="Arial"/>
              </a:rPr>
              <a:t>To </a:t>
            </a:r>
            <a:r>
              <a:rPr sz="1800" b="1" dirty="0">
                <a:latin typeface="Arial"/>
                <a:cs typeface="Arial"/>
              </a:rPr>
              <a:t>log off </a:t>
            </a:r>
            <a:r>
              <a:rPr sz="1800" b="1" spc="-5" dirty="0">
                <a:latin typeface="Arial"/>
                <a:cs typeface="Arial"/>
              </a:rPr>
              <a:t>an close </a:t>
            </a:r>
            <a:r>
              <a:rPr sz="1800" b="1" dirty="0">
                <a:latin typeface="Arial"/>
                <a:cs typeface="Arial"/>
              </a:rPr>
              <a:t>all open </a:t>
            </a:r>
            <a:r>
              <a:rPr sz="1800" b="1" spc="-5" dirty="0">
                <a:latin typeface="Arial"/>
                <a:cs typeface="Arial"/>
              </a:rPr>
              <a:t>session </a:t>
            </a:r>
            <a:r>
              <a:rPr sz="1800" b="1" spc="5" dirty="0">
                <a:latin typeface="Arial"/>
                <a:cs typeface="Arial"/>
              </a:rPr>
              <a:t>windows without </a:t>
            </a:r>
            <a:r>
              <a:rPr sz="1800" b="1" dirty="0">
                <a:latin typeface="Arial"/>
                <a:cs typeface="Arial"/>
              </a:rPr>
              <a:t>prompt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enter</a:t>
            </a:r>
            <a:endParaRPr sz="1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/nex in the </a:t>
            </a:r>
            <a:r>
              <a:rPr sz="1800" b="1" spc="-5" dirty="0">
                <a:latin typeface="Arial"/>
                <a:cs typeface="Arial"/>
              </a:rPr>
              <a:t>command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window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18759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Sales &amp;</a:t>
            </a:r>
            <a:r>
              <a:rPr spc="-65" dirty="0"/>
              <a:t> </a:t>
            </a:r>
            <a:r>
              <a:rPr dirty="0"/>
              <a:t>Distribution</a:t>
            </a:r>
          </a:p>
        </p:txBody>
      </p:sp>
      <p:sp>
        <p:nvSpPr>
          <p:cNvPr id="5" name="object 5"/>
          <p:cNvSpPr/>
          <p:nvPr/>
        </p:nvSpPr>
        <p:spPr>
          <a:xfrm>
            <a:off x="388620" y="1316736"/>
            <a:ext cx="377952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20" y="1591055"/>
            <a:ext cx="2776728" cy="3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1404" y="1591055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20" y="1865376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519" y="1865376"/>
            <a:ext cx="377952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620" y="2139695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19" y="2139695"/>
            <a:ext cx="4593336" cy="382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10911" y="2139695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620" y="2414016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19" y="2414016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03019" y="2414016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8620" y="2688335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1519" y="2688335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03019" y="2688335"/>
            <a:ext cx="3029711" cy="382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18788" y="2688335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620" y="2962655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1519" y="2962655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3019" y="2962655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8620" y="3236976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519" y="3236976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3019" y="3236976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17420" y="3236976"/>
            <a:ext cx="1749552" cy="382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3028" y="3236976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620" y="3511296"/>
            <a:ext cx="656843" cy="382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519" y="3511296"/>
            <a:ext cx="885444" cy="382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03019" y="3511296"/>
            <a:ext cx="377951" cy="382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620" y="3785615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1519" y="3785615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3019" y="378561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17420" y="378561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1820" y="3785615"/>
            <a:ext cx="1696211" cy="382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14088" y="3785615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8620" y="4059935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1519" y="4059935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3019" y="405993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17420" y="4059935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8620" y="4334255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1519" y="4334255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03019" y="433425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17420" y="433425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31820" y="433425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46220" y="4334255"/>
            <a:ext cx="3899916" cy="382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32192" y="4334255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8620" y="4608576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1519" y="4608576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03019" y="4608576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17420" y="4608576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31820" y="4608576"/>
            <a:ext cx="377952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8620" y="4882896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1519" y="4882896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03019" y="4882896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17420" y="4882896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31820" y="4882896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46220" y="4882896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60620" y="4882896"/>
            <a:ext cx="1014984" cy="382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61659" y="4882896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8620" y="5157215"/>
            <a:ext cx="656843" cy="3825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1519" y="5157215"/>
            <a:ext cx="885444" cy="382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03019" y="5157215"/>
            <a:ext cx="1228344" cy="382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17420" y="5157215"/>
            <a:ext cx="1228344" cy="382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31820" y="5157215"/>
            <a:ext cx="1228344" cy="382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46220" y="5157215"/>
            <a:ext cx="377951" cy="382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8620" y="5431535"/>
            <a:ext cx="656843" cy="38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1519" y="5431535"/>
            <a:ext cx="885444" cy="382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03019" y="543153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17420" y="543153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31820" y="543153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46220" y="543153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60620" y="5431535"/>
            <a:ext cx="1228344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75020" y="5431535"/>
            <a:ext cx="757427" cy="382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318503" y="5431535"/>
            <a:ext cx="377951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20700" y="1661414"/>
            <a:ext cx="7268845" cy="4126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Know your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customers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Know your </a:t>
            </a:r>
            <a:r>
              <a:rPr sz="1800" b="1" dirty="0">
                <a:latin typeface="Arial"/>
                <a:cs typeface="Arial"/>
              </a:rPr>
              <a:t>Products / </a:t>
            </a:r>
            <a:r>
              <a:rPr sz="1800" b="1" spc="-10" dirty="0">
                <a:latin typeface="Arial"/>
                <a:cs typeface="Arial"/>
              </a:rPr>
              <a:t>Service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offerings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Define terms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business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Build</a:t>
            </a:r>
            <a:r>
              <a:rPr sz="1800" b="1" spc="-1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utilities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R="365125" algn="ctr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Book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Orders</a:t>
            </a:r>
            <a:endParaRPr sz="1800" dirty="0">
              <a:latin typeface="Arial"/>
              <a:cs typeface="Arial"/>
            </a:endParaRPr>
          </a:p>
          <a:p>
            <a:pPr marL="4585335" marR="5080" indent="-914400">
              <a:lnSpc>
                <a:spcPct val="200000"/>
              </a:lnSpc>
            </a:pPr>
            <a:r>
              <a:rPr sz="1800" b="1" spc="-10" dirty="0">
                <a:latin typeface="Arial"/>
                <a:cs typeface="Arial"/>
              </a:rPr>
              <a:t>Deliver </a:t>
            </a:r>
            <a:r>
              <a:rPr sz="1800" b="1" dirty="0">
                <a:latin typeface="Arial"/>
                <a:cs typeface="Arial"/>
              </a:rPr>
              <a:t>Goods / </a:t>
            </a:r>
            <a:r>
              <a:rPr sz="1800" b="1" spc="-5" dirty="0">
                <a:latin typeface="Arial"/>
                <a:cs typeface="Arial"/>
              </a:rPr>
              <a:t>Perform </a:t>
            </a:r>
            <a:r>
              <a:rPr sz="1800" b="1" spc="-10" dirty="0">
                <a:latin typeface="Arial"/>
                <a:cs typeface="Arial"/>
              </a:rPr>
              <a:t>services  </a:t>
            </a:r>
            <a:r>
              <a:rPr sz="1800" b="1" dirty="0">
                <a:latin typeface="Arial"/>
                <a:cs typeface="Arial"/>
              </a:rPr>
              <a:t>Billing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R="1379855" algn="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Get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629400" y="5181600"/>
            <a:ext cx="790575" cy="6905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6545" y="2148713"/>
            <a:ext cx="1214120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3333CC"/>
                </a:solidFill>
                <a:latin typeface="Arial"/>
                <a:cs typeface="Arial"/>
              </a:rPr>
              <a:t>Customer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3333CC"/>
                </a:solidFill>
                <a:latin typeface="Arial"/>
                <a:cs typeface="Arial"/>
              </a:rPr>
              <a:t>In</a:t>
            </a:r>
            <a:r>
              <a:rPr sz="2000" spc="-15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3333CC"/>
                </a:solidFill>
                <a:latin typeface="Arial"/>
                <a:cs typeface="Arial"/>
              </a:rPr>
              <a:t>era</a:t>
            </a:r>
            <a:r>
              <a:rPr sz="2000" spc="5" dirty="0">
                <a:solidFill>
                  <a:srgbClr val="3333CC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3333CC"/>
                </a:solidFill>
                <a:latin typeface="Arial"/>
                <a:cs typeface="Arial"/>
              </a:rPr>
              <a:t>t</a:t>
            </a:r>
            <a:r>
              <a:rPr sz="2000" spc="-10" dirty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3333CC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951" y="213867"/>
            <a:ext cx="2530475" cy="190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dirty="0">
                <a:latin typeface="Arial"/>
                <a:cs typeface="Arial"/>
              </a:rPr>
              <a:t>Use</a:t>
            </a:r>
            <a:endParaRPr sz="4400" dirty="0">
              <a:latin typeface="Arial"/>
              <a:cs typeface="Arial"/>
            </a:endParaRPr>
          </a:p>
          <a:p>
            <a:pPr marL="151130" marR="5080">
              <a:lnSpc>
                <a:spcPct val="100000"/>
              </a:lnSpc>
              <a:spcBef>
                <a:spcPts val="3165"/>
              </a:spcBef>
            </a:pP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customer </a:t>
            </a:r>
            <a:r>
              <a:rPr sz="1800" b="1" dirty="0">
                <a:latin typeface="Arial"/>
                <a:cs typeface="Arial"/>
              </a:rPr>
              <a:t>is a  </a:t>
            </a:r>
            <a:r>
              <a:rPr sz="1800" b="1" spc="-5" dirty="0">
                <a:latin typeface="Arial"/>
                <a:cs typeface="Arial"/>
              </a:rPr>
              <a:t>business partner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with  </a:t>
            </a:r>
            <a:r>
              <a:rPr sz="1800" b="1" spc="5" dirty="0">
                <a:latin typeface="Arial"/>
                <a:cs typeface="Arial"/>
              </a:rPr>
              <a:t>whom </a:t>
            </a:r>
            <a:r>
              <a:rPr sz="1800" b="1" spc="-10" dirty="0">
                <a:latin typeface="Arial"/>
                <a:cs typeface="Arial"/>
              </a:rPr>
              <a:t>you</a:t>
            </a:r>
            <a:r>
              <a:rPr sz="1800" b="1" spc="-1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exchange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2120137"/>
            <a:ext cx="215265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goods and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services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0775" y="4537582"/>
            <a:ext cx="4711065" cy="138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Real time </a:t>
            </a:r>
            <a:r>
              <a:rPr sz="1800" b="1" dirty="0">
                <a:latin typeface="Arial"/>
                <a:cs typeface="Arial"/>
              </a:rPr>
              <a:t>information </a:t>
            </a:r>
            <a:r>
              <a:rPr sz="1800" b="1" spc="-5" dirty="0">
                <a:latin typeface="Arial"/>
                <a:cs typeface="Arial"/>
              </a:rPr>
              <a:t>about availability </a:t>
            </a:r>
            <a:r>
              <a:rPr sz="1800" b="1" dirty="0">
                <a:latin typeface="Arial"/>
                <a:cs typeface="Arial"/>
              </a:rPr>
              <a:t>of  products. Shipping </a:t>
            </a:r>
            <a:r>
              <a:rPr sz="1800" b="1" spc="-5" dirty="0">
                <a:latin typeface="Arial"/>
                <a:cs typeface="Arial"/>
              </a:rPr>
              <a:t>is an </a:t>
            </a:r>
            <a:r>
              <a:rPr sz="1800" b="1" dirty="0">
                <a:latin typeface="Arial"/>
                <a:cs typeface="Arial"/>
              </a:rPr>
              <a:t>important </a:t>
            </a:r>
            <a:r>
              <a:rPr sz="1800" b="1" spc="-5" dirty="0">
                <a:latin typeface="Arial"/>
                <a:cs typeface="Arial"/>
              </a:rPr>
              <a:t>part </a:t>
            </a:r>
            <a:r>
              <a:rPr sz="1800" b="1" dirty="0">
                <a:latin typeface="Arial"/>
                <a:cs typeface="Arial"/>
              </a:rPr>
              <a:t>of  the logistics </a:t>
            </a:r>
            <a:r>
              <a:rPr sz="1800" b="1" spc="-5" dirty="0">
                <a:latin typeface="Arial"/>
                <a:cs typeface="Arial"/>
              </a:rPr>
              <a:t>chain </a:t>
            </a:r>
            <a:r>
              <a:rPr sz="1800" b="1" dirty="0">
                <a:latin typeface="Arial"/>
                <a:cs typeface="Arial"/>
              </a:rPr>
              <a:t>in </a:t>
            </a:r>
            <a:r>
              <a:rPr sz="1800" b="1" spc="5" dirty="0">
                <a:latin typeface="Arial"/>
                <a:cs typeface="Arial"/>
              </a:rPr>
              <a:t>which </a:t>
            </a:r>
            <a:r>
              <a:rPr sz="1800" b="1" spc="-5" dirty="0">
                <a:latin typeface="Arial"/>
                <a:cs typeface="Arial"/>
              </a:rPr>
              <a:t>guaranteed  customer </a:t>
            </a:r>
            <a:r>
              <a:rPr sz="1800" b="1" spc="-10" dirty="0">
                <a:latin typeface="Arial"/>
                <a:cs typeface="Arial"/>
              </a:rPr>
              <a:t>service </a:t>
            </a:r>
            <a:r>
              <a:rPr sz="1800" b="1" dirty="0">
                <a:latin typeface="Arial"/>
                <a:cs typeface="Arial"/>
              </a:rPr>
              <a:t>and distribution planning  support play </a:t>
            </a:r>
            <a:r>
              <a:rPr sz="1800" b="1" spc="-5" dirty="0">
                <a:latin typeface="Arial"/>
                <a:cs typeface="Arial"/>
              </a:rPr>
              <a:t>major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roles.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3657219"/>
            <a:ext cx="3049270" cy="1861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0">
              <a:lnSpc>
                <a:spcPct val="100000"/>
              </a:lnSpc>
            </a:pPr>
            <a:r>
              <a:rPr sz="2000" spc="-5" dirty="0">
                <a:solidFill>
                  <a:srgbClr val="3333CC"/>
                </a:solidFill>
                <a:latin typeface="Arial"/>
                <a:cs typeface="Arial"/>
              </a:rPr>
              <a:t>Billing</a:t>
            </a:r>
            <a:r>
              <a:rPr sz="2000" spc="-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CC"/>
                </a:solidFill>
                <a:latin typeface="Arial"/>
                <a:cs typeface="Arial"/>
              </a:rPr>
              <a:t>&amp;</a:t>
            </a:r>
            <a:endParaRPr sz="2000" dirty="0">
              <a:latin typeface="Arial"/>
              <a:cs typeface="Arial"/>
            </a:endParaRPr>
          </a:p>
          <a:p>
            <a:pPr marL="1917700">
              <a:lnSpc>
                <a:spcPct val="100000"/>
              </a:lnSpc>
            </a:pPr>
            <a:r>
              <a:rPr sz="2000" dirty="0">
                <a:solidFill>
                  <a:srgbClr val="3333CC"/>
                </a:solidFill>
                <a:latin typeface="Arial"/>
                <a:cs typeface="Arial"/>
              </a:rPr>
              <a:t>Collect</a:t>
            </a:r>
            <a:r>
              <a:rPr sz="2000" spc="-10" dirty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3333CC"/>
                </a:solidFill>
                <a:latin typeface="Arial"/>
                <a:cs typeface="Arial"/>
              </a:rPr>
              <a:t>on</a:t>
            </a:r>
            <a:endParaRPr sz="2000" dirty="0">
              <a:latin typeface="Arial"/>
              <a:cs typeface="Arial"/>
            </a:endParaRPr>
          </a:p>
          <a:p>
            <a:pPr marL="12700" marR="617855">
              <a:lnSpc>
                <a:spcPct val="100000"/>
              </a:lnSpc>
              <a:spcBef>
                <a:spcPts val="1130"/>
              </a:spcBef>
            </a:pPr>
            <a:r>
              <a:rPr sz="1800" b="1" dirty="0">
                <a:latin typeface="Arial"/>
                <a:cs typeface="Arial"/>
              </a:rPr>
              <a:t>Billing </a:t>
            </a:r>
            <a:r>
              <a:rPr sz="1800" b="1" spc="-5" dirty="0">
                <a:latin typeface="Arial"/>
                <a:cs typeface="Arial"/>
              </a:rPr>
              <a:t>represents </a:t>
            </a:r>
            <a:r>
              <a:rPr sz="1800" b="1" dirty="0">
                <a:latin typeface="Arial"/>
                <a:cs typeface="Arial"/>
              </a:rPr>
              <a:t>the  final </a:t>
            </a:r>
            <a:r>
              <a:rPr sz="1800" b="1" spc="-5" dirty="0">
                <a:latin typeface="Arial"/>
                <a:cs typeface="Arial"/>
              </a:rPr>
              <a:t>processing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stage  for a business  transaction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9099" y="1286510"/>
            <a:ext cx="4425950" cy="3113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Sales order is a contractual agreement  </a:t>
            </a:r>
            <a:r>
              <a:rPr sz="1600" b="1" dirty="0">
                <a:latin typeface="Arial"/>
                <a:cs typeface="Arial"/>
              </a:rPr>
              <a:t>between the organization and </a:t>
            </a:r>
            <a:r>
              <a:rPr sz="1600" b="1" spc="-5" dirty="0">
                <a:latin typeface="Arial"/>
                <a:cs typeface="Arial"/>
              </a:rPr>
              <a:t>a  customer </a:t>
            </a:r>
            <a:r>
              <a:rPr sz="1600" b="1" dirty="0">
                <a:latin typeface="Arial"/>
                <a:cs typeface="Arial"/>
              </a:rPr>
              <a:t>to </a:t>
            </a:r>
            <a:r>
              <a:rPr sz="1600" b="1" spc="-10" dirty="0">
                <a:latin typeface="Arial"/>
                <a:cs typeface="Arial"/>
              </a:rPr>
              <a:t>deliver </a:t>
            </a:r>
            <a:r>
              <a:rPr sz="1600" b="1" dirty="0">
                <a:latin typeface="Arial"/>
                <a:cs typeface="Arial"/>
              </a:rPr>
              <a:t>products </a:t>
            </a:r>
            <a:r>
              <a:rPr sz="1600" b="1" spc="-5" dirty="0">
                <a:latin typeface="Arial"/>
                <a:cs typeface="Arial"/>
              </a:rPr>
              <a:t>or </a:t>
            </a:r>
            <a:r>
              <a:rPr sz="1600" b="1" spc="-10" dirty="0">
                <a:latin typeface="Arial"/>
                <a:cs typeface="Arial"/>
              </a:rPr>
              <a:t>provide  </a:t>
            </a:r>
            <a:r>
              <a:rPr sz="1600" b="1" spc="-5" dirty="0">
                <a:latin typeface="Arial"/>
                <a:cs typeface="Arial"/>
              </a:rPr>
              <a:t>a </a:t>
            </a:r>
            <a:r>
              <a:rPr sz="1600" b="1" spc="-10" dirty="0">
                <a:latin typeface="Arial"/>
                <a:cs typeface="Arial"/>
              </a:rPr>
              <a:t>service </a:t>
            </a:r>
            <a:r>
              <a:rPr sz="1600" b="1" spc="-5" dirty="0">
                <a:latin typeface="Arial"/>
                <a:cs typeface="Arial"/>
              </a:rPr>
              <a:t>for </a:t>
            </a:r>
            <a:r>
              <a:rPr sz="1600" b="1" dirty="0">
                <a:latin typeface="Arial"/>
                <a:cs typeface="Arial"/>
              </a:rPr>
              <a:t>defined </a:t>
            </a:r>
            <a:r>
              <a:rPr sz="1600" b="1" spc="-5" dirty="0">
                <a:latin typeface="Arial"/>
                <a:cs typeface="Arial"/>
              </a:rPr>
              <a:t>prices, </a:t>
            </a:r>
            <a:r>
              <a:rPr sz="1600" b="1" dirty="0">
                <a:latin typeface="Arial"/>
                <a:cs typeface="Arial"/>
              </a:rPr>
              <a:t>quantities  </a:t>
            </a:r>
            <a:r>
              <a:rPr sz="1600" b="1" spc="-5" dirty="0">
                <a:latin typeface="Arial"/>
                <a:cs typeface="Arial"/>
              </a:rPr>
              <a:t>and</a:t>
            </a:r>
            <a:r>
              <a:rPr sz="1600" b="1" spc="-9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times.</a:t>
            </a:r>
            <a:endParaRPr sz="1600" dirty="0">
              <a:latin typeface="Arial"/>
              <a:cs typeface="Arial"/>
            </a:endParaRPr>
          </a:p>
          <a:p>
            <a:pPr marL="10795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3333CC"/>
                </a:solidFill>
                <a:latin typeface="Arial"/>
                <a:cs typeface="Arial"/>
              </a:rPr>
              <a:t>Order</a:t>
            </a:r>
            <a:endParaRPr sz="1600" dirty="0">
              <a:latin typeface="Arial"/>
              <a:cs typeface="Arial"/>
            </a:endParaRPr>
          </a:p>
          <a:p>
            <a:pPr marL="1079500">
              <a:lnSpc>
                <a:spcPct val="100000"/>
              </a:lnSpc>
            </a:pPr>
            <a:r>
              <a:rPr sz="1600" dirty="0">
                <a:solidFill>
                  <a:srgbClr val="3333CC"/>
                </a:solidFill>
                <a:latin typeface="Arial"/>
                <a:cs typeface="Arial"/>
              </a:rPr>
              <a:t>Booking</a:t>
            </a:r>
            <a:endParaRPr sz="1600" dirty="0">
              <a:latin typeface="Arial"/>
              <a:cs typeface="Arial"/>
            </a:endParaRPr>
          </a:p>
          <a:p>
            <a:pPr marL="546100">
              <a:lnSpc>
                <a:spcPts val="2210"/>
              </a:lnSpc>
              <a:spcBef>
                <a:spcPts val="1610"/>
              </a:spcBef>
            </a:pPr>
            <a:r>
              <a:rPr sz="1600" spc="-45" dirty="0">
                <a:solidFill>
                  <a:srgbClr val="3333CC"/>
                </a:solidFill>
                <a:latin typeface="Arial"/>
                <a:cs typeface="Arial"/>
              </a:rPr>
              <a:t>Terms </a:t>
            </a:r>
            <a:r>
              <a:rPr sz="1600" dirty="0">
                <a:solidFill>
                  <a:srgbClr val="3333CC"/>
                </a:solidFill>
                <a:latin typeface="Arial"/>
                <a:cs typeface="Arial"/>
              </a:rPr>
              <a:t>&amp;</a:t>
            </a:r>
            <a:r>
              <a:rPr sz="1600" spc="-6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CC"/>
                </a:solidFill>
                <a:latin typeface="Arial"/>
                <a:cs typeface="Arial"/>
              </a:rPr>
              <a:t>Conditions</a:t>
            </a:r>
            <a:endParaRPr sz="1600" dirty="0">
              <a:latin typeface="Arial"/>
              <a:cs typeface="Arial"/>
            </a:endParaRPr>
          </a:p>
          <a:p>
            <a:pPr marL="774700">
              <a:lnSpc>
                <a:spcPts val="1970"/>
              </a:lnSpc>
            </a:pPr>
            <a:r>
              <a:rPr sz="1600" b="1" dirty="0">
                <a:latin typeface="Arial"/>
                <a:cs typeface="Arial"/>
              </a:rPr>
              <a:t>Information about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prices,</a:t>
            </a:r>
            <a:endParaRPr sz="1600" dirty="0">
              <a:latin typeface="Arial"/>
              <a:cs typeface="Arial"/>
            </a:endParaRPr>
          </a:p>
          <a:p>
            <a:pPr marL="774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taxation, attributes </a:t>
            </a:r>
            <a:r>
              <a:rPr sz="1600" b="1" dirty="0">
                <a:latin typeface="Arial"/>
                <a:cs typeface="Arial"/>
              </a:rPr>
              <a:t>of products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&amp;</a:t>
            </a:r>
            <a:endParaRPr sz="1600" dirty="0">
              <a:latin typeface="Arial"/>
              <a:cs typeface="Arial"/>
            </a:endParaRPr>
          </a:p>
          <a:p>
            <a:pPr marL="774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services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600" dirty="0">
                <a:solidFill>
                  <a:srgbClr val="3333CC"/>
                </a:solidFill>
                <a:latin typeface="Arial"/>
                <a:cs typeface="Arial"/>
              </a:rPr>
              <a:t>Execution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00" y="5943600"/>
            <a:ext cx="7848600" cy="38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9600" y="5943600"/>
            <a:ext cx="7848600" cy="381000"/>
          </a:xfrm>
          <a:custGeom>
            <a:avLst/>
            <a:gdLst/>
            <a:ahLst/>
            <a:cxnLst/>
            <a:rect l="l" t="t" r="r" b="b"/>
            <a:pathLst>
              <a:path w="7848600" h="381000">
                <a:moveTo>
                  <a:pt x="0" y="63500"/>
                </a:moveTo>
                <a:lnTo>
                  <a:pt x="4990" y="38785"/>
                </a:lnTo>
                <a:lnTo>
                  <a:pt x="18600" y="18600"/>
                </a:lnTo>
                <a:lnTo>
                  <a:pt x="38785" y="4990"/>
                </a:lnTo>
                <a:lnTo>
                  <a:pt x="63500" y="0"/>
                </a:lnTo>
                <a:lnTo>
                  <a:pt x="7785100" y="0"/>
                </a:lnTo>
                <a:lnTo>
                  <a:pt x="7809809" y="4990"/>
                </a:lnTo>
                <a:lnTo>
                  <a:pt x="7829994" y="18600"/>
                </a:lnTo>
                <a:lnTo>
                  <a:pt x="7843607" y="38785"/>
                </a:lnTo>
                <a:lnTo>
                  <a:pt x="7848600" y="63500"/>
                </a:lnTo>
                <a:lnTo>
                  <a:pt x="7848600" y="317500"/>
                </a:lnTo>
                <a:lnTo>
                  <a:pt x="7843607" y="342214"/>
                </a:lnTo>
                <a:lnTo>
                  <a:pt x="7829994" y="362399"/>
                </a:lnTo>
                <a:lnTo>
                  <a:pt x="7809809" y="376009"/>
                </a:lnTo>
                <a:lnTo>
                  <a:pt x="7785100" y="381000"/>
                </a:lnTo>
                <a:lnTo>
                  <a:pt x="63500" y="381000"/>
                </a:lnTo>
                <a:lnTo>
                  <a:pt x="38785" y="376009"/>
                </a:lnTo>
                <a:lnTo>
                  <a:pt x="18600" y="362399"/>
                </a:lnTo>
                <a:lnTo>
                  <a:pt x="4990" y="342214"/>
                </a:lnTo>
                <a:lnTo>
                  <a:pt x="0" y="317500"/>
                </a:lnTo>
                <a:lnTo>
                  <a:pt x="0" y="63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0597" y="5975667"/>
            <a:ext cx="651700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Sales &amp; Distribution people </a:t>
            </a:r>
            <a:r>
              <a:rPr sz="2000" b="1" spc="-10" dirty="0">
                <a:latin typeface="Times New Roman"/>
                <a:cs typeface="Times New Roman"/>
              </a:rPr>
              <a:t>are </a:t>
            </a:r>
            <a:r>
              <a:rPr sz="2000" b="1" dirty="0">
                <a:latin typeface="Times New Roman"/>
                <a:cs typeface="Times New Roman"/>
              </a:rPr>
              <a:t>involved in several</a:t>
            </a:r>
            <a:r>
              <a:rPr sz="2000" b="1" spc="-2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activities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52800" y="2474976"/>
            <a:ext cx="1752600" cy="1614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90088" y="260604"/>
            <a:ext cx="886967" cy="89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4475">
              <a:lnSpc>
                <a:spcPct val="100000"/>
              </a:lnSpc>
            </a:pPr>
            <a:r>
              <a:rPr dirty="0"/>
              <a:t>Challenges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7050" y="1292288"/>
            <a:ext cx="4972050" cy="91630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Who </a:t>
            </a:r>
            <a:r>
              <a:rPr sz="1800" b="1" spc="-5" dirty="0">
                <a:latin typeface="Arial"/>
                <a:cs typeface="Arial"/>
              </a:rPr>
              <a:t>are </a:t>
            </a:r>
            <a:r>
              <a:rPr sz="1800" b="1" dirty="0">
                <a:latin typeface="Arial"/>
                <a:cs typeface="Arial"/>
              </a:rPr>
              <a:t>my </a:t>
            </a:r>
            <a:r>
              <a:rPr sz="1800" b="1" spc="-5" dirty="0">
                <a:latin typeface="Arial"/>
                <a:cs typeface="Arial"/>
              </a:rPr>
              <a:t>customers and </a:t>
            </a:r>
            <a:r>
              <a:rPr sz="1800" b="1" spc="5" dirty="0">
                <a:latin typeface="Arial"/>
                <a:cs typeface="Arial"/>
              </a:rPr>
              <a:t>where </a:t>
            </a:r>
            <a:r>
              <a:rPr sz="1800" b="1" dirty="0">
                <a:latin typeface="Arial"/>
                <a:cs typeface="Arial"/>
              </a:rPr>
              <a:t>they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are?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What do </a:t>
            </a:r>
            <a:r>
              <a:rPr sz="1800" b="1" spc="-5" dirty="0">
                <a:latin typeface="Arial"/>
                <a:cs typeface="Arial"/>
              </a:rPr>
              <a:t>they buy? </a:t>
            </a:r>
            <a:r>
              <a:rPr sz="1800" b="1" dirty="0">
                <a:latin typeface="Arial"/>
                <a:cs typeface="Arial"/>
              </a:rPr>
              <a:t>How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much?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What </a:t>
            </a:r>
            <a:r>
              <a:rPr sz="1800" b="1" spc="-5" dirty="0">
                <a:latin typeface="Arial"/>
                <a:cs typeface="Arial"/>
              </a:rPr>
              <a:t>are </a:t>
            </a:r>
            <a:r>
              <a:rPr sz="1800" b="1" dirty="0">
                <a:latin typeface="Arial"/>
                <a:cs typeface="Arial"/>
              </a:rPr>
              <a:t>the open </a:t>
            </a:r>
            <a:r>
              <a:rPr sz="1800" b="1" spc="-5" dirty="0">
                <a:latin typeface="Arial"/>
                <a:cs typeface="Arial"/>
              </a:rPr>
              <a:t>transactions </a:t>
            </a:r>
            <a:r>
              <a:rPr sz="1800" b="1" spc="10" dirty="0">
                <a:latin typeface="Arial"/>
                <a:cs typeface="Arial"/>
              </a:rPr>
              <a:t>with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them?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200" y="1219136"/>
            <a:ext cx="1882775" cy="12493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5800" y="2689288"/>
            <a:ext cx="3130550" cy="91630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 marR="8763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What </a:t>
            </a:r>
            <a:r>
              <a:rPr sz="1800" b="1" spc="-5" dirty="0">
                <a:latin typeface="Arial"/>
                <a:cs typeface="Arial"/>
              </a:rPr>
              <a:t>is my </a:t>
            </a:r>
            <a:r>
              <a:rPr sz="1800" b="1" dirty="0">
                <a:latin typeface="Arial"/>
                <a:cs typeface="Arial"/>
              </a:rPr>
              <a:t>product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range?  Is </a:t>
            </a:r>
            <a:r>
              <a:rPr sz="1800" b="1" dirty="0">
                <a:latin typeface="Arial"/>
                <a:cs typeface="Arial"/>
              </a:rPr>
              <a:t>it </a:t>
            </a:r>
            <a:r>
              <a:rPr sz="1800" b="1" spc="-10" dirty="0">
                <a:latin typeface="Arial"/>
                <a:cs typeface="Arial"/>
              </a:rPr>
              <a:t>available?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When?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When </a:t>
            </a:r>
            <a:r>
              <a:rPr sz="1800" b="1" spc="-5" dirty="0">
                <a:latin typeface="Arial"/>
                <a:cs typeface="Arial"/>
              </a:rPr>
              <a:t>can </a:t>
            </a:r>
            <a:r>
              <a:rPr sz="1800" b="1" dirty="0">
                <a:latin typeface="Arial"/>
                <a:cs typeface="Arial"/>
              </a:rPr>
              <a:t>it </a:t>
            </a:r>
            <a:r>
              <a:rPr sz="1800" b="1" spc="-5" dirty="0">
                <a:latin typeface="Arial"/>
                <a:cs typeface="Arial"/>
              </a:rPr>
              <a:t>be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delivered?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5200" y="3946461"/>
            <a:ext cx="5238750" cy="91630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 marR="86995">
              <a:lnSpc>
                <a:spcPct val="100000"/>
              </a:lnSpc>
              <a:spcBef>
                <a:spcPts val="320"/>
              </a:spcBef>
            </a:pPr>
            <a:r>
              <a:rPr sz="1800" b="1" dirty="0">
                <a:latin typeface="Arial"/>
                <a:cs typeface="Arial"/>
              </a:rPr>
              <a:t>What </a:t>
            </a:r>
            <a:r>
              <a:rPr sz="1800" b="1" spc="-5" dirty="0">
                <a:latin typeface="Arial"/>
                <a:cs typeface="Arial"/>
              </a:rPr>
              <a:t>are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prices? Can </a:t>
            </a:r>
            <a:r>
              <a:rPr sz="1800" b="1" dirty="0">
                <a:latin typeface="Arial"/>
                <a:cs typeface="Arial"/>
              </a:rPr>
              <a:t>I </a:t>
            </a:r>
            <a:r>
              <a:rPr sz="1800" b="1" spc="-5" dirty="0">
                <a:latin typeface="Arial"/>
                <a:cs typeface="Arial"/>
              </a:rPr>
              <a:t>offer any </a:t>
            </a:r>
            <a:r>
              <a:rPr sz="1800" b="1" dirty="0">
                <a:latin typeface="Arial"/>
                <a:cs typeface="Arial"/>
              </a:rPr>
              <a:t>discount?  Which promotional </a:t>
            </a:r>
            <a:r>
              <a:rPr sz="1800" b="1" spc="-5" dirty="0">
                <a:latin typeface="Arial"/>
                <a:cs typeface="Arial"/>
              </a:rPr>
              <a:t>offers are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on?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What </a:t>
            </a:r>
            <a:r>
              <a:rPr sz="1800" b="1" spc="-5" dirty="0">
                <a:latin typeface="Arial"/>
                <a:cs typeface="Arial"/>
              </a:rPr>
              <a:t>are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taxes </a:t>
            </a:r>
            <a:r>
              <a:rPr sz="1800" b="1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Arial"/>
                <a:cs typeface="Arial"/>
              </a:rPr>
              <a:t>legal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requirements?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7400" y="3914775"/>
            <a:ext cx="1047750" cy="1038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1600" y="2743200"/>
            <a:ext cx="9525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1000" y="5178425"/>
            <a:ext cx="5378450" cy="91630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 marR="87630">
              <a:lnSpc>
                <a:spcPct val="100000"/>
              </a:lnSpc>
              <a:spcBef>
                <a:spcPts val="320"/>
              </a:spcBef>
            </a:pPr>
            <a:r>
              <a:rPr sz="1800" b="1" dirty="0">
                <a:latin typeface="Arial"/>
                <a:cs typeface="Arial"/>
              </a:rPr>
              <a:t>What </a:t>
            </a:r>
            <a:r>
              <a:rPr sz="1800" b="1" spc="-5" dirty="0">
                <a:latin typeface="Arial"/>
                <a:cs typeface="Arial"/>
              </a:rPr>
              <a:t>is my order </a:t>
            </a:r>
            <a:r>
              <a:rPr sz="1800" b="1" dirty="0">
                <a:latin typeface="Arial"/>
                <a:cs typeface="Arial"/>
              </a:rPr>
              <a:t>booking </a:t>
            </a:r>
            <a:r>
              <a:rPr sz="1800" b="1" spc="-10" dirty="0">
                <a:latin typeface="Arial"/>
                <a:cs typeface="Arial"/>
              </a:rPr>
              <a:t>value </a:t>
            </a:r>
            <a:r>
              <a:rPr sz="1800" b="1" spc="-5" dirty="0">
                <a:latin typeface="Arial"/>
                <a:cs typeface="Arial"/>
              </a:rPr>
              <a:t>for </a:t>
            </a:r>
            <a:r>
              <a:rPr sz="1800" b="1" dirty="0">
                <a:latin typeface="Arial"/>
                <a:cs typeface="Arial"/>
              </a:rPr>
              <a:t>this month?  How </a:t>
            </a:r>
            <a:r>
              <a:rPr sz="1800" b="1" spc="-5" dirty="0">
                <a:latin typeface="Arial"/>
                <a:cs typeface="Arial"/>
              </a:rPr>
              <a:t>much </a:t>
            </a:r>
            <a:r>
              <a:rPr sz="1800" b="1" dirty="0">
                <a:latin typeface="Arial"/>
                <a:cs typeface="Arial"/>
              </a:rPr>
              <a:t>is </a:t>
            </a:r>
            <a:r>
              <a:rPr sz="1800" b="1" spc="-10" dirty="0">
                <a:latin typeface="Arial"/>
                <a:cs typeface="Arial"/>
              </a:rPr>
              <a:t>my </a:t>
            </a:r>
            <a:r>
              <a:rPr sz="1800" b="1" spc="-5" dirty="0">
                <a:latin typeface="Arial"/>
                <a:cs typeface="Arial"/>
              </a:rPr>
              <a:t>receivables </a:t>
            </a:r>
            <a:r>
              <a:rPr sz="1800" b="1" spc="-10" dirty="0">
                <a:latin typeface="Arial"/>
                <a:cs typeface="Arial"/>
              </a:rPr>
              <a:t>overdue </a:t>
            </a:r>
            <a:r>
              <a:rPr sz="1800" b="1" spc="-5" dirty="0">
                <a:latin typeface="Arial"/>
                <a:cs typeface="Arial"/>
              </a:rPr>
              <a:t>amount?  </a:t>
            </a:r>
            <a:r>
              <a:rPr sz="1800" b="1" dirty="0">
                <a:latin typeface="Arial"/>
                <a:cs typeface="Arial"/>
              </a:rPr>
              <a:t>Which </a:t>
            </a:r>
            <a:r>
              <a:rPr sz="1800" b="1" spc="-5" dirty="0">
                <a:latin typeface="Arial"/>
                <a:cs typeface="Arial"/>
              </a:rPr>
              <a:t>region is </a:t>
            </a:r>
            <a:r>
              <a:rPr sz="1800" b="1" spc="5" dirty="0">
                <a:latin typeface="Arial"/>
                <a:cs typeface="Arial"/>
              </a:rPr>
              <a:t>showing</a:t>
            </a:r>
            <a:r>
              <a:rPr sz="1800" b="1" spc="-13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growth?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00800" y="5181600"/>
            <a:ext cx="1790700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heme/theme1.xml><?xml version="1.0" encoding="utf-8"?>
<a:theme xmlns:a="http://schemas.openxmlformats.org/drawingml/2006/main" name="Theme1">
  <a:themeElements>
    <a:clrScheme name="Capgemini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Capgemi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Theme1" id="{6EE05BAF-6D34-4B73-9F03-3125218C19A6}" vid="{50A107FA-C2B8-4C4B-8369-0F6743BAB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181</TotalTime>
  <Words>6453</Words>
  <Application>Microsoft Office PowerPoint</Application>
  <PresentationFormat>On-screen Show (4:3)</PresentationFormat>
  <Paragraphs>805</Paragraphs>
  <Slides>67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Theme1</vt:lpstr>
      <vt:lpstr>think-cell Slide</vt:lpstr>
      <vt:lpstr>Slide 1</vt:lpstr>
      <vt:lpstr>  Lesson Objectives</vt:lpstr>
      <vt:lpstr>  Lesson Objectives</vt:lpstr>
      <vt:lpstr>Sales &amp; Distribution</vt:lpstr>
      <vt:lpstr>Sales &amp; Distribution…?</vt:lpstr>
      <vt:lpstr>Purpose</vt:lpstr>
      <vt:lpstr>Sales &amp; Distribution</vt:lpstr>
      <vt:lpstr>Slide 8</vt:lpstr>
      <vt:lpstr>Challenges</vt:lpstr>
      <vt:lpstr>Challenges</vt:lpstr>
      <vt:lpstr>Overview of Sales &amp; Distribution</vt:lpstr>
      <vt:lpstr>Organization Structure</vt:lpstr>
      <vt:lpstr>Organization Structure</vt:lpstr>
      <vt:lpstr>Master Data</vt:lpstr>
      <vt:lpstr>Utilities</vt:lpstr>
      <vt:lpstr>Utilities                              Important SD basic functions continued…….:</vt:lpstr>
      <vt:lpstr>Standard Processes in SD</vt:lpstr>
      <vt:lpstr>Standard Processes in SD</vt:lpstr>
      <vt:lpstr>Special Process in SD</vt:lpstr>
      <vt:lpstr>Special Process in SD</vt:lpstr>
      <vt:lpstr>Integration</vt:lpstr>
      <vt:lpstr>Integration with FI</vt:lpstr>
      <vt:lpstr>Integration MM &amp; PP</vt:lpstr>
      <vt:lpstr>SAP Screen Elements</vt:lpstr>
      <vt:lpstr>Organisational Structure - Definition</vt:lpstr>
      <vt:lpstr>Organisational Structure - Definition</vt:lpstr>
      <vt:lpstr>Organisational Structure - Definition</vt:lpstr>
      <vt:lpstr>Organisational Structure - Assignment</vt:lpstr>
      <vt:lpstr>Organisational Structure - Example</vt:lpstr>
      <vt:lpstr>Master Data – Material Master</vt:lpstr>
      <vt:lpstr>Master Data – Material Master</vt:lpstr>
      <vt:lpstr>Master Data – Material Master</vt:lpstr>
      <vt:lpstr>Master Data – Material Master Material Type is an SAP way of grouping materials with same basic  attributes.</vt:lpstr>
      <vt:lpstr>Master Data – Customer Master</vt:lpstr>
      <vt:lpstr>Master Data – Customer Master</vt:lpstr>
      <vt:lpstr>Master Data – Customer Master</vt:lpstr>
      <vt:lpstr>Master Data – Customer Master</vt:lpstr>
      <vt:lpstr>Master Data – Customer Material info</vt:lpstr>
      <vt:lpstr>Utilities – Pricing</vt:lpstr>
      <vt:lpstr>Utilities – Pricing</vt:lpstr>
      <vt:lpstr>Utilities – Texts</vt:lpstr>
      <vt:lpstr>Utilities – Text</vt:lpstr>
      <vt:lpstr>Utilities – Output</vt:lpstr>
      <vt:lpstr>Utilities – Output Determination</vt:lpstr>
      <vt:lpstr>Utilities – Free Goods</vt:lpstr>
      <vt:lpstr>Utilities – Free Goods</vt:lpstr>
      <vt:lpstr>Utilities – Cross Selling</vt:lpstr>
      <vt:lpstr>Utilities – Cross Selling</vt:lpstr>
      <vt:lpstr>Utilities – Material Determination</vt:lpstr>
      <vt:lpstr>Utilities – Material Determination</vt:lpstr>
      <vt:lpstr>Utilities – Listing &amp; Exclusion</vt:lpstr>
      <vt:lpstr>Utilities – Listing &amp; Exclusion</vt:lpstr>
      <vt:lpstr>Condition Technique</vt:lpstr>
      <vt:lpstr>Condition Technique (Cont-d)</vt:lpstr>
      <vt:lpstr>Sales Process – Inquiry &amp; Quotation</vt:lpstr>
      <vt:lpstr>Sales Process - Sales</vt:lpstr>
      <vt:lpstr>Sales Process - Sales</vt:lpstr>
      <vt:lpstr>Sales Process - Delivery</vt:lpstr>
      <vt:lpstr>Sales Process - Delivery</vt:lpstr>
      <vt:lpstr>Sales Process - Billing</vt:lpstr>
      <vt:lpstr>Sales Process - Billing</vt:lpstr>
      <vt:lpstr>Sales Process – Credit/Debit Memo</vt:lpstr>
      <vt:lpstr>Sales Process - Tracking</vt:lpstr>
      <vt:lpstr>LetMe</vt:lpstr>
      <vt:lpstr>LetMe</vt:lpstr>
      <vt:lpstr>Tips and Tricks</vt:lpstr>
      <vt:lpstr>Additional Info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SD0001 Sales &amp; Distribution Overview</dc:title>
  <dc:subject>SD Training User Manual</dc:subject>
  <dc:creator>Avinash Karve</dc:creator>
  <cp:lastModifiedBy>amnanda</cp:lastModifiedBy>
  <cp:revision>32</cp:revision>
  <dcterms:created xsi:type="dcterms:W3CDTF">2017-07-13T13:22:35Z</dcterms:created>
  <dcterms:modified xsi:type="dcterms:W3CDTF">2017-08-25T05:22:42Z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2016-01-21T00:00:00Z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2017-07-13T00:00:00Z</vt:filetime>
  </property>
</Properties>
</file>